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460" r:id="rId3"/>
    <p:sldId id="461" r:id="rId4"/>
    <p:sldId id="462" r:id="rId5"/>
    <p:sldId id="463" r:id="rId6"/>
    <p:sldId id="464" r:id="rId7"/>
    <p:sldId id="465" r:id="rId8"/>
    <p:sldId id="466" r:id="rId9"/>
    <p:sldId id="467" r:id="rId10"/>
  </p:sldIdLst>
  <p:sldSz cx="9144000" cy="5143500" type="screen16x9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bschnitt" id="{17A538D9-FDE4-4436-9CC8-CBFB045F262B}">
          <p14:sldIdLst>
            <p14:sldId id="256"/>
            <p14:sldId id="460"/>
            <p14:sldId id="461"/>
            <p14:sldId id="462"/>
            <p14:sldId id="463"/>
            <p14:sldId id="464"/>
            <p14:sldId id="465"/>
            <p14:sldId id="466"/>
            <p14:sldId id="467"/>
          </p14:sldIdLst>
        </p14:section>
        <p14:section name="Abschnitt ohne Titel" id="{CB772B8A-7643-4FBE-8664-5F44D39100C3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935" userDrawn="1">
          <p15:clr>
            <a:srgbClr val="A4A3A4"/>
          </p15:clr>
        </p15:guide>
        <p15:guide id="2" orient="horz" pos="1756" userDrawn="1">
          <p15:clr>
            <a:srgbClr val="A4A3A4"/>
          </p15:clr>
        </p15:guide>
        <p15:guide id="4" pos="2880" userDrawn="1">
          <p15:clr>
            <a:srgbClr val="A4A3A4"/>
          </p15:clr>
        </p15:guide>
        <p15:guide id="5" pos="5602" userDrawn="1">
          <p15:clr>
            <a:srgbClr val="A4A3A4"/>
          </p15:clr>
        </p15:guide>
        <p15:guide id="7" pos="113" userDrawn="1">
          <p15:clr>
            <a:srgbClr val="A4A3A4"/>
          </p15:clr>
        </p15:guide>
        <p15:guide id="8" orient="horz" pos="577" userDrawn="1">
          <p15:clr>
            <a:srgbClr val="A4A3A4"/>
          </p15:clr>
        </p15:guide>
        <p15:guide id="9" pos="2835" userDrawn="1">
          <p15:clr>
            <a:srgbClr val="A4A3A4"/>
          </p15:clr>
        </p15:guide>
        <p15:guide id="10" pos="2925" userDrawn="1">
          <p15:clr>
            <a:srgbClr val="A4A3A4"/>
          </p15:clr>
        </p15:guide>
        <p15:guide id="11" orient="horz" pos="1711" userDrawn="1">
          <p15:clr>
            <a:srgbClr val="A4A3A4"/>
          </p15:clr>
        </p15:guide>
        <p15:guide id="12" orient="horz" pos="1801" userDrawn="1">
          <p15:clr>
            <a:srgbClr val="A4A3A4"/>
          </p15:clr>
        </p15:guide>
        <p15:guide id="13" pos="569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6AC1"/>
    <a:srgbClr val="06A6E7"/>
    <a:srgbClr val="58595B"/>
    <a:srgbClr val="D70B0D"/>
    <a:srgbClr val="4D4D4D"/>
    <a:srgbClr val="D9D9D9"/>
    <a:srgbClr val="EA0000"/>
    <a:srgbClr val="EEEEEE"/>
    <a:srgbClr val="DEDEDE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Helle Formatvorlage 3 - Akz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Helle Formatvorlage 2 - Akz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912C8C85-51F0-491E-9774-3900AFEF0FD7}" styleName="Helle Formatvorlage 2 - Akz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00" autoAdjust="0"/>
    <p:restoredTop sz="96287" autoAdjust="0"/>
  </p:normalViewPr>
  <p:slideViewPr>
    <p:cSldViewPr showGuides="1">
      <p:cViewPr varScale="1">
        <p:scale>
          <a:sx n="150" d="100"/>
          <a:sy n="150" d="100"/>
        </p:scale>
        <p:origin x="522" y="126"/>
      </p:cViewPr>
      <p:guideLst>
        <p:guide orient="horz" pos="2935"/>
        <p:guide orient="horz" pos="1756"/>
        <p:guide pos="2880"/>
        <p:guide pos="5602"/>
        <p:guide pos="113"/>
        <p:guide orient="horz" pos="577"/>
        <p:guide pos="2835"/>
        <p:guide pos="2925"/>
        <p:guide orient="horz" pos="1711"/>
        <p:guide orient="horz" pos="1801"/>
        <p:guide pos="569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176" d="100"/>
        <a:sy n="176" d="100"/>
      </p:scale>
      <p:origin x="0" y="0"/>
    </p:cViewPr>
  </p:sorterViewPr>
  <p:notesViewPr>
    <p:cSldViewPr showGuides="1">
      <p:cViewPr varScale="1">
        <p:scale>
          <a:sx n="63" d="100"/>
          <a:sy n="63" d="100"/>
        </p:scale>
        <p:origin x="3192" y="43"/>
      </p:cViewPr>
      <p:guideLst>
        <p:guide orient="horz" pos="3127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1" y="3"/>
            <a:ext cx="2945862" cy="495793"/>
          </a:xfrm>
          <a:prstGeom prst="rect">
            <a:avLst/>
          </a:prstGeom>
        </p:spPr>
        <p:txBody>
          <a:bodyPr vert="horz" lIns="88198" tIns="44100" rIns="88198" bIns="4410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0296" y="3"/>
            <a:ext cx="2945862" cy="495793"/>
          </a:xfrm>
          <a:prstGeom prst="rect">
            <a:avLst/>
          </a:prstGeom>
        </p:spPr>
        <p:txBody>
          <a:bodyPr vert="horz" lIns="88198" tIns="44100" rIns="88198" bIns="44100" rtlCol="0"/>
          <a:lstStyle>
            <a:lvl1pPr algn="r">
              <a:defRPr sz="1200"/>
            </a:lvl1pPr>
          </a:lstStyle>
          <a:p>
            <a:fld id="{8EB03547-288B-4FD6-A633-446D91EB4DB6}" type="datetimeFigureOut">
              <a:rPr lang="en-GB" smtClean="0"/>
              <a:t>09/01/2020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1" y="9429306"/>
            <a:ext cx="2945862" cy="495793"/>
          </a:xfrm>
          <a:prstGeom prst="rect">
            <a:avLst/>
          </a:prstGeom>
        </p:spPr>
        <p:txBody>
          <a:bodyPr vert="horz" lIns="88198" tIns="44100" rIns="88198" bIns="4410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0296" y="9429306"/>
            <a:ext cx="2945862" cy="495793"/>
          </a:xfrm>
          <a:prstGeom prst="rect">
            <a:avLst/>
          </a:prstGeom>
        </p:spPr>
        <p:txBody>
          <a:bodyPr vert="horz" lIns="88198" tIns="44100" rIns="88198" bIns="44100" rtlCol="0" anchor="b"/>
          <a:lstStyle>
            <a:lvl1pPr algn="r">
              <a:defRPr sz="1200"/>
            </a:lvl1pPr>
          </a:lstStyle>
          <a:p>
            <a:fld id="{D23B724A-F1B9-4433-8CF6-E8EA06074C66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93846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45659" cy="496333"/>
          </a:xfrm>
          <a:prstGeom prst="rect">
            <a:avLst/>
          </a:prstGeom>
        </p:spPr>
        <p:txBody>
          <a:bodyPr vert="horz" lIns="95536" tIns="47769" rIns="95536" bIns="47769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5" y="2"/>
            <a:ext cx="2945659" cy="496333"/>
          </a:xfrm>
          <a:prstGeom prst="rect">
            <a:avLst/>
          </a:prstGeom>
        </p:spPr>
        <p:txBody>
          <a:bodyPr vert="horz" lIns="95536" tIns="47769" rIns="95536" bIns="47769" rtlCol="0"/>
          <a:lstStyle>
            <a:lvl1pPr algn="r">
              <a:defRPr sz="1200"/>
            </a:lvl1pPr>
          </a:lstStyle>
          <a:p>
            <a:fld id="{03326F39-B302-43FC-8A39-2F6442C70EA9}" type="datetimeFigureOut">
              <a:rPr lang="en-GB" smtClean="0"/>
              <a:t>09/01/2020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2950"/>
            <a:ext cx="6619875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36" tIns="47769" rIns="95536" bIns="47769" rtlCol="0" anchor="ctr"/>
          <a:lstStyle/>
          <a:p>
            <a:endParaRPr lang="en-GB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9" y="4715154"/>
            <a:ext cx="5438140" cy="4466988"/>
          </a:xfrm>
          <a:prstGeom prst="rect">
            <a:avLst/>
          </a:prstGeom>
        </p:spPr>
        <p:txBody>
          <a:bodyPr vert="horz" lIns="95536" tIns="47769" rIns="95536" bIns="47769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2" y="9428584"/>
            <a:ext cx="2945659" cy="496333"/>
          </a:xfrm>
          <a:prstGeom prst="rect">
            <a:avLst/>
          </a:prstGeom>
        </p:spPr>
        <p:txBody>
          <a:bodyPr vert="horz" lIns="95536" tIns="47769" rIns="95536" bIns="47769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5" y="9428584"/>
            <a:ext cx="2945659" cy="496333"/>
          </a:xfrm>
          <a:prstGeom prst="rect">
            <a:avLst/>
          </a:prstGeom>
        </p:spPr>
        <p:txBody>
          <a:bodyPr vert="horz" lIns="95536" tIns="47769" rIns="95536" bIns="47769" rtlCol="0" anchor="b"/>
          <a:lstStyle>
            <a:lvl1pPr algn="r">
              <a:defRPr sz="1200"/>
            </a:lvl1pPr>
          </a:lstStyle>
          <a:p>
            <a:fld id="{29F5C03F-C916-465E-BE2C-E9189DA57A2F}" type="slidenum">
              <a:rPr lang="en-GB" smtClean="0"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316965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F5C03F-C916-465E-BE2C-E9189DA57A2F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625403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F5C03F-C916-465E-BE2C-E9189DA57A2F}" type="slidenum">
              <a:rPr lang="en-GB" smtClean="0"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262453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F5C03F-C916-465E-BE2C-E9189DA57A2F}" type="slidenum">
              <a:rPr lang="en-GB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436736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F5C03F-C916-465E-BE2C-E9189DA57A2F}" type="slidenum">
              <a:rPr lang="en-GB" smtClean="0"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391409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F5C03F-C916-465E-BE2C-E9189DA57A2F}" type="slidenum">
              <a:rPr lang="en-GB" smtClean="0"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014894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F5C03F-C916-465E-BE2C-E9189DA57A2F}" type="slidenum">
              <a:rPr lang="en-GB" smtClean="0"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72234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F5C03F-C916-465E-BE2C-E9189DA57A2F}" type="slidenum">
              <a:rPr lang="en-GB" smtClean="0"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853275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F5C03F-C916-465E-BE2C-E9189DA57A2F}" type="slidenum">
              <a:rPr lang="en-GB" smtClean="0"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4336600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F5C03F-C916-465E-BE2C-E9189DA57A2F}" type="slidenum">
              <a:rPr lang="en-GB" smtClean="0"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387597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6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436096" y="51470"/>
            <a:ext cx="3720989" cy="1046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16122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ere 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FCFBACCB-2CB3-4FE4-9AF3-803579F10A83}" type="datetimeFigureOut">
              <a:rPr lang="en-GB" smtClean="0"/>
              <a:t>09/01/2020</a:t>
            </a:fld>
            <a:endParaRPr lang="en-GB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62F214CC-A9F9-4487-A028-9FC0689FBC3A}" type="slidenum">
              <a:rPr lang="en-GB" smtClean="0"/>
              <a:t>‹Nr.›</a:t>
            </a:fld>
            <a:endParaRPr lang="en-GB" dirty="0"/>
          </a:p>
        </p:txBody>
      </p:sp>
      <p:grpSp>
        <p:nvGrpSpPr>
          <p:cNvPr id="2" name="Gruppieren 1"/>
          <p:cNvGrpSpPr/>
          <p:nvPr userDrawn="1"/>
        </p:nvGrpSpPr>
        <p:grpSpPr>
          <a:xfrm>
            <a:off x="0" y="4650132"/>
            <a:ext cx="9144000" cy="494474"/>
            <a:chOff x="0" y="4650132"/>
            <a:chExt cx="9144000" cy="494474"/>
          </a:xfrm>
        </p:grpSpPr>
        <p:pic>
          <p:nvPicPr>
            <p:cNvPr id="7" name="Picture 2" descr="\\icable.it\dfs\Marketingdaten\_INTERCABLE interne kommunikation\Digital Signage\Online\WKZ04 Quattro.jpg"/>
            <p:cNvPicPr>
              <a:picLocks noChangeAspect="1" noChangeArrowheads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7113"/>
            <a:stretch/>
          </p:blipFill>
          <p:spPr bwMode="auto">
            <a:xfrm>
              <a:off x="0" y="4650132"/>
              <a:ext cx="6804248" cy="49336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2" descr="\\icable.it\dfs\Marketingdaten\_INTERCABLE interne kommunikation\Digital Signage\Online\WKZ04 Quattro.jpg"/>
            <p:cNvPicPr>
              <a:picLocks noChangeAspect="1" noChangeArrowheads="1"/>
            </p:cNvPicPr>
            <p:nvPr userDrawn="1"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468" t="87113" r="18288"/>
            <a:stretch/>
          </p:blipFill>
          <p:spPr bwMode="auto">
            <a:xfrm>
              <a:off x="2268538" y="4651239"/>
              <a:ext cx="6875462" cy="49336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8" name="Rechteck 7"/>
          <p:cNvSpPr/>
          <p:nvPr userDrawn="1"/>
        </p:nvSpPr>
        <p:spPr>
          <a:xfrm rot="10800000">
            <a:off x="0" y="0"/>
            <a:ext cx="9144000" cy="363255"/>
          </a:xfrm>
          <a:prstGeom prst="rect">
            <a:avLst/>
          </a:prstGeom>
          <a:gradFill>
            <a:gsLst>
              <a:gs pos="0">
                <a:srgbClr val="DEDEDE"/>
              </a:gs>
              <a:gs pos="58000">
                <a:schemeClr val="bg1">
                  <a:alpha val="0"/>
                </a:schemeClr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Grafik 8"/>
          <p:cNvPicPr>
            <a:picLocks noChangeAspect="1"/>
          </p:cNvPicPr>
          <p:nvPr userDrawn="1"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-2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811" y="76692"/>
            <a:ext cx="1467807" cy="209288"/>
          </a:xfrm>
          <a:prstGeom prst="rect">
            <a:avLst/>
          </a:prstGeom>
        </p:spPr>
      </p:pic>
      <p:sp>
        <p:nvSpPr>
          <p:cNvPr id="10" name="Textplatzhalter 2"/>
          <p:cNvSpPr>
            <a:spLocks noGrp="1"/>
          </p:cNvSpPr>
          <p:nvPr>
            <p:ph type="body" idx="1" hasCustomPrompt="1"/>
          </p:nvPr>
        </p:nvSpPr>
        <p:spPr>
          <a:xfrm>
            <a:off x="1192213" y="39256"/>
            <a:ext cx="7772400" cy="324000"/>
          </a:xfrm>
          <a:prstGeom prst="rect">
            <a:avLst/>
          </a:prstGeom>
        </p:spPr>
        <p:txBody>
          <a:bodyPr anchor="t" anchorCtr="0"/>
          <a:lstStyle>
            <a:lvl1pPr marL="0" indent="0" algn="r">
              <a:buNone/>
              <a:defRPr sz="1500" b="1">
                <a:solidFill>
                  <a:srgbClr val="58595B"/>
                </a:solidFill>
                <a:latin typeface="Calibri Light" panose="020F030202020403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Haupttitel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3716624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uppieren 11"/>
          <p:cNvGrpSpPr/>
          <p:nvPr/>
        </p:nvGrpSpPr>
        <p:grpSpPr>
          <a:xfrm>
            <a:off x="-1" y="4473720"/>
            <a:ext cx="9144001" cy="669780"/>
            <a:chOff x="-1" y="4473720"/>
            <a:chExt cx="9144001" cy="669780"/>
          </a:xfrm>
        </p:grpSpPr>
        <p:pic>
          <p:nvPicPr>
            <p:cNvPr id="13" name="Picture 2" descr="C:\Users\gerd_s\Desktop\03 Innovation Schnelligkeit Qualität\IC Fusszeile_deu.jpg"/>
            <p:cNvPicPr>
              <a:picLocks noChangeAspect="1" noChangeArrowheads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" y="4473721"/>
              <a:ext cx="3829507" cy="66977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Picture 2" descr="C:\Users\gerd_s\Desktop\03 Innovation Schnelligkeit Qualität\IC Fusszeile_deu.jpg"/>
            <p:cNvPicPr>
              <a:picLocks noChangeAspect="1" noChangeArrowheads="1"/>
            </p:cNvPicPr>
            <p:nvPr userDrawn="1"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0000"/>
            <a:stretch/>
          </p:blipFill>
          <p:spPr bwMode="auto">
            <a:xfrm>
              <a:off x="1914752" y="4473720"/>
              <a:ext cx="7229248" cy="66977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093838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49" r:id="rId2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F89754D3-3D43-4B11-A5BE-BBEF58DF2511}"/>
              </a:ext>
            </a:extLst>
          </p:cNvPr>
          <p:cNvSpPr/>
          <p:nvPr/>
        </p:nvSpPr>
        <p:spPr>
          <a:xfrm>
            <a:off x="2411760" y="915566"/>
            <a:ext cx="6948264" cy="1446550"/>
          </a:xfrm>
          <a:prstGeom prst="rect">
            <a:avLst/>
          </a:prstGeom>
          <a:noFill/>
          <a:effectLst/>
          <a:scene3d>
            <a:camera prst="perspectiveFront" fov="5100000">
              <a:rot lat="0" lon="19199988" rev="0"/>
            </a:camera>
            <a:lightRig rig="threePt" dir="t"/>
          </a:scene3d>
          <a:sp3d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</a:bodyPr>
          <a:lstStyle/>
          <a:p>
            <a:r>
              <a:rPr lang="de-DE" sz="4400" cap="all" dirty="0">
                <a:ln w="0"/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</a:rPr>
              <a:t>SSCM – Supply </a:t>
            </a:r>
            <a:r>
              <a:rPr lang="de-DE" sz="4400" cap="all" dirty="0" err="1">
                <a:ln w="0"/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</a:rPr>
              <a:t>chain</a:t>
            </a:r>
            <a:endParaRPr lang="de-DE" sz="4400" cap="all" dirty="0">
              <a:ln w="0"/>
              <a:solidFill>
                <a:prstClr val="black"/>
              </a:solidFill>
              <a:effectLst>
                <a:reflection blurRad="12700" stA="50000" endPos="50000" dist="5000" dir="5400000" sy="-100000" rotWithShape="0"/>
              </a:effectLst>
            </a:endParaRPr>
          </a:p>
          <a:p>
            <a:r>
              <a:rPr lang="de-DE" sz="2400" b="1" cap="all" dirty="0">
                <a:ln w="0"/>
                <a:solidFill>
                  <a:srgbClr val="EA0000"/>
                </a:solidFill>
                <a:effectLst>
                  <a:reflection blurRad="12700" stA="50000" endPos="50000" dist="5000" dir="5400000" sy="-100000" rotWithShape="0"/>
                </a:effectLst>
              </a:rPr>
              <a:t>Kapazitätsplanung</a:t>
            </a:r>
            <a:endParaRPr lang="de-DE" sz="2400" b="1" cap="all" baseline="0" dirty="0">
              <a:ln w="0"/>
              <a:solidFill>
                <a:srgbClr val="EA0000"/>
              </a:solidFill>
              <a:effectLst>
                <a:reflection blurRad="12700" stA="50000" endPos="50000" dist="5000" dir="5400000" sy="-100000" rotWithShape="0"/>
              </a:effectLst>
            </a:endParaRPr>
          </a:p>
          <a:p>
            <a:r>
              <a:rPr lang="de-DE" sz="2000" cap="all" dirty="0">
                <a:ln w="0"/>
                <a:solidFill>
                  <a:srgbClr val="EA0000"/>
                </a:solidFill>
                <a:effectLst>
                  <a:reflection blurRad="12700" stA="50000" endPos="50000" dist="5000" dir="5400000" sy="-100000" rotWithShape="0"/>
                </a:effectLst>
              </a:rPr>
              <a:t>Analyse Kapazität </a:t>
            </a:r>
            <a:r>
              <a:rPr lang="de-DE" sz="2000" cap="all" dirty="0" err="1">
                <a:ln w="0"/>
                <a:solidFill>
                  <a:srgbClr val="EA0000"/>
                </a:solidFill>
                <a:effectLst>
                  <a:reflection blurRad="12700" stA="50000" endPos="50000" dist="5000" dir="5400000" sy="-100000" rotWithShape="0"/>
                </a:effectLst>
              </a:rPr>
              <a:t>sro</a:t>
            </a:r>
            <a:r>
              <a:rPr lang="de-DE" sz="2000" cap="all" dirty="0">
                <a:ln w="0"/>
                <a:solidFill>
                  <a:srgbClr val="EA0000"/>
                </a:solidFill>
                <a:effectLst>
                  <a:reflection blurRad="12700" stA="50000" endPos="50000" dist="5000" dir="5400000" sy="-100000" rotWithShape="0"/>
                </a:effectLst>
              </a:rPr>
              <a:t> 2020</a:t>
            </a:r>
          </a:p>
        </p:txBody>
      </p:sp>
    </p:spTree>
    <p:extLst>
      <p:ext uri="{BB962C8B-B14F-4D97-AF65-F5344CB8AC3E}">
        <p14:creationId xmlns:p14="http://schemas.microsoft.com/office/powerpoint/2010/main" val="2168351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SCM </a:t>
            </a:r>
            <a:r>
              <a:rPr lang="en-GB" dirty="0" err="1"/>
              <a:t>Prozess</a:t>
            </a:r>
            <a:r>
              <a:rPr lang="en-GB" dirty="0"/>
              <a:t> </a:t>
            </a:r>
            <a:r>
              <a:rPr lang="en-GB" i="1" dirty="0"/>
              <a:t>DRAFT</a:t>
            </a: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39102FD0-1C6B-49A0-9E51-784300B1B4E7}"/>
              </a:ext>
            </a:extLst>
          </p:cNvPr>
          <p:cNvSpPr txBox="1"/>
          <p:nvPr/>
        </p:nvSpPr>
        <p:spPr>
          <a:xfrm>
            <a:off x="102416" y="4444720"/>
            <a:ext cx="74292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/>
              <a:t>WERKE</a:t>
            </a:r>
          </a:p>
        </p:txBody>
      </p:sp>
      <p:grpSp>
        <p:nvGrpSpPr>
          <p:cNvPr id="21" name="Gruppieren 20">
            <a:extLst>
              <a:ext uri="{FF2B5EF4-FFF2-40B4-BE49-F238E27FC236}">
                <a16:creationId xmlns:a16="http://schemas.microsoft.com/office/drawing/2014/main" id="{AFB9FF26-530D-4386-80E5-46C91B09E44A}"/>
              </a:ext>
            </a:extLst>
          </p:cNvPr>
          <p:cNvGrpSpPr/>
          <p:nvPr/>
        </p:nvGrpSpPr>
        <p:grpSpPr>
          <a:xfrm>
            <a:off x="2255787" y="4439451"/>
            <a:ext cx="783211" cy="307777"/>
            <a:chOff x="842829" y="3795220"/>
            <a:chExt cx="825969" cy="505208"/>
          </a:xfrm>
        </p:grpSpPr>
        <p:pic>
          <p:nvPicPr>
            <p:cNvPr id="22" name="Grafik 21">
              <a:extLst>
                <a:ext uri="{FF2B5EF4-FFF2-40B4-BE49-F238E27FC236}">
                  <a16:creationId xmlns:a16="http://schemas.microsoft.com/office/drawing/2014/main" id="{697A2761-AA4B-4D58-B0D3-581D77D54AD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42829" y="3890751"/>
              <a:ext cx="329059" cy="307777"/>
            </a:xfrm>
            <a:prstGeom prst="rect">
              <a:avLst/>
            </a:prstGeom>
          </p:spPr>
        </p:pic>
        <p:sp>
          <p:nvSpPr>
            <p:cNvPr id="23" name="Textfeld 22">
              <a:extLst>
                <a:ext uri="{FF2B5EF4-FFF2-40B4-BE49-F238E27FC236}">
                  <a16:creationId xmlns:a16="http://schemas.microsoft.com/office/drawing/2014/main" id="{D9E5CD62-C9E1-4A90-81EE-16981D694D90}"/>
                </a:ext>
              </a:extLst>
            </p:cNvPr>
            <p:cNvSpPr txBox="1"/>
            <p:nvPr/>
          </p:nvSpPr>
          <p:spPr>
            <a:xfrm>
              <a:off x="1146090" y="3795220"/>
              <a:ext cx="522708" cy="50520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1400" dirty="0"/>
                <a:t>BRU</a:t>
              </a:r>
            </a:p>
          </p:txBody>
        </p:sp>
      </p:grpSp>
      <p:grpSp>
        <p:nvGrpSpPr>
          <p:cNvPr id="24" name="Gruppieren 23">
            <a:extLst>
              <a:ext uri="{FF2B5EF4-FFF2-40B4-BE49-F238E27FC236}">
                <a16:creationId xmlns:a16="http://schemas.microsoft.com/office/drawing/2014/main" id="{8814CC10-8627-417B-B8B1-39D49252E209}"/>
              </a:ext>
            </a:extLst>
          </p:cNvPr>
          <p:cNvGrpSpPr/>
          <p:nvPr/>
        </p:nvGrpSpPr>
        <p:grpSpPr>
          <a:xfrm>
            <a:off x="4436612" y="4438905"/>
            <a:ext cx="707870" cy="307777"/>
            <a:chOff x="995229" y="3946758"/>
            <a:chExt cx="746515" cy="505212"/>
          </a:xfrm>
        </p:grpSpPr>
        <p:pic>
          <p:nvPicPr>
            <p:cNvPr id="25" name="Grafik 24">
              <a:extLst>
                <a:ext uri="{FF2B5EF4-FFF2-40B4-BE49-F238E27FC236}">
                  <a16:creationId xmlns:a16="http://schemas.microsoft.com/office/drawing/2014/main" id="{E2481B3D-0D51-44AA-A878-1B7BE9288E5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995229" y="4043151"/>
              <a:ext cx="329059" cy="307777"/>
            </a:xfrm>
            <a:prstGeom prst="rect">
              <a:avLst/>
            </a:prstGeom>
          </p:spPr>
        </p:pic>
        <p:sp>
          <p:nvSpPr>
            <p:cNvPr id="26" name="Textfeld 25">
              <a:extLst>
                <a:ext uri="{FF2B5EF4-FFF2-40B4-BE49-F238E27FC236}">
                  <a16:creationId xmlns:a16="http://schemas.microsoft.com/office/drawing/2014/main" id="{0C119BC7-71DD-495A-A8B9-1AAB8B083BB8}"/>
                </a:ext>
              </a:extLst>
            </p:cNvPr>
            <p:cNvSpPr txBox="1"/>
            <p:nvPr/>
          </p:nvSpPr>
          <p:spPr>
            <a:xfrm>
              <a:off x="1298490" y="3946758"/>
              <a:ext cx="443254" cy="50521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1400" dirty="0"/>
                <a:t>KRI</a:t>
              </a:r>
            </a:p>
          </p:txBody>
        </p:sp>
      </p:grpSp>
      <p:grpSp>
        <p:nvGrpSpPr>
          <p:cNvPr id="27" name="Gruppieren 26">
            <a:extLst>
              <a:ext uri="{FF2B5EF4-FFF2-40B4-BE49-F238E27FC236}">
                <a16:creationId xmlns:a16="http://schemas.microsoft.com/office/drawing/2014/main" id="{221B4809-8C4C-4F3F-880F-A9BEEE640263}"/>
              </a:ext>
            </a:extLst>
          </p:cNvPr>
          <p:cNvGrpSpPr/>
          <p:nvPr/>
        </p:nvGrpSpPr>
        <p:grpSpPr>
          <a:xfrm>
            <a:off x="6895175" y="4439430"/>
            <a:ext cx="998013" cy="307777"/>
            <a:chOff x="1267945" y="4539582"/>
            <a:chExt cx="1052497" cy="505212"/>
          </a:xfrm>
        </p:grpSpPr>
        <p:pic>
          <p:nvPicPr>
            <p:cNvPr id="28" name="Grafik 27">
              <a:extLst>
                <a:ext uri="{FF2B5EF4-FFF2-40B4-BE49-F238E27FC236}">
                  <a16:creationId xmlns:a16="http://schemas.microsoft.com/office/drawing/2014/main" id="{E119D761-8A20-421E-9FCE-505D4F4F9FF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267945" y="4635113"/>
              <a:ext cx="329059" cy="307777"/>
            </a:xfrm>
            <a:prstGeom prst="rect">
              <a:avLst/>
            </a:prstGeom>
          </p:spPr>
        </p:pic>
        <p:sp>
          <p:nvSpPr>
            <p:cNvPr id="29" name="Textfeld 28">
              <a:extLst>
                <a:ext uri="{FF2B5EF4-FFF2-40B4-BE49-F238E27FC236}">
                  <a16:creationId xmlns:a16="http://schemas.microsoft.com/office/drawing/2014/main" id="{345C79B6-C448-4727-8946-8779FEBEF62F}"/>
                </a:ext>
              </a:extLst>
            </p:cNvPr>
            <p:cNvSpPr txBox="1"/>
            <p:nvPr/>
          </p:nvSpPr>
          <p:spPr>
            <a:xfrm>
              <a:off x="1571206" y="4539582"/>
              <a:ext cx="749236" cy="50521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1400" dirty="0"/>
                <a:t>Ningbo</a:t>
              </a:r>
            </a:p>
          </p:txBody>
        </p:sp>
      </p:grpSp>
      <p:sp>
        <p:nvSpPr>
          <p:cNvPr id="33" name="Rechteck 32">
            <a:extLst>
              <a:ext uri="{FF2B5EF4-FFF2-40B4-BE49-F238E27FC236}">
                <a16:creationId xmlns:a16="http://schemas.microsoft.com/office/drawing/2014/main" id="{892B811F-3EF5-4396-B7D6-4393A97F3BCC}"/>
              </a:ext>
            </a:extLst>
          </p:cNvPr>
          <p:cNvSpPr/>
          <p:nvPr/>
        </p:nvSpPr>
        <p:spPr bwMode="auto">
          <a:xfrm>
            <a:off x="102416" y="4373008"/>
            <a:ext cx="8908737" cy="224335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92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100" b="0" i="0" u="none" strike="noStrike" cap="none" normalizeH="0" baseline="0">
              <a:ln>
                <a:noFill/>
              </a:ln>
              <a:solidFill>
                <a:srgbClr val="32322F"/>
              </a:solidFill>
              <a:effectLst/>
              <a:latin typeface="Arial" charset="0"/>
            </a:endParaRPr>
          </a:p>
        </p:txBody>
      </p:sp>
      <p:sp>
        <p:nvSpPr>
          <p:cNvPr id="34" name="Rechteck 33">
            <a:extLst>
              <a:ext uri="{FF2B5EF4-FFF2-40B4-BE49-F238E27FC236}">
                <a16:creationId xmlns:a16="http://schemas.microsoft.com/office/drawing/2014/main" id="{977E61EC-F274-42C7-85B8-64033BF4807E}"/>
              </a:ext>
            </a:extLst>
          </p:cNvPr>
          <p:cNvSpPr/>
          <p:nvPr/>
        </p:nvSpPr>
        <p:spPr bwMode="auto">
          <a:xfrm>
            <a:off x="42594" y="4479574"/>
            <a:ext cx="9039817" cy="224335"/>
          </a:xfrm>
          <a:prstGeom prst="rect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92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100" b="0" i="0" u="none" strike="noStrike" cap="none" normalizeH="0" baseline="0">
              <a:ln>
                <a:noFill/>
              </a:ln>
              <a:solidFill>
                <a:srgbClr val="32322F"/>
              </a:solidFill>
              <a:effectLst/>
              <a:latin typeface="Arial" charset="0"/>
            </a:endParaRPr>
          </a:p>
        </p:txBody>
      </p:sp>
      <p:sp>
        <p:nvSpPr>
          <p:cNvPr id="35" name="Rechteck 34">
            <a:extLst>
              <a:ext uri="{FF2B5EF4-FFF2-40B4-BE49-F238E27FC236}">
                <a16:creationId xmlns:a16="http://schemas.microsoft.com/office/drawing/2014/main" id="{ED00B08D-40E0-486B-A16E-F9DC7900504E}"/>
              </a:ext>
            </a:extLst>
          </p:cNvPr>
          <p:cNvSpPr/>
          <p:nvPr/>
        </p:nvSpPr>
        <p:spPr bwMode="auto">
          <a:xfrm>
            <a:off x="52091" y="4195586"/>
            <a:ext cx="9039817" cy="224335"/>
          </a:xfrm>
          <a:prstGeom prst="rect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92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100" b="0" i="0" u="none" strike="noStrike" cap="none" normalizeH="0" baseline="0">
              <a:ln>
                <a:noFill/>
              </a:ln>
              <a:solidFill>
                <a:srgbClr val="32322F"/>
              </a:solidFill>
              <a:effectLst/>
              <a:latin typeface="Arial" charset="0"/>
            </a:endParaRPr>
          </a:p>
        </p:txBody>
      </p:sp>
      <p:sp>
        <p:nvSpPr>
          <p:cNvPr id="36" name="Textfeld 35">
            <a:extLst>
              <a:ext uri="{FF2B5EF4-FFF2-40B4-BE49-F238E27FC236}">
                <a16:creationId xmlns:a16="http://schemas.microsoft.com/office/drawing/2014/main" id="{01F0BF82-ED1C-47E4-8142-045F9F4A9783}"/>
              </a:ext>
            </a:extLst>
          </p:cNvPr>
          <p:cNvSpPr txBox="1"/>
          <p:nvPr/>
        </p:nvSpPr>
        <p:spPr>
          <a:xfrm>
            <a:off x="89737" y="4160498"/>
            <a:ext cx="12123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/>
              <a:t>MITARBEITER</a:t>
            </a:r>
          </a:p>
        </p:txBody>
      </p:sp>
      <p:sp>
        <p:nvSpPr>
          <p:cNvPr id="37" name="Textfeld 36">
            <a:extLst>
              <a:ext uri="{FF2B5EF4-FFF2-40B4-BE49-F238E27FC236}">
                <a16:creationId xmlns:a16="http://schemas.microsoft.com/office/drawing/2014/main" id="{803E7A16-A74F-4742-A805-215BE2418BDC}"/>
              </a:ext>
            </a:extLst>
          </p:cNvPr>
          <p:cNvSpPr txBox="1"/>
          <p:nvPr/>
        </p:nvSpPr>
        <p:spPr>
          <a:xfrm>
            <a:off x="2468010" y="4162324"/>
            <a:ext cx="18802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 err="1"/>
              <a:t>Production</a:t>
            </a:r>
            <a:r>
              <a:rPr lang="de-DE" sz="1400" dirty="0"/>
              <a:t> Control</a:t>
            </a:r>
          </a:p>
        </p:txBody>
      </p:sp>
      <p:sp>
        <p:nvSpPr>
          <p:cNvPr id="38" name="Textfeld 37">
            <a:extLst>
              <a:ext uri="{FF2B5EF4-FFF2-40B4-BE49-F238E27FC236}">
                <a16:creationId xmlns:a16="http://schemas.microsoft.com/office/drawing/2014/main" id="{189E5C13-50E1-4B49-8D92-984EDAEF4377}"/>
              </a:ext>
            </a:extLst>
          </p:cNvPr>
          <p:cNvSpPr txBox="1"/>
          <p:nvPr/>
        </p:nvSpPr>
        <p:spPr>
          <a:xfrm>
            <a:off x="6831340" y="4151753"/>
            <a:ext cx="90623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 err="1"/>
              <a:t>Logistics</a:t>
            </a:r>
            <a:endParaRPr lang="de-DE" sz="1400" dirty="0"/>
          </a:p>
        </p:txBody>
      </p:sp>
      <p:cxnSp>
        <p:nvCxnSpPr>
          <p:cNvPr id="39" name="Gerader Verbinder 38">
            <a:extLst>
              <a:ext uri="{FF2B5EF4-FFF2-40B4-BE49-F238E27FC236}">
                <a16:creationId xmlns:a16="http://schemas.microsoft.com/office/drawing/2014/main" id="{71C2B17C-AFDE-458B-9A31-80F48C900A05}"/>
              </a:ext>
            </a:extLst>
          </p:cNvPr>
          <p:cNvCxnSpPr>
            <a:cxnSpLocks/>
          </p:cNvCxnSpPr>
          <p:nvPr/>
        </p:nvCxnSpPr>
        <p:spPr bwMode="auto">
          <a:xfrm>
            <a:off x="5387282" y="3748150"/>
            <a:ext cx="0" cy="313814"/>
          </a:xfrm>
          <a:prstGeom prst="line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0" name="Rechteck 39">
            <a:extLst>
              <a:ext uri="{FF2B5EF4-FFF2-40B4-BE49-F238E27FC236}">
                <a16:creationId xmlns:a16="http://schemas.microsoft.com/office/drawing/2014/main" id="{379EC6AB-054E-4F3C-8C56-940B8D4F7CE7}"/>
              </a:ext>
            </a:extLst>
          </p:cNvPr>
          <p:cNvSpPr/>
          <p:nvPr/>
        </p:nvSpPr>
        <p:spPr bwMode="auto">
          <a:xfrm>
            <a:off x="52091" y="3905057"/>
            <a:ext cx="9039817" cy="224335"/>
          </a:xfrm>
          <a:prstGeom prst="rect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92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100" b="0" i="0" u="none" strike="noStrike" cap="none" normalizeH="0" baseline="0">
              <a:ln>
                <a:noFill/>
              </a:ln>
              <a:solidFill>
                <a:srgbClr val="32322F"/>
              </a:solidFill>
              <a:effectLst/>
              <a:latin typeface="Arial" charset="0"/>
            </a:endParaRPr>
          </a:p>
        </p:txBody>
      </p:sp>
      <p:sp>
        <p:nvSpPr>
          <p:cNvPr id="41" name="Textfeld 40">
            <a:extLst>
              <a:ext uri="{FF2B5EF4-FFF2-40B4-BE49-F238E27FC236}">
                <a16:creationId xmlns:a16="http://schemas.microsoft.com/office/drawing/2014/main" id="{6CE7FB20-20F1-41EC-9BA7-BFBCD20AB8B9}"/>
              </a:ext>
            </a:extLst>
          </p:cNvPr>
          <p:cNvSpPr txBox="1"/>
          <p:nvPr/>
        </p:nvSpPr>
        <p:spPr>
          <a:xfrm>
            <a:off x="102416" y="3874060"/>
            <a:ext cx="61664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/>
              <a:t>ZIELE</a:t>
            </a:r>
          </a:p>
        </p:txBody>
      </p:sp>
      <p:sp>
        <p:nvSpPr>
          <p:cNvPr id="42" name="Textfeld 41">
            <a:extLst>
              <a:ext uri="{FF2B5EF4-FFF2-40B4-BE49-F238E27FC236}">
                <a16:creationId xmlns:a16="http://schemas.microsoft.com/office/drawing/2014/main" id="{721C12E6-6B9C-47AA-B72D-9E90C36014AB}"/>
              </a:ext>
            </a:extLst>
          </p:cNvPr>
          <p:cNvSpPr txBox="1"/>
          <p:nvPr/>
        </p:nvSpPr>
        <p:spPr>
          <a:xfrm>
            <a:off x="1495890" y="3868693"/>
            <a:ext cx="11880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/>
              <a:t>Schnelligkeit</a:t>
            </a:r>
          </a:p>
        </p:txBody>
      </p:sp>
      <p:sp>
        <p:nvSpPr>
          <p:cNvPr id="44" name="Textfeld 43">
            <a:extLst>
              <a:ext uri="{FF2B5EF4-FFF2-40B4-BE49-F238E27FC236}">
                <a16:creationId xmlns:a16="http://schemas.microsoft.com/office/drawing/2014/main" id="{89E2E9A9-075D-4322-A892-DAF2CEB80D7A}"/>
              </a:ext>
            </a:extLst>
          </p:cNvPr>
          <p:cNvSpPr txBox="1"/>
          <p:nvPr/>
        </p:nvSpPr>
        <p:spPr>
          <a:xfrm>
            <a:off x="7827318" y="3874593"/>
            <a:ext cx="84290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/>
              <a:t>Qualität</a:t>
            </a:r>
          </a:p>
        </p:txBody>
      </p:sp>
      <p:sp>
        <p:nvSpPr>
          <p:cNvPr id="45" name="Rechteck 44">
            <a:extLst>
              <a:ext uri="{FF2B5EF4-FFF2-40B4-BE49-F238E27FC236}">
                <a16:creationId xmlns:a16="http://schemas.microsoft.com/office/drawing/2014/main" id="{D9C19F23-CF9A-466B-8CC3-0C16B740A544}"/>
              </a:ext>
            </a:extLst>
          </p:cNvPr>
          <p:cNvSpPr/>
          <p:nvPr/>
        </p:nvSpPr>
        <p:spPr bwMode="auto">
          <a:xfrm>
            <a:off x="52091" y="3618323"/>
            <a:ext cx="9039817" cy="224335"/>
          </a:xfrm>
          <a:prstGeom prst="rect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92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100" b="0" i="0" u="none" strike="noStrike" cap="none" normalizeH="0" baseline="0">
              <a:ln>
                <a:noFill/>
              </a:ln>
              <a:solidFill>
                <a:srgbClr val="32322F"/>
              </a:solidFill>
              <a:effectLst/>
              <a:latin typeface="Arial" charset="0"/>
            </a:endParaRPr>
          </a:p>
        </p:txBody>
      </p:sp>
      <p:sp>
        <p:nvSpPr>
          <p:cNvPr id="46" name="Textfeld 45">
            <a:extLst>
              <a:ext uri="{FF2B5EF4-FFF2-40B4-BE49-F238E27FC236}">
                <a16:creationId xmlns:a16="http://schemas.microsoft.com/office/drawing/2014/main" id="{BD494848-9E68-4F1D-A307-18616B8AFC12}"/>
              </a:ext>
            </a:extLst>
          </p:cNvPr>
          <p:cNvSpPr txBox="1"/>
          <p:nvPr/>
        </p:nvSpPr>
        <p:spPr>
          <a:xfrm>
            <a:off x="105830" y="3590405"/>
            <a:ext cx="10267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/>
              <a:t>METHODE</a:t>
            </a:r>
          </a:p>
        </p:txBody>
      </p:sp>
      <p:sp>
        <p:nvSpPr>
          <p:cNvPr id="47" name="Textfeld 46">
            <a:extLst>
              <a:ext uri="{FF2B5EF4-FFF2-40B4-BE49-F238E27FC236}">
                <a16:creationId xmlns:a16="http://schemas.microsoft.com/office/drawing/2014/main" id="{B9FC0661-D968-49B0-A693-62FF9BD11955}"/>
              </a:ext>
            </a:extLst>
          </p:cNvPr>
          <p:cNvSpPr txBox="1"/>
          <p:nvPr/>
        </p:nvSpPr>
        <p:spPr>
          <a:xfrm>
            <a:off x="3313808" y="3575220"/>
            <a:ext cx="17379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/>
              <a:t>Materialflussplanung</a:t>
            </a:r>
          </a:p>
        </p:txBody>
      </p:sp>
      <p:sp>
        <p:nvSpPr>
          <p:cNvPr id="48" name="Textfeld 47">
            <a:extLst>
              <a:ext uri="{FF2B5EF4-FFF2-40B4-BE49-F238E27FC236}">
                <a16:creationId xmlns:a16="http://schemas.microsoft.com/office/drawing/2014/main" id="{848C18D6-6C8E-40A7-A1BC-D089CA4AD1C6}"/>
              </a:ext>
            </a:extLst>
          </p:cNvPr>
          <p:cNvSpPr txBox="1"/>
          <p:nvPr/>
        </p:nvSpPr>
        <p:spPr>
          <a:xfrm>
            <a:off x="5298003" y="3575220"/>
            <a:ext cx="191860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/>
              <a:t>Logistikkostenrechnung</a:t>
            </a:r>
          </a:p>
        </p:txBody>
      </p:sp>
      <p:sp>
        <p:nvSpPr>
          <p:cNvPr id="50" name="Textfeld 49">
            <a:extLst>
              <a:ext uri="{FF2B5EF4-FFF2-40B4-BE49-F238E27FC236}">
                <a16:creationId xmlns:a16="http://schemas.microsoft.com/office/drawing/2014/main" id="{0F5D961D-C196-4BCC-B0F7-54EFDEEA3B24}"/>
              </a:ext>
            </a:extLst>
          </p:cNvPr>
          <p:cNvSpPr txBox="1"/>
          <p:nvPr/>
        </p:nvSpPr>
        <p:spPr>
          <a:xfrm>
            <a:off x="7601473" y="3570346"/>
            <a:ext cx="137859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/>
              <a:t>Logistikcockpit</a:t>
            </a:r>
          </a:p>
        </p:txBody>
      </p:sp>
      <p:sp>
        <p:nvSpPr>
          <p:cNvPr id="51" name="Wolke 50">
            <a:extLst>
              <a:ext uri="{FF2B5EF4-FFF2-40B4-BE49-F238E27FC236}">
                <a16:creationId xmlns:a16="http://schemas.microsoft.com/office/drawing/2014/main" id="{3762368F-C41B-4A1B-8A82-BA15B7A14D7C}"/>
              </a:ext>
            </a:extLst>
          </p:cNvPr>
          <p:cNvSpPr/>
          <p:nvPr/>
        </p:nvSpPr>
        <p:spPr bwMode="auto">
          <a:xfrm>
            <a:off x="111687" y="1925205"/>
            <a:ext cx="1421541" cy="560555"/>
          </a:xfrm>
          <a:prstGeom prst="cloud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92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100" b="0" i="0" u="none" strike="noStrike" cap="none" normalizeH="0" baseline="0">
              <a:ln>
                <a:noFill/>
              </a:ln>
              <a:solidFill>
                <a:srgbClr val="32322F"/>
              </a:solidFill>
              <a:effectLst/>
              <a:latin typeface="Arial" charset="0"/>
            </a:endParaRPr>
          </a:p>
        </p:txBody>
      </p:sp>
      <p:grpSp>
        <p:nvGrpSpPr>
          <p:cNvPr id="52" name="Gruppieren 51">
            <a:extLst>
              <a:ext uri="{FF2B5EF4-FFF2-40B4-BE49-F238E27FC236}">
                <a16:creationId xmlns:a16="http://schemas.microsoft.com/office/drawing/2014/main" id="{B18776B4-DD3E-4B8F-B245-960C1B17DB9F}"/>
              </a:ext>
            </a:extLst>
          </p:cNvPr>
          <p:cNvGrpSpPr/>
          <p:nvPr/>
        </p:nvGrpSpPr>
        <p:grpSpPr>
          <a:xfrm>
            <a:off x="96364" y="1959438"/>
            <a:ext cx="1239887" cy="560555"/>
            <a:chOff x="1089301" y="1772816"/>
            <a:chExt cx="1239887" cy="560555"/>
          </a:xfrm>
        </p:grpSpPr>
        <p:sp>
          <p:nvSpPr>
            <p:cNvPr id="53" name="Wolke 52">
              <a:extLst>
                <a:ext uri="{FF2B5EF4-FFF2-40B4-BE49-F238E27FC236}">
                  <a16:creationId xmlns:a16="http://schemas.microsoft.com/office/drawing/2014/main" id="{8EB02607-9862-411A-9CE8-DEF38A023B32}"/>
                </a:ext>
              </a:extLst>
            </p:cNvPr>
            <p:cNvSpPr/>
            <p:nvPr/>
          </p:nvSpPr>
          <p:spPr bwMode="auto">
            <a:xfrm>
              <a:off x="1089301" y="1772816"/>
              <a:ext cx="1239887" cy="560555"/>
            </a:xfrm>
            <a:prstGeom prst="cloud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92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e-DE" sz="1100" b="0" i="0" u="none" strike="noStrike" cap="none" normalizeH="0" baseline="0">
                <a:ln>
                  <a:noFill/>
                </a:ln>
                <a:solidFill>
                  <a:srgbClr val="32322F"/>
                </a:solidFill>
                <a:effectLst/>
                <a:latin typeface="Arial" charset="0"/>
              </a:endParaRPr>
            </a:p>
          </p:txBody>
        </p:sp>
        <p:sp>
          <p:nvSpPr>
            <p:cNvPr id="54" name="Textfeld 53">
              <a:extLst>
                <a:ext uri="{FF2B5EF4-FFF2-40B4-BE49-F238E27FC236}">
                  <a16:creationId xmlns:a16="http://schemas.microsoft.com/office/drawing/2014/main" id="{1740AAAB-78B3-4EE5-89D0-8AF49BF997B6}"/>
                </a:ext>
              </a:extLst>
            </p:cNvPr>
            <p:cNvSpPr txBox="1"/>
            <p:nvPr/>
          </p:nvSpPr>
          <p:spPr>
            <a:xfrm>
              <a:off x="1167007" y="1887211"/>
              <a:ext cx="967509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de-DE" sz="1400" dirty="0" err="1"/>
                <a:t>Kd.anfrage</a:t>
              </a:r>
              <a:endParaRPr lang="de-DE" sz="1400" dirty="0"/>
            </a:p>
          </p:txBody>
        </p:sp>
      </p:grpSp>
      <p:sp>
        <p:nvSpPr>
          <p:cNvPr id="55" name="Pfeil nach rechts 40">
            <a:extLst>
              <a:ext uri="{FF2B5EF4-FFF2-40B4-BE49-F238E27FC236}">
                <a16:creationId xmlns:a16="http://schemas.microsoft.com/office/drawing/2014/main" id="{81F99212-DE68-4228-9D23-6BBDC0F05C2A}"/>
              </a:ext>
            </a:extLst>
          </p:cNvPr>
          <p:cNvSpPr/>
          <p:nvPr/>
        </p:nvSpPr>
        <p:spPr bwMode="auto">
          <a:xfrm>
            <a:off x="2142428" y="2403443"/>
            <a:ext cx="1851764" cy="731499"/>
          </a:xfrm>
          <a:prstGeom prst="rightArrow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92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100" b="0" i="0" u="none" strike="noStrike" cap="none" normalizeH="0" baseline="0">
              <a:ln>
                <a:noFill/>
              </a:ln>
              <a:solidFill>
                <a:srgbClr val="32322F"/>
              </a:solidFill>
              <a:effectLst/>
              <a:latin typeface="Arial" charset="0"/>
            </a:endParaRPr>
          </a:p>
        </p:txBody>
      </p:sp>
      <p:grpSp>
        <p:nvGrpSpPr>
          <p:cNvPr id="56" name="Gruppieren 55">
            <a:extLst>
              <a:ext uri="{FF2B5EF4-FFF2-40B4-BE49-F238E27FC236}">
                <a16:creationId xmlns:a16="http://schemas.microsoft.com/office/drawing/2014/main" id="{27ED05AE-E778-405A-A6EC-CA34550B134A}"/>
              </a:ext>
            </a:extLst>
          </p:cNvPr>
          <p:cNvGrpSpPr/>
          <p:nvPr/>
        </p:nvGrpSpPr>
        <p:grpSpPr>
          <a:xfrm>
            <a:off x="1409707" y="1863552"/>
            <a:ext cx="1658603" cy="731499"/>
            <a:chOff x="1652699" y="1955837"/>
            <a:chExt cx="1658603" cy="731499"/>
          </a:xfrm>
        </p:grpSpPr>
        <p:sp>
          <p:nvSpPr>
            <p:cNvPr id="57" name="Pfeil nach rechts 42">
              <a:extLst>
                <a:ext uri="{FF2B5EF4-FFF2-40B4-BE49-F238E27FC236}">
                  <a16:creationId xmlns:a16="http://schemas.microsoft.com/office/drawing/2014/main" id="{3245B6F4-C475-49CD-AFC2-20AC30979F7A}"/>
                </a:ext>
              </a:extLst>
            </p:cNvPr>
            <p:cNvSpPr/>
            <p:nvPr/>
          </p:nvSpPr>
          <p:spPr bwMode="auto">
            <a:xfrm>
              <a:off x="1652699" y="1955837"/>
              <a:ext cx="1658603" cy="731499"/>
            </a:xfrm>
            <a:prstGeom prst="rightArrow">
              <a:avLst/>
            </a:prstGeom>
            <a:noFill/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92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e-DE" sz="1100" b="0" i="0" u="none" strike="noStrike" cap="none" normalizeH="0" baseline="0">
                <a:ln>
                  <a:noFill/>
                </a:ln>
                <a:solidFill>
                  <a:srgbClr val="32322F"/>
                </a:solidFill>
                <a:effectLst/>
                <a:latin typeface="Arial" charset="0"/>
              </a:endParaRPr>
            </a:p>
          </p:txBody>
        </p:sp>
        <p:sp>
          <p:nvSpPr>
            <p:cNvPr id="58" name="Textfeld 57">
              <a:extLst>
                <a:ext uri="{FF2B5EF4-FFF2-40B4-BE49-F238E27FC236}">
                  <a16:creationId xmlns:a16="http://schemas.microsoft.com/office/drawing/2014/main" id="{1E6C0242-9AEB-4174-8B12-01A9F5C76FF0}"/>
                </a:ext>
              </a:extLst>
            </p:cNvPr>
            <p:cNvSpPr txBox="1"/>
            <p:nvPr/>
          </p:nvSpPr>
          <p:spPr>
            <a:xfrm>
              <a:off x="1898444" y="2161570"/>
              <a:ext cx="918008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de-DE" sz="1400" dirty="0" err="1"/>
                <a:t>Kapa.mgt</a:t>
              </a:r>
              <a:r>
                <a:rPr lang="de-DE" sz="1400" dirty="0"/>
                <a:t>.</a:t>
              </a:r>
            </a:p>
          </p:txBody>
        </p:sp>
      </p:grpSp>
      <p:sp>
        <p:nvSpPr>
          <p:cNvPr id="59" name="Pfeil nach rechts 46">
            <a:extLst>
              <a:ext uri="{FF2B5EF4-FFF2-40B4-BE49-F238E27FC236}">
                <a16:creationId xmlns:a16="http://schemas.microsoft.com/office/drawing/2014/main" id="{C195240F-3BE5-43F8-8BB2-C1CF3C5044FB}"/>
              </a:ext>
            </a:extLst>
          </p:cNvPr>
          <p:cNvSpPr/>
          <p:nvPr/>
        </p:nvSpPr>
        <p:spPr bwMode="auto">
          <a:xfrm>
            <a:off x="3936149" y="2403443"/>
            <a:ext cx="1851764" cy="731499"/>
          </a:xfrm>
          <a:prstGeom prst="rightArrow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92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100" b="0" i="0" u="none" strike="noStrike" cap="none" normalizeH="0" baseline="0">
              <a:ln>
                <a:noFill/>
              </a:ln>
              <a:solidFill>
                <a:srgbClr val="32322F"/>
              </a:solidFill>
              <a:effectLst/>
              <a:latin typeface="Arial" charset="0"/>
            </a:endParaRPr>
          </a:p>
        </p:txBody>
      </p:sp>
      <p:grpSp>
        <p:nvGrpSpPr>
          <p:cNvPr id="60" name="Gruppieren 59">
            <a:extLst>
              <a:ext uri="{FF2B5EF4-FFF2-40B4-BE49-F238E27FC236}">
                <a16:creationId xmlns:a16="http://schemas.microsoft.com/office/drawing/2014/main" id="{BD93E0B1-D897-4703-8EF9-7867EACBA768}"/>
              </a:ext>
            </a:extLst>
          </p:cNvPr>
          <p:cNvGrpSpPr/>
          <p:nvPr/>
        </p:nvGrpSpPr>
        <p:grpSpPr>
          <a:xfrm>
            <a:off x="3150311" y="1810271"/>
            <a:ext cx="1987556" cy="807849"/>
            <a:chOff x="3469500" y="1950678"/>
            <a:chExt cx="1987556" cy="731499"/>
          </a:xfrm>
        </p:grpSpPr>
        <p:sp>
          <p:nvSpPr>
            <p:cNvPr id="61" name="Textfeld 60">
              <a:extLst>
                <a:ext uri="{FF2B5EF4-FFF2-40B4-BE49-F238E27FC236}">
                  <a16:creationId xmlns:a16="http://schemas.microsoft.com/office/drawing/2014/main" id="{FCBF8451-D62A-42CA-A9CB-48E8015F708A}"/>
                </a:ext>
              </a:extLst>
            </p:cNvPr>
            <p:cNvSpPr txBox="1"/>
            <p:nvPr/>
          </p:nvSpPr>
          <p:spPr>
            <a:xfrm>
              <a:off x="3571046" y="2152963"/>
              <a:ext cx="162281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1400" dirty="0"/>
                <a:t>Auftragsabwicklung</a:t>
              </a:r>
            </a:p>
          </p:txBody>
        </p:sp>
        <p:sp>
          <p:nvSpPr>
            <p:cNvPr id="62" name="Pfeil nach rechts 48">
              <a:extLst>
                <a:ext uri="{FF2B5EF4-FFF2-40B4-BE49-F238E27FC236}">
                  <a16:creationId xmlns:a16="http://schemas.microsoft.com/office/drawing/2014/main" id="{EF635180-F47C-40BB-B896-88248C6C655A}"/>
                </a:ext>
              </a:extLst>
            </p:cNvPr>
            <p:cNvSpPr/>
            <p:nvPr/>
          </p:nvSpPr>
          <p:spPr bwMode="auto">
            <a:xfrm>
              <a:off x="3469500" y="1950678"/>
              <a:ext cx="1987556" cy="731499"/>
            </a:xfrm>
            <a:prstGeom prst="rightArrow">
              <a:avLst/>
            </a:prstGeom>
            <a:noFill/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92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e-DE" sz="1100" b="0" i="0" u="none" strike="noStrike" cap="none" normalizeH="0" baseline="0">
                <a:ln>
                  <a:noFill/>
                </a:ln>
                <a:solidFill>
                  <a:srgbClr val="32322F"/>
                </a:solidFill>
                <a:effectLst/>
                <a:latin typeface="Arial" charset="0"/>
              </a:endParaRPr>
            </a:p>
          </p:txBody>
        </p:sp>
      </p:grpSp>
      <p:grpSp>
        <p:nvGrpSpPr>
          <p:cNvPr id="63" name="Gruppieren 62">
            <a:extLst>
              <a:ext uri="{FF2B5EF4-FFF2-40B4-BE49-F238E27FC236}">
                <a16:creationId xmlns:a16="http://schemas.microsoft.com/office/drawing/2014/main" id="{54BF0111-27C0-48EC-9D2E-F8CA7F9277D0}"/>
              </a:ext>
            </a:extLst>
          </p:cNvPr>
          <p:cNvGrpSpPr/>
          <p:nvPr/>
        </p:nvGrpSpPr>
        <p:grpSpPr>
          <a:xfrm>
            <a:off x="5206682" y="1887853"/>
            <a:ext cx="1851764" cy="731499"/>
            <a:chOff x="5693556" y="1950678"/>
            <a:chExt cx="1851764" cy="731499"/>
          </a:xfrm>
        </p:grpSpPr>
        <p:sp>
          <p:nvSpPr>
            <p:cNvPr id="64" name="Textfeld 63">
              <a:extLst>
                <a:ext uri="{FF2B5EF4-FFF2-40B4-BE49-F238E27FC236}">
                  <a16:creationId xmlns:a16="http://schemas.microsoft.com/office/drawing/2014/main" id="{20E94530-926F-4E85-B816-AFA193DE66C1}"/>
                </a:ext>
              </a:extLst>
            </p:cNvPr>
            <p:cNvSpPr txBox="1"/>
            <p:nvPr/>
          </p:nvSpPr>
          <p:spPr>
            <a:xfrm>
              <a:off x="6000494" y="2156829"/>
              <a:ext cx="105791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1400" dirty="0"/>
                <a:t>Interne Log.</a:t>
              </a:r>
            </a:p>
          </p:txBody>
        </p:sp>
        <p:sp>
          <p:nvSpPr>
            <p:cNvPr id="65" name="Pfeil nach rechts 50">
              <a:extLst>
                <a:ext uri="{FF2B5EF4-FFF2-40B4-BE49-F238E27FC236}">
                  <a16:creationId xmlns:a16="http://schemas.microsoft.com/office/drawing/2014/main" id="{9745F5ED-3A71-4C04-9932-35E91232EFBC}"/>
                </a:ext>
              </a:extLst>
            </p:cNvPr>
            <p:cNvSpPr/>
            <p:nvPr/>
          </p:nvSpPr>
          <p:spPr bwMode="auto">
            <a:xfrm>
              <a:off x="5693556" y="1950678"/>
              <a:ext cx="1851764" cy="731499"/>
            </a:xfrm>
            <a:prstGeom prst="rightArrow">
              <a:avLst/>
            </a:prstGeom>
            <a:noFill/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92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e-DE" sz="1100" b="0" i="0" u="none" strike="noStrike" cap="none" normalizeH="0" baseline="0">
                <a:ln>
                  <a:noFill/>
                </a:ln>
                <a:solidFill>
                  <a:srgbClr val="32322F"/>
                </a:solidFill>
                <a:effectLst/>
                <a:latin typeface="Arial" charset="0"/>
              </a:endParaRPr>
            </a:p>
          </p:txBody>
        </p:sp>
      </p:grpSp>
      <p:grpSp>
        <p:nvGrpSpPr>
          <p:cNvPr id="66" name="Gruppieren 65">
            <a:extLst>
              <a:ext uri="{FF2B5EF4-FFF2-40B4-BE49-F238E27FC236}">
                <a16:creationId xmlns:a16="http://schemas.microsoft.com/office/drawing/2014/main" id="{4D97A6A2-033D-49E8-88B3-F44F68B0A15C}"/>
              </a:ext>
            </a:extLst>
          </p:cNvPr>
          <p:cNvGrpSpPr/>
          <p:nvPr/>
        </p:nvGrpSpPr>
        <p:grpSpPr>
          <a:xfrm>
            <a:off x="7135023" y="1889219"/>
            <a:ext cx="1851764" cy="731499"/>
            <a:chOff x="7787536" y="1950677"/>
            <a:chExt cx="1851764" cy="731499"/>
          </a:xfrm>
        </p:grpSpPr>
        <p:sp>
          <p:nvSpPr>
            <p:cNvPr id="67" name="Textfeld 66">
              <a:extLst>
                <a:ext uri="{FF2B5EF4-FFF2-40B4-BE49-F238E27FC236}">
                  <a16:creationId xmlns:a16="http://schemas.microsoft.com/office/drawing/2014/main" id="{13024D84-621A-414C-9D9A-CBA091E71B31}"/>
                </a:ext>
              </a:extLst>
            </p:cNvPr>
            <p:cNvSpPr txBox="1"/>
            <p:nvPr/>
          </p:nvSpPr>
          <p:spPr>
            <a:xfrm>
              <a:off x="7905050" y="2160056"/>
              <a:ext cx="138813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1400" dirty="0"/>
                <a:t>Distributionslog.</a:t>
              </a:r>
            </a:p>
          </p:txBody>
        </p:sp>
        <p:sp>
          <p:nvSpPr>
            <p:cNvPr id="68" name="Pfeil nach rechts 52">
              <a:extLst>
                <a:ext uri="{FF2B5EF4-FFF2-40B4-BE49-F238E27FC236}">
                  <a16:creationId xmlns:a16="http://schemas.microsoft.com/office/drawing/2014/main" id="{2430AA35-89EA-4C5A-BD74-8C264EA285C7}"/>
                </a:ext>
              </a:extLst>
            </p:cNvPr>
            <p:cNvSpPr/>
            <p:nvPr/>
          </p:nvSpPr>
          <p:spPr bwMode="auto">
            <a:xfrm>
              <a:off x="7787536" y="1950677"/>
              <a:ext cx="1851764" cy="731499"/>
            </a:xfrm>
            <a:prstGeom prst="rightArrow">
              <a:avLst/>
            </a:prstGeom>
            <a:noFill/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92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e-DE" sz="1100" b="0" i="0" u="none" strike="noStrike" cap="none" normalizeH="0" baseline="0">
                <a:ln>
                  <a:noFill/>
                </a:ln>
                <a:solidFill>
                  <a:srgbClr val="32322F"/>
                </a:solidFill>
                <a:effectLst/>
                <a:latin typeface="Arial" charset="0"/>
              </a:endParaRPr>
            </a:p>
          </p:txBody>
        </p:sp>
      </p:grpSp>
      <p:sp>
        <p:nvSpPr>
          <p:cNvPr id="70" name="Textfeld 69">
            <a:extLst>
              <a:ext uri="{FF2B5EF4-FFF2-40B4-BE49-F238E27FC236}">
                <a16:creationId xmlns:a16="http://schemas.microsoft.com/office/drawing/2014/main" id="{87BF6AB2-D2AC-48C2-8C34-93287E71944E}"/>
              </a:ext>
            </a:extLst>
          </p:cNvPr>
          <p:cNvSpPr txBox="1"/>
          <p:nvPr/>
        </p:nvSpPr>
        <p:spPr>
          <a:xfrm>
            <a:off x="539710" y="1326373"/>
            <a:ext cx="9914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dirty="0" err="1"/>
              <a:t>Anlaufmgt</a:t>
            </a:r>
            <a:r>
              <a:rPr lang="de-DE" sz="1400" dirty="0"/>
              <a:t>.</a:t>
            </a:r>
          </a:p>
          <a:p>
            <a:r>
              <a:rPr lang="de-DE" sz="1400" dirty="0"/>
              <a:t>(NPP)</a:t>
            </a:r>
          </a:p>
        </p:txBody>
      </p:sp>
      <p:sp>
        <p:nvSpPr>
          <p:cNvPr id="72" name="Textfeld 71">
            <a:extLst>
              <a:ext uri="{FF2B5EF4-FFF2-40B4-BE49-F238E27FC236}">
                <a16:creationId xmlns:a16="http://schemas.microsoft.com/office/drawing/2014/main" id="{573F5C24-87CE-4043-9057-399E0C395702}"/>
              </a:ext>
            </a:extLst>
          </p:cNvPr>
          <p:cNvSpPr txBox="1"/>
          <p:nvPr/>
        </p:nvSpPr>
        <p:spPr>
          <a:xfrm>
            <a:off x="1414279" y="901575"/>
            <a:ext cx="146574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/>
              <a:t>Bedarfsabgleich</a:t>
            </a:r>
          </a:p>
          <a:p>
            <a:r>
              <a:rPr lang="de-DE" sz="1400" dirty="0"/>
              <a:t>Kunde-Produktion</a:t>
            </a:r>
          </a:p>
        </p:txBody>
      </p:sp>
      <p:sp>
        <p:nvSpPr>
          <p:cNvPr id="74" name="Textfeld 73">
            <a:extLst>
              <a:ext uri="{FF2B5EF4-FFF2-40B4-BE49-F238E27FC236}">
                <a16:creationId xmlns:a16="http://schemas.microsoft.com/office/drawing/2014/main" id="{9BEB0FE2-82EB-4313-8742-49C4506F904A}"/>
              </a:ext>
            </a:extLst>
          </p:cNvPr>
          <p:cNvSpPr txBox="1"/>
          <p:nvPr/>
        </p:nvSpPr>
        <p:spPr>
          <a:xfrm>
            <a:off x="2465193" y="2793724"/>
            <a:ext cx="107959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dirty="0"/>
              <a:t>Beschaffung</a:t>
            </a:r>
          </a:p>
        </p:txBody>
      </p:sp>
      <p:sp>
        <p:nvSpPr>
          <p:cNvPr id="76" name="Textfeld 75">
            <a:extLst>
              <a:ext uri="{FF2B5EF4-FFF2-40B4-BE49-F238E27FC236}">
                <a16:creationId xmlns:a16="http://schemas.microsoft.com/office/drawing/2014/main" id="{EBDB32E8-439A-4F27-9FFC-032A2F95CD1B}"/>
              </a:ext>
            </a:extLst>
          </p:cNvPr>
          <p:cNvSpPr txBox="1"/>
          <p:nvPr/>
        </p:nvSpPr>
        <p:spPr>
          <a:xfrm>
            <a:off x="3862885" y="881055"/>
            <a:ext cx="1002775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dirty="0"/>
              <a:t>Fertigungs-</a:t>
            </a:r>
          </a:p>
          <a:p>
            <a:r>
              <a:rPr lang="de-DE" sz="1400" dirty="0" err="1"/>
              <a:t>steuerung</a:t>
            </a:r>
            <a:r>
              <a:rPr lang="de-DE" sz="1400" dirty="0"/>
              <a:t> </a:t>
            </a:r>
          </a:p>
          <a:p>
            <a:r>
              <a:rPr lang="de-DE" sz="1400" dirty="0"/>
              <a:t>(FAUF)</a:t>
            </a:r>
          </a:p>
        </p:txBody>
      </p:sp>
      <p:sp>
        <p:nvSpPr>
          <p:cNvPr id="78" name="Textfeld 77">
            <a:extLst>
              <a:ext uri="{FF2B5EF4-FFF2-40B4-BE49-F238E27FC236}">
                <a16:creationId xmlns:a16="http://schemas.microsoft.com/office/drawing/2014/main" id="{CDA1DF99-5CD7-487E-9A81-106A813CAA3F}"/>
              </a:ext>
            </a:extLst>
          </p:cNvPr>
          <p:cNvSpPr txBox="1"/>
          <p:nvPr/>
        </p:nvSpPr>
        <p:spPr>
          <a:xfrm>
            <a:off x="5099339" y="1158165"/>
            <a:ext cx="85914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dirty="0"/>
              <a:t>Material-</a:t>
            </a:r>
          </a:p>
          <a:p>
            <a:r>
              <a:rPr lang="de-DE" sz="1400" dirty="0" err="1"/>
              <a:t>fluss</a:t>
            </a:r>
            <a:endParaRPr lang="de-DE" sz="1400" dirty="0"/>
          </a:p>
        </p:txBody>
      </p:sp>
      <p:sp>
        <p:nvSpPr>
          <p:cNvPr id="80" name="Textfeld 79">
            <a:extLst>
              <a:ext uri="{FF2B5EF4-FFF2-40B4-BE49-F238E27FC236}">
                <a16:creationId xmlns:a16="http://schemas.microsoft.com/office/drawing/2014/main" id="{D631218C-50DA-4040-9B2F-D93FC154947D}"/>
              </a:ext>
            </a:extLst>
          </p:cNvPr>
          <p:cNvSpPr txBox="1"/>
          <p:nvPr/>
        </p:nvSpPr>
        <p:spPr>
          <a:xfrm>
            <a:off x="5973194" y="1164144"/>
            <a:ext cx="8847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dirty="0"/>
              <a:t>Lager &amp;</a:t>
            </a:r>
          </a:p>
          <a:p>
            <a:r>
              <a:rPr lang="de-DE" sz="1400" dirty="0"/>
              <a:t>Transport</a:t>
            </a:r>
          </a:p>
        </p:txBody>
      </p:sp>
      <p:sp>
        <p:nvSpPr>
          <p:cNvPr id="82" name="Textfeld 81">
            <a:extLst>
              <a:ext uri="{FF2B5EF4-FFF2-40B4-BE49-F238E27FC236}">
                <a16:creationId xmlns:a16="http://schemas.microsoft.com/office/drawing/2014/main" id="{9562D663-FD29-446C-A311-61BAE345D204}"/>
              </a:ext>
            </a:extLst>
          </p:cNvPr>
          <p:cNvSpPr txBox="1"/>
          <p:nvPr/>
        </p:nvSpPr>
        <p:spPr>
          <a:xfrm>
            <a:off x="7096820" y="1185395"/>
            <a:ext cx="5581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dirty="0"/>
              <a:t>Milk-</a:t>
            </a:r>
          </a:p>
          <a:p>
            <a:r>
              <a:rPr lang="de-DE" sz="1400" dirty="0" err="1"/>
              <a:t>run</a:t>
            </a:r>
            <a:endParaRPr lang="de-DE" sz="1400" dirty="0"/>
          </a:p>
        </p:txBody>
      </p:sp>
      <p:sp>
        <p:nvSpPr>
          <p:cNvPr id="84" name="Textfeld 83">
            <a:extLst>
              <a:ext uri="{FF2B5EF4-FFF2-40B4-BE49-F238E27FC236}">
                <a16:creationId xmlns:a16="http://schemas.microsoft.com/office/drawing/2014/main" id="{E529AEB8-8B83-4FCA-AEDB-D689B530D212}"/>
              </a:ext>
            </a:extLst>
          </p:cNvPr>
          <p:cNvSpPr txBox="1"/>
          <p:nvPr/>
        </p:nvSpPr>
        <p:spPr>
          <a:xfrm>
            <a:off x="7598833" y="1179415"/>
            <a:ext cx="12800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dirty="0"/>
              <a:t>Versand &amp;</a:t>
            </a:r>
          </a:p>
          <a:p>
            <a:r>
              <a:rPr lang="de-DE" sz="1400" dirty="0" err="1"/>
              <a:t>Speditionsmgt</a:t>
            </a:r>
            <a:r>
              <a:rPr lang="de-DE" sz="1400" dirty="0"/>
              <a:t>.</a:t>
            </a:r>
          </a:p>
        </p:txBody>
      </p:sp>
      <p:sp>
        <p:nvSpPr>
          <p:cNvPr id="86" name="Textfeld 85">
            <a:extLst>
              <a:ext uri="{FF2B5EF4-FFF2-40B4-BE49-F238E27FC236}">
                <a16:creationId xmlns:a16="http://schemas.microsoft.com/office/drawing/2014/main" id="{33621495-993B-4CF1-90BA-0DF38C8F46CC}"/>
              </a:ext>
            </a:extLst>
          </p:cNvPr>
          <p:cNvSpPr txBox="1"/>
          <p:nvPr/>
        </p:nvSpPr>
        <p:spPr>
          <a:xfrm>
            <a:off x="1122425" y="2801769"/>
            <a:ext cx="8274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dirty="0" err="1"/>
              <a:t>Invest</a:t>
            </a:r>
            <a:endParaRPr lang="de-DE" sz="1400" dirty="0"/>
          </a:p>
          <a:p>
            <a:r>
              <a:rPr lang="de-DE" sz="1400" dirty="0"/>
              <a:t>auslösen</a:t>
            </a:r>
          </a:p>
        </p:txBody>
      </p:sp>
      <p:sp>
        <p:nvSpPr>
          <p:cNvPr id="90" name="Textfeld 89">
            <a:extLst>
              <a:ext uri="{FF2B5EF4-FFF2-40B4-BE49-F238E27FC236}">
                <a16:creationId xmlns:a16="http://schemas.microsoft.com/office/drawing/2014/main" id="{3DC026CC-981F-4F0E-A67A-B61EF868AE62}"/>
              </a:ext>
            </a:extLst>
          </p:cNvPr>
          <p:cNvSpPr txBox="1"/>
          <p:nvPr/>
        </p:nvSpPr>
        <p:spPr>
          <a:xfrm>
            <a:off x="3620796" y="2771896"/>
            <a:ext cx="10519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dirty="0"/>
              <a:t>Eskalations-</a:t>
            </a:r>
          </a:p>
          <a:p>
            <a:r>
              <a:rPr lang="de-DE" sz="1400" dirty="0" err="1"/>
              <a:t>Mgt</a:t>
            </a:r>
            <a:r>
              <a:rPr lang="de-DE" sz="1400" dirty="0"/>
              <a:t>.</a:t>
            </a:r>
          </a:p>
        </p:txBody>
      </p:sp>
      <p:sp>
        <p:nvSpPr>
          <p:cNvPr id="94" name="Textfeld 93">
            <a:extLst>
              <a:ext uri="{FF2B5EF4-FFF2-40B4-BE49-F238E27FC236}">
                <a16:creationId xmlns:a16="http://schemas.microsoft.com/office/drawing/2014/main" id="{350C3102-AE8B-4FB7-AE78-C252CC8CD280}"/>
              </a:ext>
            </a:extLst>
          </p:cNvPr>
          <p:cNvSpPr txBox="1"/>
          <p:nvPr/>
        </p:nvSpPr>
        <p:spPr>
          <a:xfrm>
            <a:off x="7216606" y="2781681"/>
            <a:ext cx="12827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dirty="0"/>
              <a:t>Logistik-</a:t>
            </a:r>
          </a:p>
          <a:p>
            <a:r>
              <a:rPr lang="de-DE" sz="1400" dirty="0"/>
              <a:t>Reklamationen</a:t>
            </a:r>
          </a:p>
        </p:txBody>
      </p:sp>
      <p:cxnSp>
        <p:nvCxnSpPr>
          <p:cNvPr id="95" name="Gerader Verbinder 94">
            <a:extLst>
              <a:ext uri="{FF2B5EF4-FFF2-40B4-BE49-F238E27FC236}">
                <a16:creationId xmlns:a16="http://schemas.microsoft.com/office/drawing/2014/main" id="{FFDDD832-AE75-4F84-A8F7-161997B60F07}"/>
              </a:ext>
            </a:extLst>
          </p:cNvPr>
          <p:cNvCxnSpPr>
            <a:cxnSpLocks/>
          </p:cNvCxnSpPr>
          <p:nvPr/>
        </p:nvCxnSpPr>
        <p:spPr bwMode="auto">
          <a:xfrm>
            <a:off x="5227611" y="4195586"/>
            <a:ext cx="0" cy="219314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6" name="Textfeld 95">
            <a:extLst>
              <a:ext uri="{FF2B5EF4-FFF2-40B4-BE49-F238E27FC236}">
                <a16:creationId xmlns:a16="http://schemas.microsoft.com/office/drawing/2014/main" id="{6976B0F6-3683-4B18-B9EC-4886AF8C5EDC}"/>
              </a:ext>
            </a:extLst>
          </p:cNvPr>
          <p:cNvSpPr txBox="1"/>
          <p:nvPr/>
        </p:nvSpPr>
        <p:spPr>
          <a:xfrm>
            <a:off x="1806837" y="295268"/>
            <a:ext cx="46358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800" dirty="0"/>
              <a:t>MD63</a:t>
            </a:r>
          </a:p>
          <a:p>
            <a:r>
              <a:rPr lang="de-DE" sz="800" dirty="0"/>
              <a:t>MM03</a:t>
            </a:r>
          </a:p>
          <a:p>
            <a:r>
              <a:rPr lang="de-DE" sz="800" dirty="0"/>
              <a:t>VD53</a:t>
            </a:r>
          </a:p>
          <a:p>
            <a:r>
              <a:rPr lang="de-DE" sz="800" dirty="0"/>
              <a:t>VK13</a:t>
            </a:r>
          </a:p>
        </p:txBody>
      </p:sp>
      <p:sp>
        <p:nvSpPr>
          <p:cNvPr id="97" name="Textfeld 96">
            <a:extLst>
              <a:ext uri="{FF2B5EF4-FFF2-40B4-BE49-F238E27FC236}">
                <a16:creationId xmlns:a16="http://schemas.microsoft.com/office/drawing/2014/main" id="{FC1FF793-7982-4698-BBF0-32DC42C73F82}"/>
              </a:ext>
            </a:extLst>
          </p:cNvPr>
          <p:cNvSpPr txBox="1"/>
          <p:nvPr/>
        </p:nvSpPr>
        <p:spPr>
          <a:xfrm>
            <a:off x="2583386" y="3032894"/>
            <a:ext cx="10745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" dirty="0"/>
              <a:t>ME33L/ ME5F</a:t>
            </a:r>
          </a:p>
          <a:p>
            <a:r>
              <a:rPr lang="de-DE" sz="800" dirty="0"/>
              <a:t>ME2J/ ME55</a:t>
            </a:r>
          </a:p>
          <a:p>
            <a:r>
              <a:rPr lang="de-DE" sz="800" dirty="0"/>
              <a:t>ME84</a:t>
            </a:r>
          </a:p>
        </p:txBody>
      </p:sp>
      <p:sp>
        <p:nvSpPr>
          <p:cNvPr id="98" name="Textfeld 97">
            <a:extLst>
              <a:ext uri="{FF2B5EF4-FFF2-40B4-BE49-F238E27FC236}">
                <a16:creationId xmlns:a16="http://schemas.microsoft.com/office/drawing/2014/main" id="{1609526A-C768-4ADD-B77F-EB0181D2E4BA}"/>
              </a:ext>
            </a:extLst>
          </p:cNvPr>
          <p:cNvSpPr txBox="1"/>
          <p:nvPr/>
        </p:nvSpPr>
        <p:spPr>
          <a:xfrm>
            <a:off x="3840811" y="315748"/>
            <a:ext cx="6918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" dirty="0"/>
              <a:t>CR03</a:t>
            </a:r>
          </a:p>
          <a:p>
            <a:r>
              <a:rPr lang="de-DE" sz="800" dirty="0"/>
              <a:t>CA03/80</a:t>
            </a:r>
          </a:p>
          <a:p>
            <a:r>
              <a:rPr lang="de-DE" sz="800" dirty="0"/>
              <a:t>CS03/15</a:t>
            </a:r>
          </a:p>
          <a:p>
            <a:r>
              <a:rPr lang="de-DE" sz="800" dirty="0"/>
              <a:t>IE03/ SCAL</a:t>
            </a:r>
          </a:p>
        </p:txBody>
      </p:sp>
      <p:sp>
        <p:nvSpPr>
          <p:cNvPr id="99" name="Textfeld 98">
            <a:extLst>
              <a:ext uri="{FF2B5EF4-FFF2-40B4-BE49-F238E27FC236}">
                <a16:creationId xmlns:a16="http://schemas.microsoft.com/office/drawing/2014/main" id="{D500F5CA-86A9-4F44-96E7-59E3E1B0FAE5}"/>
              </a:ext>
            </a:extLst>
          </p:cNvPr>
          <p:cNvSpPr txBox="1"/>
          <p:nvPr/>
        </p:nvSpPr>
        <p:spPr>
          <a:xfrm>
            <a:off x="2665926" y="296208"/>
            <a:ext cx="12070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" dirty="0"/>
              <a:t>VA33/ MD02/ 04/ LS25/ MDSP/ MM17</a:t>
            </a:r>
          </a:p>
          <a:p>
            <a:r>
              <a:rPr lang="de-DE" sz="800" dirty="0"/>
              <a:t>MB56/ ME01/ MBLB/ WE02/ EMFOR</a:t>
            </a:r>
          </a:p>
        </p:txBody>
      </p:sp>
      <p:sp>
        <p:nvSpPr>
          <p:cNvPr id="100" name="Textfeld 99">
            <a:extLst>
              <a:ext uri="{FF2B5EF4-FFF2-40B4-BE49-F238E27FC236}">
                <a16:creationId xmlns:a16="http://schemas.microsoft.com/office/drawing/2014/main" id="{8862D3C3-82B7-4D8F-91AF-21D1B54E7FB2}"/>
              </a:ext>
            </a:extLst>
          </p:cNvPr>
          <p:cNvSpPr txBox="1"/>
          <p:nvPr/>
        </p:nvSpPr>
        <p:spPr>
          <a:xfrm>
            <a:off x="4948240" y="309845"/>
            <a:ext cx="10903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800" dirty="0" err="1"/>
              <a:t>Humo</a:t>
            </a:r>
            <a:r>
              <a:rPr lang="de-DE" sz="800" dirty="0"/>
              <a:t>/ ZHU_HISTORY</a:t>
            </a:r>
          </a:p>
          <a:p>
            <a:r>
              <a:rPr lang="de-DE" sz="800" dirty="0"/>
              <a:t>MB51/2</a:t>
            </a:r>
          </a:p>
          <a:p>
            <a:r>
              <a:rPr lang="de-DE" sz="800" dirty="0"/>
              <a:t>MMBE</a:t>
            </a:r>
          </a:p>
        </p:txBody>
      </p:sp>
      <p:sp>
        <p:nvSpPr>
          <p:cNvPr id="101" name="Textfeld 100">
            <a:extLst>
              <a:ext uri="{FF2B5EF4-FFF2-40B4-BE49-F238E27FC236}">
                <a16:creationId xmlns:a16="http://schemas.microsoft.com/office/drawing/2014/main" id="{C5F26FF8-D76D-41CE-9B86-499AB6856102}"/>
              </a:ext>
            </a:extLst>
          </p:cNvPr>
          <p:cNvSpPr txBox="1"/>
          <p:nvPr/>
        </p:nvSpPr>
        <p:spPr>
          <a:xfrm>
            <a:off x="5284211" y="3056213"/>
            <a:ext cx="169670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" dirty="0"/>
              <a:t>POF03/ POP03</a:t>
            </a:r>
          </a:p>
        </p:txBody>
      </p:sp>
      <p:sp>
        <p:nvSpPr>
          <p:cNvPr id="102" name="Textfeld 101">
            <a:extLst>
              <a:ext uri="{FF2B5EF4-FFF2-40B4-BE49-F238E27FC236}">
                <a16:creationId xmlns:a16="http://schemas.microsoft.com/office/drawing/2014/main" id="{E1B3F7DB-227A-4A64-AD54-EA78AD06E538}"/>
              </a:ext>
            </a:extLst>
          </p:cNvPr>
          <p:cNvSpPr txBox="1"/>
          <p:nvPr/>
        </p:nvSpPr>
        <p:spPr>
          <a:xfrm>
            <a:off x="7827318" y="345701"/>
            <a:ext cx="47961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800" dirty="0"/>
              <a:t>VL03N</a:t>
            </a:r>
          </a:p>
          <a:p>
            <a:r>
              <a:rPr lang="de-DE" sz="800" dirty="0"/>
              <a:t>VL71/4</a:t>
            </a:r>
          </a:p>
          <a:p>
            <a:r>
              <a:rPr lang="de-DE" sz="800" dirty="0"/>
              <a:t>VF03</a:t>
            </a:r>
          </a:p>
          <a:p>
            <a:r>
              <a:rPr lang="de-DE" sz="800" dirty="0"/>
              <a:t>SM31</a:t>
            </a:r>
          </a:p>
        </p:txBody>
      </p:sp>
      <p:sp>
        <p:nvSpPr>
          <p:cNvPr id="103" name="Textfeld 102">
            <a:extLst>
              <a:ext uri="{FF2B5EF4-FFF2-40B4-BE49-F238E27FC236}">
                <a16:creationId xmlns:a16="http://schemas.microsoft.com/office/drawing/2014/main" id="{965B82E6-87DD-4698-BAB9-BBD484BC45CA}"/>
              </a:ext>
            </a:extLst>
          </p:cNvPr>
          <p:cNvSpPr txBox="1"/>
          <p:nvPr/>
        </p:nvSpPr>
        <p:spPr>
          <a:xfrm>
            <a:off x="4389044" y="318937"/>
            <a:ext cx="47481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800" dirty="0"/>
              <a:t>COOIS</a:t>
            </a:r>
          </a:p>
          <a:p>
            <a:r>
              <a:rPr lang="de-DE" sz="800" dirty="0"/>
              <a:t>MEQ1</a:t>
            </a:r>
          </a:p>
          <a:p>
            <a:r>
              <a:rPr lang="de-DE" sz="800" dirty="0"/>
              <a:t>CR03</a:t>
            </a:r>
          </a:p>
          <a:p>
            <a:r>
              <a:rPr lang="de-DE" sz="800" dirty="0"/>
              <a:t>CO11N</a:t>
            </a:r>
          </a:p>
        </p:txBody>
      </p:sp>
      <p:sp>
        <p:nvSpPr>
          <p:cNvPr id="104" name="Textfeld 103">
            <a:extLst>
              <a:ext uri="{FF2B5EF4-FFF2-40B4-BE49-F238E27FC236}">
                <a16:creationId xmlns:a16="http://schemas.microsoft.com/office/drawing/2014/main" id="{016359DE-7066-4F96-91C9-D3A9F92EEC33}"/>
              </a:ext>
            </a:extLst>
          </p:cNvPr>
          <p:cNvSpPr txBox="1"/>
          <p:nvPr/>
        </p:nvSpPr>
        <p:spPr>
          <a:xfrm>
            <a:off x="6078940" y="315219"/>
            <a:ext cx="42992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800" dirty="0"/>
              <a:t>LS25</a:t>
            </a:r>
          </a:p>
          <a:p>
            <a:r>
              <a:rPr lang="de-DE" sz="800" dirty="0"/>
              <a:t>LL01</a:t>
            </a:r>
          </a:p>
          <a:p>
            <a:r>
              <a:rPr lang="de-DE" sz="800" dirty="0"/>
              <a:t>MC46</a:t>
            </a:r>
          </a:p>
          <a:p>
            <a:endParaRPr lang="de-DE" sz="800" dirty="0"/>
          </a:p>
        </p:txBody>
      </p:sp>
      <p:sp>
        <p:nvSpPr>
          <p:cNvPr id="105" name="Textfeld 104">
            <a:extLst>
              <a:ext uri="{FF2B5EF4-FFF2-40B4-BE49-F238E27FC236}">
                <a16:creationId xmlns:a16="http://schemas.microsoft.com/office/drawing/2014/main" id="{9A02BF6B-CC76-4500-8CE5-D6B31FE21360}"/>
              </a:ext>
            </a:extLst>
          </p:cNvPr>
          <p:cNvSpPr txBox="1"/>
          <p:nvPr/>
        </p:nvSpPr>
        <p:spPr>
          <a:xfrm>
            <a:off x="3778109" y="3868693"/>
            <a:ext cx="9336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/>
              <a:t>Termine</a:t>
            </a:r>
          </a:p>
        </p:txBody>
      </p:sp>
      <p:sp>
        <p:nvSpPr>
          <p:cNvPr id="106" name="Textfeld 105">
            <a:extLst>
              <a:ext uri="{FF2B5EF4-FFF2-40B4-BE49-F238E27FC236}">
                <a16:creationId xmlns:a16="http://schemas.microsoft.com/office/drawing/2014/main" id="{8810978B-0CEB-463F-8B1C-8994AD0CB41E}"/>
              </a:ext>
            </a:extLst>
          </p:cNvPr>
          <p:cNvSpPr txBox="1"/>
          <p:nvPr/>
        </p:nvSpPr>
        <p:spPr>
          <a:xfrm>
            <a:off x="5759874" y="3866607"/>
            <a:ext cx="7675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/>
              <a:t>Kosten</a:t>
            </a:r>
          </a:p>
        </p:txBody>
      </p:sp>
      <p:sp>
        <p:nvSpPr>
          <p:cNvPr id="109" name="Textfeld 108">
            <a:extLst>
              <a:ext uri="{FF2B5EF4-FFF2-40B4-BE49-F238E27FC236}">
                <a16:creationId xmlns:a16="http://schemas.microsoft.com/office/drawing/2014/main" id="{052FC5F2-D3A4-4D31-ABF4-E424CA5D0987}"/>
              </a:ext>
            </a:extLst>
          </p:cNvPr>
          <p:cNvSpPr txBox="1"/>
          <p:nvPr/>
        </p:nvSpPr>
        <p:spPr>
          <a:xfrm>
            <a:off x="1176780" y="3575363"/>
            <a:ext cx="22429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/>
              <a:t>Gruppenfunktionen SCM</a:t>
            </a:r>
          </a:p>
        </p:txBody>
      </p:sp>
      <p:sp>
        <p:nvSpPr>
          <p:cNvPr id="7" name="Bogen 6">
            <a:extLst>
              <a:ext uri="{FF2B5EF4-FFF2-40B4-BE49-F238E27FC236}">
                <a16:creationId xmlns:a16="http://schemas.microsoft.com/office/drawing/2014/main" id="{C69AC18C-4223-4E01-BD2F-B01E73909CE8}"/>
              </a:ext>
            </a:extLst>
          </p:cNvPr>
          <p:cNvSpPr/>
          <p:nvPr/>
        </p:nvSpPr>
        <p:spPr>
          <a:xfrm rot="10995210">
            <a:off x="1295895" y="1447417"/>
            <a:ext cx="612000" cy="597389"/>
          </a:xfrm>
          <a:prstGeom prst="arc">
            <a:avLst>
              <a:gd name="adj1" fmla="val 16200000"/>
              <a:gd name="adj2" fmla="val 204232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0" name="Bogen 109">
            <a:extLst>
              <a:ext uri="{FF2B5EF4-FFF2-40B4-BE49-F238E27FC236}">
                <a16:creationId xmlns:a16="http://schemas.microsoft.com/office/drawing/2014/main" id="{86349391-0BDE-4752-B4DD-0CDA52CF785D}"/>
              </a:ext>
            </a:extLst>
          </p:cNvPr>
          <p:cNvSpPr/>
          <p:nvPr/>
        </p:nvSpPr>
        <p:spPr>
          <a:xfrm rot="10995210">
            <a:off x="2008228" y="1441720"/>
            <a:ext cx="612000" cy="597389"/>
          </a:xfrm>
          <a:prstGeom prst="arc">
            <a:avLst>
              <a:gd name="adj1" fmla="val 16200000"/>
              <a:gd name="adj2" fmla="val 204232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1" name="Bogen 110">
            <a:extLst>
              <a:ext uri="{FF2B5EF4-FFF2-40B4-BE49-F238E27FC236}">
                <a16:creationId xmlns:a16="http://schemas.microsoft.com/office/drawing/2014/main" id="{309D5309-892F-497C-BF3E-CB0A6441A08F}"/>
              </a:ext>
            </a:extLst>
          </p:cNvPr>
          <p:cNvSpPr/>
          <p:nvPr/>
        </p:nvSpPr>
        <p:spPr>
          <a:xfrm rot="10995210" flipV="1">
            <a:off x="1489420" y="2412485"/>
            <a:ext cx="917366" cy="692892"/>
          </a:xfrm>
          <a:prstGeom prst="arc">
            <a:avLst>
              <a:gd name="adj1" fmla="val 16200000"/>
              <a:gd name="adj2" fmla="val 204232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2" name="Bogen 111">
            <a:extLst>
              <a:ext uri="{FF2B5EF4-FFF2-40B4-BE49-F238E27FC236}">
                <a16:creationId xmlns:a16="http://schemas.microsoft.com/office/drawing/2014/main" id="{DCA66950-5A02-49F6-80E5-4D8359489B43}"/>
              </a:ext>
            </a:extLst>
          </p:cNvPr>
          <p:cNvSpPr/>
          <p:nvPr/>
        </p:nvSpPr>
        <p:spPr>
          <a:xfrm rot="10995210">
            <a:off x="3073188" y="1409921"/>
            <a:ext cx="612000" cy="597389"/>
          </a:xfrm>
          <a:prstGeom prst="arc">
            <a:avLst>
              <a:gd name="adj1" fmla="val 16200000"/>
              <a:gd name="adj2" fmla="val 204232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3" name="Textfeld 112">
            <a:extLst>
              <a:ext uri="{FF2B5EF4-FFF2-40B4-BE49-F238E27FC236}">
                <a16:creationId xmlns:a16="http://schemas.microsoft.com/office/drawing/2014/main" id="{6BBB2B2B-0E31-410D-B7E2-4E9594939597}"/>
              </a:ext>
            </a:extLst>
          </p:cNvPr>
          <p:cNvSpPr txBox="1"/>
          <p:nvPr/>
        </p:nvSpPr>
        <p:spPr>
          <a:xfrm>
            <a:off x="2773968" y="883198"/>
            <a:ext cx="1116909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dirty="0"/>
              <a:t>Bedarfe</a:t>
            </a:r>
          </a:p>
          <a:p>
            <a:r>
              <a:rPr lang="de-DE" sz="1400" dirty="0"/>
              <a:t>(Bestellung/ </a:t>
            </a:r>
          </a:p>
          <a:p>
            <a:r>
              <a:rPr lang="de-DE" sz="1400" dirty="0"/>
              <a:t>LAB)</a:t>
            </a:r>
          </a:p>
        </p:txBody>
      </p:sp>
      <p:sp>
        <p:nvSpPr>
          <p:cNvPr id="114" name="Bogen 113">
            <a:extLst>
              <a:ext uri="{FF2B5EF4-FFF2-40B4-BE49-F238E27FC236}">
                <a16:creationId xmlns:a16="http://schemas.microsoft.com/office/drawing/2014/main" id="{FF320687-C7A7-4EB6-8668-5E64C89C0EE0}"/>
              </a:ext>
            </a:extLst>
          </p:cNvPr>
          <p:cNvSpPr/>
          <p:nvPr/>
        </p:nvSpPr>
        <p:spPr>
          <a:xfrm rot="10995210" flipV="1">
            <a:off x="2877129" y="2421993"/>
            <a:ext cx="917366" cy="692892"/>
          </a:xfrm>
          <a:prstGeom prst="arc">
            <a:avLst>
              <a:gd name="adj1" fmla="val 16200000"/>
              <a:gd name="adj2" fmla="val 204232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5" name="Bogen 114">
            <a:extLst>
              <a:ext uri="{FF2B5EF4-FFF2-40B4-BE49-F238E27FC236}">
                <a16:creationId xmlns:a16="http://schemas.microsoft.com/office/drawing/2014/main" id="{375433CC-7D45-4EA4-A86F-4407FAD0A26C}"/>
              </a:ext>
            </a:extLst>
          </p:cNvPr>
          <p:cNvSpPr/>
          <p:nvPr/>
        </p:nvSpPr>
        <p:spPr>
          <a:xfrm rot="10995210" flipV="1">
            <a:off x="3965231" y="2422466"/>
            <a:ext cx="917366" cy="692892"/>
          </a:xfrm>
          <a:prstGeom prst="arc">
            <a:avLst>
              <a:gd name="adj1" fmla="val 16200000"/>
              <a:gd name="adj2" fmla="val 204232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6" name="Bogen 115">
            <a:extLst>
              <a:ext uri="{FF2B5EF4-FFF2-40B4-BE49-F238E27FC236}">
                <a16:creationId xmlns:a16="http://schemas.microsoft.com/office/drawing/2014/main" id="{440ACFB2-BD8E-48F9-9919-B31C7272E764}"/>
              </a:ext>
            </a:extLst>
          </p:cNvPr>
          <p:cNvSpPr/>
          <p:nvPr/>
        </p:nvSpPr>
        <p:spPr>
          <a:xfrm rot="10995210">
            <a:off x="4181610" y="1411601"/>
            <a:ext cx="612000" cy="597389"/>
          </a:xfrm>
          <a:prstGeom prst="arc">
            <a:avLst>
              <a:gd name="adj1" fmla="val 16200000"/>
              <a:gd name="adj2" fmla="val 204232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7" name="Bogen 116">
            <a:extLst>
              <a:ext uri="{FF2B5EF4-FFF2-40B4-BE49-F238E27FC236}">
                <a16:creationId xmlns:a16="http://schemas.microsoft.com/office/drawing/2014/main" id="{599E97AC-5D6C-4D86-A826-F63D7EB53431}"/>
              </a:ext>
            </a:extLst>
          </p:cNvPr>
          <p:cNvSpPr/>
          <p:nvPr/>
        </p:nvSpPr>
        <p:spPr>
          <a:xfrm rot="10995210">
            <a:off x="5359467" y="1473839"/>
            <a:ext cx="612000" cy="597389"/>
          </a:xfrm>
          <a:prstGeom prst="arc">
            <a:avLst>
              <a:gd name="adj1" fmla="val 16200000"/>
              <a:gd name="adj2" fmla="val 204232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8" name="Bogen 117">
            <a:extLst>
              <a:ext uri="{FF2B5EF4-FFF2-40B4-BE49-F238E27FC236}">
                <a16:creationId xmlns:a16="http://schemas.microsoft.com/office/drawing/2014/main" id="{D316F183-563F-40AF-8AAF-C5D4CE840B5B}"/>
              </a:ext>
            </a:extLst>
          </p:cNvPr>
          <p:cNvSpPr/>
          <p:nvPr/>
        </p:nvSpPr>
        <p:spPr>
          <a:xfrm rot="10995210" flipV="1">
            <a:off x="5617389" y="2436727"/>
            <a:ext cx="917366" cy="692892"/>
          </a:xfrm>
          <a:prstGeom prst="arc">
            <a:avLst>
              <a:gd name="adj1" fmla="val 16200000"/>
              <a:gd name="adj2" fmla="val 204232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9" name="Textfeld 118">
            <a:extLst>
              <a:ext uri="{FF2B5EF4-FFF2-40B4-BE49-F238E27FC236}">
                <a16:creationId xmlns:a16="http://schemas.microsoft.com/office/drawing/2014/main" id="{FA941007-43E6-483B-B691-DD6F55DA93CB}"/>
              </a:ext>
            </a:extLst>
          </p:cNvPr>
          <p:cNvSpPr txBox="1"/>
          <p:nvPr/>
        </p:nvSpPr>
        <p:spPr>
          <a:xfrm>
            <a:off x="5184183" y="2772846"/>
            <a:ext cx="10406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dirty="0"/>
              <a:t>Verpackung</a:t>
            </a:r>
          </a:p>
        </p:txBody>
      </p:sp>
      <p:sp>
        <p:nvSpPr>
          <p:cNvPr id="120" name="Bogen 119">
            <a:extLst>
              <a:ext uri="{FF2B5EF4-FFF2-40B4-BE49-F238E27FC236}">
                <a16:creationId xmlns:a16="http://schemas.microsoft.com/office/drawing/2014/main" id="{D6E945CB-2B77-4E7C-8CD3-9FDD3C86DF5D}"/>
              </a:ext>
            </a:extLst>
          </p:cNvPr>
          <p:cNvSpPr/>
          <p:nvPr/>
        </p:nvSpPr>
        <p:spPr>
          <a:xfrm rot="10995210">
            <a:off x="6309019" y="1474994"/>
            <a:ext cx="612000" cy="597389"/>
          </a:xfrm>
          <a:prstGeom prst="arc">
            <a:avLst>
              <a:gd name="adj1" fmla="val 16200000"/>
              <a:gd name="adj2" fmla="val 204232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1" name="Bogen 120">
            <a:extLst>
              <a:ext uri="{FF2B5EF4-FFF2-40B4-BE49-F238E27FC236}">
                <a16:creationId xmlns:a16="http://schemas.microsoft.com/office/drawing/2014/main" id="{431092B6-3926-408A-ABDC-DA51E49549A7}"/>
              </a:ext>
            </a:extLst>
          </p:cNvPr>
          <p:cNvSpPr/>
          <p:nvPr/>
        </p:nvSpPr>
        <p:spPr>
          <a:xfrm rot="10995210" flipV="1">
            <a:off x="7534845" y="2445569"/>
            <a:ext cx="917366" cy="692892"/>
          </a:xfrm>
          <a:prstGeom prst="arc">
            <a:avLst>
              <a:gd name="adj1" fmla="val 16200000"/>
              <a:gd name="adj2" fmla="val 204232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2" name="Bogen 121">
            <a:extLst>
              <a:ext uri="{FF2B5EF4-FFF2-40B4-BE49-F238E27FC236}">
                <a16:creationId xmlns:a16="http://schemas.microsoft.com/office/drawing/2014/main" id="{9937E2A9-55EE-4404-B5FA-7D06E3607AEF}"/>
              </a:ext>
            </a:extLst>
          </p:cNvPr>
          <p:cNvSpPr/>
          <p:nvPr/>
        </p:nvSpPr>
        <p:spPr>
          <a:xfrm rot="10995210">
            <a:off x="7300918" y="1477114"/>
            <a:ext cx="612000" cy="597389"/>
          </a:xfrm>
          <a:prstGeom prst="arc">
            <a:avLst>
              <a:gd name="adj1" fmla="val 16200000"/>
              <a:gd name="adj2" fmla="val 204232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3" name="Bogen 122">
            <a:extLst>
              <a:ext uri="{FF2B5EF4-FFF2-40B4-BE49-F238E27FC236}">
                <a16:creationId xmlns:a16="http://schemas.microsoft.com/office/drawing/2014/main" id="{D5B0CA84-60C3-4DCB-B480-131537BB61AF}"/>
              </a:ext>
            </a:extLst>
          </p:cNvPr>
          <p:cNvSpPr/>
          <p:nvPr/>
        </p:nvSpPr>
        <p:spPr>
          <a:xfrm rot="10995210">
            <a:off x="8265227" y="1475836"/>
            <a:ext cx="612000" cy="597389"/>
          </a:xfrm>
          <a:prstGeom prst="arc">
            <a:avLst>
              <a:gd name="adj1" fmla="val 16200000"/>
              <a:gd name="adj2" fmla="val 204232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08978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SCM </a:t>
            </a:r>
            <a:r>
              <a:rPr lang="en-GB" dirty="0" err="1"/>
              <a:t>Prozess</a:t>
            </a:r>
            <a:r>
              <a:rPr lang="en-GB" dirty="0"/>
              <a:t> </a:t>
            </a:r>
            <a:r>
              <a:rPr lang="en-GB" i="1" dirty="0"/>
              <a:t>DRAFT</a:t>
            </a:r>
          </a:p>
        </p:txBody>
      </p:sp>
      <p:sp>
        <p:nvSpPr>
          <p:cNvPr id="87" name="Textfeld 86">
            <a:extLst>
              <a:ext uri="{FF2B5EF4-FFF2-40B4-BE49-F238E27FC236}">
                <a16:creationId xmlns:a16="http://schemas.microsoft.com/office/drawing/2014/main" id="{86BB021E-3F77-411A-B932-CCE63E2AAE95}"/>
              </a:ext>
            </a:extLst>
          </p:cNvPr>
          <p:cNvSpPr txBox="1"/>
          <p:nvPr/>
        </p:nvSpPr>
        <p:spPr>
          <a:xfrm>
            <a:off x="4427984" y="421963"/>
            <a:ext cx="1050288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de-DE" sz="1400" dirty="0"/>
              <a:t>1.017 SD-LP</a:t>
            </a:r>
          </a:p>
          <a:p>
            <a:r>
              <a:rPr lang="de-DE" sz="1400" dirty="0"/>
              <a:t>690 Mat.</a:t>
            </a:r>
          </a:p>
        </p:txBody>
      </p:sp>
      <p:sp>
        <p:nvSpPr>
          <p:cNvPr id="88" name="Textfeld 87">
            <a:extLst>
              <a:ext uri="{FF2B5EF4-FFF2-40B4-BE49-F238E27FC236}">
                <a16:creationId xmlns:a16="http://schemas.microsoft.com/office/drawing/2014/main" id="{49B35480-0C3D-4685-B62D-F14E3C13334E}"/>
              </a:ext>
            </a:extLst>
          </p:cNvPr>
          <p:cNvSpPr txBox="1"/>
          <p:nvPr/>
        </p:nvSpPr>
        <p:spPr>
          <a:xfrm>
            <a:off x="7035753" y="1131590"/>
            <a:ext cx="1607941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de-DE" sz="1400" dirty="0"/>
              <a:t>290/ 28% Lieferant,</a:t>
            </a:r>
          </a:p>
          <a:p>
            <a:r>
              <a:rPr lang="de-DE" sz="1400" dirty="0"/>
              <a:t>202 Mat./ 29%</a:t>
            </a:r>
          </a:p>
        </p:txBody>
      </p:sp>
      <p:sp>
        <p:nvSpPr>
          <p:cNvPr id="89" name="Textfeld 88">
            <a:extLst>
              <a:ext uri="{FF2B5EF4-FFF2-40B4-BE49-F238E27FC236}">
                <a16:creationId xmlns:a16="http://schemas.microsoft.com/office/drawing/2014/main" id="{A7B266DC-F049-40A0-B1A6-E3AD27C5DDC1}"/>
              </a:ext>
            </a:extLst>
          </p:cNvPr>
          <p:cNvSpPr txBox="1"/>
          <p:nvPr/>
        </p:nvSpPr>
        <p:spPr>
          <a:xfrm>
            <a:off x="500306" y="1098088"/>
            <a:ext cx="2596608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de-DE" sz="1400" dirty="0"/>
              <a:t>565 SD/ 56% Produktion Bruneck</a:t>
            </a:r>
          </a:p>
          <a:p>
            <a:r>
              <a:rPr lang="de-DE" sz="1400" dirty="0"/>
              <a:t>407 Mat./ 58%</a:t>
            </a:r>
          </a:p>
        </p:txBody>
      </p:sp>
      <p:cxnSp>
        <p:nvCxnSpPr>
          <p:cNvPr id="4" name="Verbinder: gewinkelt 3">
            <a:extLst>
              <a:ext uri="{FF2B5EF4-FFF2-40B4-BE49-F238E27FC236}">
                <a16:creationId xmlns:a16="http://schemas.microsoft.com/office/drawing/2014/main" id="{7878644D-430B-4BA3-8BE1-97358D0C8BEA}"/>
              </a:ext>
            </a:extLst>
          </p:cNvPr>
          <p:cNvCxnSpPr>
            <a:stCxn id="87" idx="1"/>
            <a:endCxn id="89" idx="0"/>
          </p:cNvCxnSpPr>
          <p:nvPr/>
        </p:nvCxnSpPr>
        <p:spPr>
          <a:xfrm rot="10800000" flipV="1">
            <a:off x="1798610" y="683572"/>
            <a:ext cx="2629374" cy="414515"/>
          </a:xfrm>
          <a:prstGeom prst="bentConnector2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Verbinder: gewinkelt 8">
            <a:extLst>
              <a:ext uri="{FF2B5EF4-FFF2-40B4-BE49-F238E27FC236}">
                <a16:creationId xmlns:a16="http://schemas.microsoft.com/office/drawing/2014/main" id="{4E1FE0AA-EAF5-45E6-ADBE-DD53EE315A39}"/>
              </a:ext>
            </a:extLst>
          </p:cNvPr>
          <p:cNvCxnSpPr>
            <a:stCxn id="87" idx="3"/>
            <a:endCxn id="88" idx="0"/>
          </p:cNvCxnSpPr>
          <p:nvPr/>
        </p:nvCxnSpPr>
        <p:spPr>
          <a:xfrm>
            <a:off x="5478272" y="683573"/>
            <a:ext cx="2361452" cy="448017"/>
          </a:xfrm>
          <a:prstGeom prst="bentConnector2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8" name="Textfeld 127">
            <a:extLst>
              <a:ext uri="{FF2B5EF4-FFF2-40B4-BE49-F238E27FC236}">
                <a16:creationId xmlns:a16="http://schemas.microsoft.com/office/drawing/2014/main" id="{E68EA5BB-06DA-4EFE-B178-1025DC1A9BAF}"/>
              </a:ext>
            </a:extLst>
          </p:cNvPr>
          <p:cNvSpPr txBox="1"/>
          <p:nvPr/>
        </p:nvSpPr>
        <p:spPr>
          <a:xfrm>
            <a:off x="6886228" y="1654810"/>
            <a:ext cx="225777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100" dirty="0"/>
              <a:t>128 Mat. </a:t>
            </a:r>
            <a:r>
              <a:rPr lang="de-DE" sz="1100" dirty="0" err="1"/>
              <a:t>Weitkowitz</a:t>
            </a:r>
            <a:r>
              <a:rPr lang="de-DE" sz="1100" dirty="0"/>
              <a:t> </a:t>
            </a:r>
            <a:r>
              <a:rPr lang="de-DE" sz="900" dirty="0"/>
              <a:t>(L-Pallhuber)</a:t>
            </a:r>
            <a:endParaRPr lang="de-DE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100" dirty="0"/>
              <a:t>65 Mat. IC </a:t>
            </a:r>
            <a:r>
              <a:rPr lang="de-DE" sz="1100" dirty="0" err="1"/>
              <a:t>Krivan</a:t>
            </a:r>
            <a:r>
              <a:rPr lang="de-DE" sz="1100" dirty="0"/>
              <a:t> </a:t>
            </a:r>
            <a:r>
              <a:rPr lang="de-DE" sz="900" dirty="0"/>
              <a:t>(L-Mayr J.), davon 1 gemischt (Mat. 380000)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100" dirty="0"/>
              <a:t>1 Mat. IC Ningbo </a:t>
            </a:r>
            <a:r>
              <a:rPr lang="de-DE" sz="900" dirty="0"/>
              <a:t>(EK Moling)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100" u="sng" dirty="0"/>
              <a:t>3 Mat. IC BRD </a:t>
            </a:r>
            <a:r>
              <a:rPr lang="de-DE" sz="900" u="sng" dirty="0"/>
              <a:t>(L-Pallhuber) </a:t>
            </a:r>
          </a:p>
          <a:p>
            <a:r>
              <a:rPr lang="de-DE" sz="1100" dirty="0"/>
              <a:t>     197 Mat. Intercompany (98%)</a:t>
            </a:r>
          </a:p>
          <a:p>
            <a:endParaRPr lang="de-DE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100" dirty="0"/>
              <a:t>5 Mat. Sonstige </a:t>
            </a:r>
            <a:r>
              <a:rPr lang="de-DE" sz="1100" dirty="0" err="1"/>
              <a:t>Lft</a:t>
            </a:r>
            <a:r>
              <a:rPr lang="de-DE" sz="1100" dirty="0"/>
              <a:t>. (2%) </a:t>
            </a:r>
            <a:r>
              <a:rPr lang="de-DE" sz="900" dirty="0"/>
              <a:t>(L)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98A2FB87-CFD1-4745-92B0-79E19A9FAA3B}"/>
              </a:ext>
            </a:extLst>
          </p:cNvPr>
          <p:cNvSpPr txBox="1"/>
          <p:nvPr/>
        </p:nvSpPr>
        <p:spPr>
          <a:xfrm>
            <a:off x="8402732" y="4803998"/>
            <a:ext cx="747320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" dirty="0"/>
              <a:t>Stand: 09.01.2019</a:t>
            </a:r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B4759271-24B2-42C5-8AE5-990CC7572997}"/>
              </a:ext>
            </a:extLst>
          </p:cNvPr>
          <p:cNvSpPr txBox="1"/>
          <p:nvPr/>
        </p:nvSpPr>
        <p:spPr>
          <a:xfrm>
            <a:off x="3918599" y="1105738"/>
            <a:ext cx="2048638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de-DE" sz="1400" dirty="0"/>
              <a:t>162/ 16% Lohnbearbeiter</a:t>
            </a:r>
          </a:p>
          <a:p>
            <a:r>
              <a:rPr lang="de-DE" sz="1400" dirty="0"/>
              <a:t>81 Mat./ 13%</a:t>
            </a:r>
          </a:p>
        </p:txBody>
      </p:sp>
      <p:cxnSp>
        <p:nvCxnSpPr>
          <p:cNvPr id="10" name="Verbinder: gewinkelt 9">
            <a:extLst>
              <a:ext uri="{FF2B5EF4-FFF2-40B4-BE49-F238E27FC236}">
                <a16:creationId xmlns:a16="http://schemas.microsoft.com/office/drawing/2014/main" id="{015EB9F8-9799-4538-ADFA-7D03AFDF0693}"/>
              </a:ext>
            </a:extLst>
          </p:cNvPr>
          <p:cNvCxnSpPr>
            <a:stCxn id="87" idx="2"/>
            <a:endCxn id="23" idx="0"/>
          </p:cNvCxnSpPr>
          <p:nvPr/>
        </p:nvCxnSpPr>
        <p:spPr>
          <a:xfrm rot="5400000">
            <a:off x="4867746" y="1020355"/>
            <a:ext cx="160555" cy="10210"/>
          </a:xfrm>
          <a:prstGeom prst="bentConnector3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6" name="Textfeld 35">
            <a:extLst>
              <a:ext uri="{FF2B5EF4-FFF2-40B4-BE49-F238E27FC236}">
                <a16:creationId xmlns:a16="http://schemas.microsoft.com/office/drawing/2014/main" id="{2CA4259F-D5CC-42D6-A611-40DD4F8A9A54}"/>
              </a:ext>
            </a:extLst>
          </p:cNvPr>
          <p:cNvSpPr txBox="1"/>
          <p:nvPr/>
        </p:nvSpPr>
        <p:spPr>
          <a:xfrm>
            <a:off x="3725446" y="1663090"/>
            <a:ext cx="309349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100" dirty="0"/>
              <a:t>58 Mat. Techno </a:t>
            </a:r>
            <a:r>
              <a:rPr lang="de-DE" sz="1100" dirty="0" err="1"/>
              <a:t>Plating</a:t>
            </a:r>
            <a:r>
              <a:rPr lang="de-DE" sz="1100" dirty="0"/>
              <a:t> </a:t>
            </a:r>
            <a:r>
              <a:rPr lang="de-DE" sz="900" dirty="0"/>
              <a:t>(L-Mair M.)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100" dirty="0"/>
              <a:t>2 Mat. Techno </a:t>
            </a:r>
            <a:r>
              <a:rPr lang="de-DE" sz="1100" dirty="0" err="1"/>
              <a:t>Plating</a:t>
            </a:r>
            <a:r>
              <a:rPr lang="de-DE" sz="1100" dirty="0"/>
              <a:t> geschmiedet </a:t>
            </a:r>
            <a:r>
              <a:rPr lang="de-DE" sz="900" dirty="0"/>
              <a:t>(L-Kaser S.)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100" dirty="0"/>
              <a:t>2 Mat. Heck geschmiedet </a:t>
            </a:r>
            <a:r>
              <a:rPr lang="de-DE" sz="900" dirty="0"/>
              <a:t>(L-Kaser S.)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100" dirty="0"/>
              <a:t>9 Mat. Collini </a:t>
            </a:r>
            <a:r>
              <a:rPr lang="de-DE" sz="900" dirty="0"/>
              <a:t>(L-Mair M.)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100" dirty="0"/>
              <a:t>5 Mat. Lutz </a:t>
            </a:r>
            <a:r>
              <a:rPr lang="de-DE" sz="900" dirty="0"/>
              <a:t>(L-Mair. M.)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100" dirty="0"/>
              <a:t>5 Mat. Sonstige </a:t>
            </a:r>
            <a:r>
              <a:rPr lang="de-DE" sz="900" dirty="0"/>
              <a:t>(L-Mair. M.)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7F620698-B2BF-4DB1-B0B0-E6FBE8B1659C}"/>
              </a:ext>
            </a:extLst>
          </p:cNvPr>
          <p:cNvSpPr txBox="1"/>
          <p:nvPr/>
        </p:nvSpPr>
        <p:spPr>
          <a:xfrm>
            <a:off x="471632" y="1646769"/>
            <a:ext cx="309349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100" dirty="0"/>
              <a:t>141 Mat. G10-Kunststoffproduktion </a:t>
            </a:r>
            <a:r>
              <a:rPr lang="de-DE" sz="900" dirty="0"/>
              <a:t>(KP-Abfalterer/ Felder/ </a:t>
            </a:r>
            <a:r>
              <a:rPr lang="de-DE" sz="900" dirty="0" err="1"/>
              <a:t>Ploner</a:t>
            </a:r>
            <a:r>
              <a:rPr lang="de-DE" sz="900" dirty="0"/>
              <a:t>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100" dirty="0"/>
              <a:t>130 Mat. G20-Montage-Automotive </a:t>
            </a:r>
            <a:r>
              <a:rPr lang="de-DE" sz="900" dirty="0"/>
              <a:t>(MO-A-Beikircher/ Schuster/ </a:t>
            </a:r>
            <a:r>
              <a:rPr lang="de-DE" sz="900" dirty="0" err="1"/>
              <a:t>Wolfsgruber</a:t>
            </a:r>
            <a:r>
              <a:rPr lang="de-DE" sz="900" dirty="0"/>
              <a:t>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100" dirty="0"/>
              <a:t>136 Mat. G30-Verbindungstechnik </a:t>
            </a:r>
            <a:r>
              <a:rPr lang="de-DE" sz="900" dirty="0"/>
              <a:t>(L-Federer/ </a:t>
            </a:r>
            <a:r>
              <a:rPr lang="de-DE" sz="900" dirty="0" err="1"/>
              <a:t>Dedej</a:t>
            </a:r>
            <a:r>
              <a:rPr lang="de-DE" sz="900" dirty="0"/>
              <a:t>/ Oberhauser </a:t>
            </a:r>
            <a:r>
              <a:rPr lang="de-DE" sz="900" dirty="0">
                <a:sym typeface="Wingdings" panose="05000000000000000000" pitchFamily="2" charset="2"/>
              </a:rPr>
              <a:t> Wechsel zu VBT folgt noch</a:t>
            </a:r>
            <a:r>
              <a:rPr lang="de-DE" sz="900" dirty="0"/>
              <a:t>)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6BF7281F-B391-45C5-A6B6-25A7BA5E6AA1}"/>
              </a:ext>
            </a:extLst>
          </p:cNvPr>
          <p:cNvSpPr txBox="1"/>
          <p:nvPr/>
        </p:nvSpPr>
        <p:spPr>
          <a:xfrm>
            <a:off x="516082" y="3291830"/>
            <a:ext cx="30934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dirty="0"/>
              <a:t>Davon 348 SD-LP per EDI (34%) </a:t>
            </a:r>
            <a:r>
              <a:rPr lang="de-DE" sz="900" dirty="0"/>
              <a:t>(VW-Marken; Daimler-Marken, Conti-Ungarn, Lear-Remscheid)</a:t>
            </a:r>
          </a:p>
        </p:txBody>
      </p:sp>
    </p:spTree>
    <p:extLst>
      <p:ext uri="{BB962C8B-B14F-4D97-AF65-F5344CB8AC3E}">
        <p14:creationId xmlns:p14="http://schemas.microsoft.com/office/powerpoint/2010/main" val="879724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SCM </a:t>
            </a:r>
            <a:r>
              <a:rPr lang="en-GB" dirty="0" err="1"/>
              <a:t>Prozess</a:t>
            </a:r>
            <a:r>
              <a:rPr lang="en-GB" dirty="0"/>
              <a:t> </a:t>
            </a:r>
            <a:r>
              <a:rPr lang="en-GB" i="1" dirty="0"/>
              <a:t>DRAFT</a:t>
            </a: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07C8F738-BE64-41CA-B34F-56B68B726C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551" y="1367571"/>
            <a:ext cx="2376265" cy="1376352"/>
          </a:xfrm>
          <a:prstGeom prst="rect">
            <a:avLst/>
          </a:prstGeom>
        </p:spPr>
      </p:pic>
      <p:sp>
        <p:nvSpPr>
          <p:cNvPr id="23" name="Textfeld 22">
            <a:extLst>
              <a:ext uri="{FF2B5EF4-FFF2-40B4-BE49-F238E27FC236}">
                <a16:creationId xmlns:a16="http://schemas.microsoft.com/office/drawing/2014/main" id="{4E427D51-CBB1-4646-B2FD-6F3DF538DADB}"/>
              </a:ext>
            </a:extLst>
          </p:cNvPr>
          <p:cNvSpPr txBox="1"/>
          <p:nvPr/>
        </p:nvSpPr>
        <p:spPr>
          <a:xfrm>
            <a:off x="3238429" y="555526"/>
            <a:ext cx="2667140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de-DE" sz="1400" dirty="0"/>
              <a:t>648/ 84%: 1 Mat zu 1 Kunde/OEM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FAB1E1F3-1841-49DC-ABEE-0AA62DF44682}"/>
              </a:ext>
            </a:extLst>
          </p:cNvPr>
          <p:cNvSpPr txBox="1"/>
          <p:nvPr/>
        </p:nvSpPr>
        <p:spPr>
          <a:xfrm>
            <a:off x="755576" y="987574"/>
            <a:ext cx="80136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/>
              <a:t>Für 474 Materialien legt man die derzeit mit dem Kunden vereinbarten Jahresmengen 2020 ohne vereinbarte Flexibilität an.</a:t>
            </a: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1DBCCB6F-6547-4A36-89F1-9006614DFD6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6571" y="1367570"/>
            <a:ext cx="5375374" cy="1072768"/>
          </a:xfrm>
          <a:prstGeom prst="rect">
            <a:avLst/>
          </a:prstGeom>
        </p:spPr>
      </p:pic>
      <p:sp>
        <p:nvSpPr>
          <p:cNvPr id="8" name="Textfeld 7">
            <a:extLst>
              <a:ext uri="{FF2B5EF4-FFF2-40B4-BE49-F238E27FC236}">
                <a16:creationId xmlns:a16="http://schemas.microsoft.com/office/drawing/2014/main" id="{ACD8EEED-6C60-40F2-BF57-B01A3088CBCA}"/>
              </a:ext>
            </a:extLst>
          </p:cNvPr>
          <p:cNvSpPr txBox="1"/>
          <p:nvPr/>
        </p:nvSpPr>
        <p:spPr>
          <a:xfrm>
            <a:off x="467544" y="2733133"/>
            <a:ext cx="566181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700" dirty="0"/>
              <a:t>MD61/2/3</a:t>
            </a:r>
          </a:p>
        </p:txBody>
      </p:sp>
      <p:sp>
        <p:nvSpPr>
          <p:cNvPr id="28" name="Textfeld 27">
            <a:extLst>
              <a:ext uri="{FF2B5EF4-FFF2-40B4-BE49-F238E27FC236}">
                <a16:creationId xmlns:a16="http://schemas.microsoft.com/office/drawing/2014/main" id="{DEE09751-D0F9-4621-97E6-34C135CB2FA1}"/>
              </a:ext>
            </a:extLst>
          </p:cNvPr>
          <p:cNvSpPr txBox="1"/>
          <p:nvPr/>
        </p:nvSpPr>
        <p:spPr>
          <a:xfrm>
            <a:off x="3444394" y="2440338"/>
            <a:ext cx="48603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700" dirty="0"/>
              <a:t>MD62/3</a:t>
            </a:r>
          </a:p>
        </p:txBody>
      </p:sp>
      <p:sp>
        <p:nvSpPr>
          <p:cNvPr id="29" name="Textfeld 28">
            <a:extLst>
              <a:ext uri="{FF2B5EF4-FFF2-40B4-BE49-F238E27FC236}">
                <a16:creationId xmlns:a16="http://schemas.microsoft.com/office/drawing/2014/main" id="{A11EDAF2-DA64-4573-AC9A-7A907613E15D}"/>
              </a:ext>
            </a:extLst>
          </p:cNvPr>
          <p:cNvSpPr txBox="1"/>
          <p:nvPr/>
        </p:nvSpPr>
        <p:spPr>
          <a:xfrm>
            <a:off x="611514" y="3140263"/>
            <a:ext cx="815766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/>
              <a:t>Bei einfach gepflegten Planmengen würde man die Jahresmenge von 20.775 </a:t>
            </a:r>
            <a:r>
              <a:rPr lang="de-DE" sz="1200" dirty="0" err="1"/>
              <a:t>Stck</a:t>
            </a:r>
            <a:r>
              <a:rPr lang="de-DE" sz="1200" dirty="0"/>
              <a:t>. auf beispielsweise 50 Wochen verteilen und erhält somit einen zulässigen Wochenwert von 415 </a:t>
            </a:r>
            <a:r>
              <a:rPr lang="de-DE" sz="1200" dirty="0" err="1"/>
              <a:t>Stck</a:t>
            </a:r>
            <a:r>
              <a:rPr lang="de-DE" sz="1200" dirty="0"/>
              <a:t>. pro Woche, den man gegen den Lieferplan 30000906 prüfen kann.</a:t>
            </a:r>
          </a:p>
          <a:p>
            <a:r>
              <a:rPr lang="de-DE" sz="1200" dirty="0"/>
              <a:t>Sollte beispielsweise eine Flex von 15% vereinbart sein, könnte der Kunde temporär (z.B. max. 6 Wochen) ca. 480 </a:t>
            </a:r>
            <a:r>
              <a:rPr lang="de-DE" sz="1200" dirty="0" err="1"/>
              <a:t>Stck</a:t>
            </a:r>
            <a:r>
              <a:rPr lang="de-DE" sz="1200" dirty="0"/>
              <a:t>. pro Woche abrufen. Mengen darüber sind gegenüber dem Kunden zu widersprechen bzw. Hinweis zu geben, dass diese von der Produktionsplanung zu prüfen sind (folglich wurde der Lieferabruf verarbeitet)!</a:t>
            </a:r>
          </a:p>
        </p:txBody>
      </p:sp>
      <p:sp>
        <p:nvSpPr>
          <p:cNvPr id="30" name="Textfeld 29">
            <a:extLst>
              <a:ext uri="{FF2B5EF4-FFF2-40B4-BE49-F238E27FC236}">
                <a16:creationId xmlns:a16="http://schemas.microsoft.com/office/drawing/2014/main" id="{8B371647-12FA-4EC1-8626-C50E4FDBCE67}"/>
              </a:ext>
            </a:extLst>
          </p:cNvPr>
          <p:cNvSpPr txBox="1"/>
          <p:nvPr/>
        </p:nvSpPr>
        <p:spPr>
          <a:xfrm>
            <a:off x="3163708" y="386510"/>
            <a:ext cx="57579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800" b="1" dirty="0"/>
              <a:t>Kat. 1/1a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3B977C67-8533-4DCB-BF48-571A8015BAD2}"/>
              </a:ext>
            </a:extLst>
          </p:cNvPr>
          <p:cNvSpPr txBox="1"/>
          <p:nvPr/>
        </p:nvSpPr>
        <p:spPr>
          <a:xfrm>
            <a:off x="8402732" y="4803998"/>
            <a:ext cx="747320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" dirty="0"/>
              <a:t>Stand: 27.12.2019</a:t>
            </a:r>
          </a:p>
        </p:txBody>
      </p:sp>
    </p:spTree>
    <p:extLst>
      <p:ext uri="{BB962C8B-B14F-4D97-AF65-F5344CB8AC3E}">
        <p14:creationId xmlns:p14="http://schemas.microsoft.com/office/powerpoint/2010/main" val="2662360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SCM </a:t>
            </a:r>
            <a:r>
              <a:rPr lang="en-GB" dirty="0" err="1"/>
              <a:t>Prozess</a:t>
            </a:r>
            <a:r>
              <a:rPr lang="en-GB" dirty="0"/>
              <a:t> </a:t>
            </a:r>
            <a:r>
              <a:rPr lang="en-GB" i="1" dirty="0"/>
              <a:t>DRAFT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FAB1E1F3-1841-49DC-ABEE-0AA62DF44682}"/>
              </a:ext>
            </a:extLst>
          </p:cNvPr>
          <p:cNvSpPr txBox="1"/>
          <p:nvPr/>
        </p:nvSpPr>
        <p:spPr>
          <a:xfrm>
            <a:off x="526527" y="931507"/>
            <a:ext cx="856529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/>
              <a:t>Für 34 Materialien legt man eigene Bedarfspläne wie folgt  mit den vereinbarten Jahresmengen 2020 ohne vereinbarte Flexibilität an.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ACD8EEED-6C60-40F2-BF57-B01A3088CBCA}"/>
              </a:ext>
            </a:extLst>
          </p:cNvPr>
          <p:cNvSpPr txBox="1"/>
          <p:nvPr/>
        </p:nvSpPr>
        <p:spPr>
          <a:xfrm>
            <a:off x="306209" y="2726537"/>
            <a:ext cx="566181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700" dirty="0"/>
              <a:t>MD61/2/3</a:t>
            </a:r>
          </a:p>
        </p:txBody>
      </p:sp>
      <p:sp>
        <p:nvSpPr>
          <p:cNvPr id="28" name="Textfeld 27">
            <a:extLst>
              <a:ext uri="{FF2B5EF4-FFF2-40B4-BE49-F238E27FC236}">
                <a16:creationId xmlns:a16="http://schemas.microsoft.com/office/drawing/2014/main" id="{DEE09751-D0F9-4621-97E6-34C135CB2FA1}"/>
              </a:ext>
            </a:extLst>
          </p:cNvPr>
          <p:cNvSpPr txBox="1"/>
          <p:nvPr/>
        </p:nvSpPr>
        <p:spPr>
          <a:xfrm>
            <a:off x="3522687" y="2726536"/>
            <a:ext cx="566181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700" dirty="0"/>
              <a:t>MD61/2/3</a:t>
            </a:r>
          </a:p>
        </p:txBody>
      </p:sp>
      <p:sp>
        <p:nvSpPr>
          <p:cNvPr id="29" name="Textfeld 28">
            <a:extLst>
              <a:ext uri="{FF2B5EF4-FFF2-40B4-BE49-F238E27FC236}">
                <a16:creationId xmlns:a16="http://schemas.microsoft.com/office/drawing/2014/main" id="{A11EDAF2-DA64-4573-AC9A-7A907613E15D}"/>
              </a:ext>
            </a:extLst>
          </p:cNvPr>
          <p:cNvSpPr txBox="1"/>
          <p:nvPr/>
        </p:nvSpPr>
        <p:spPr>
          <a:xfrm>
            <a:off x="526527" y="3075806"/>
            <a:ext cx="81576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/>
              <a:t>Nun erkennt man zumindest die Planmenge pro Kunde (letzten Stellen ist unsere </a:t>
            </a:r>
            <a:r>
              <a:rPr lang="de-DE" sz="1200" dirty="0" err="1"/>
              <a:t>Auftraggebernr</a:t>
            </a:r>
            <a:r>
              <a:rPr lang="de-DE" sz="1200" dirty="0"/>
              <a:t>.). Somit kann man pro Kunde die Jahresmenge identifizieren. Die Gesamtsumme läge in diesem Fall bei 160.000 p.a. bzw. 3.200 </a:t>
            </a:r>
            <a:r>
              <a:rPr lang="de-DE" sz="1200" dirty="0" err="1"/>
              <a:t>Stck</a:t>
            </a:r>
            <a:r>
              <a:rPr lang="de-DE" sz="1200" dirty="0"/>
              <a:t>. / Woche.</a:t>
            </a:r>
          </a:p>
          <a:p>
            <a:r>
              <a:rPr lang="de-DE" sz="1200" dirty="0"/>
              <a:t>Lieferpläne würden </a:t>
            </a:r>
            <a:r>
              <a:rPr lang="de-DE" sz="1200"/>
              <a:t>entsprechend geprüft werden.</a:t>
            </a:r>
            <a:endParaRPr lang="de-DE" sz="1200" dirty="0"/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9EBB32B4-EB1C-447D-9B39-7E941AB878A1}"/>
              </a:ext>
            </a:extLst>
          </p:cNvPr>
          <p:cNvSpPr txBox="1"/>
          <p:nvPr/>
        </p:nvSpPr>
        <p:spPr>
          <a:xfrm>
            <a:off x="3522687" y="523409"/>
            <a:ext cx="2335319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de-DE" sz="1400" dirty="0"/>
              <a:t>126/ 16%: 1 Mat zu n Kunden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04F34ECB-AC18-493E-B560-E6C2D4619569}"/>
              </a:ext>
            </a:extLst>
          </p:cNvPr>
          <p:cNvSpPr txBox="1"/>
          <p:nvPr/>
        </p:nvSpPr>
        <p:spPr>
          <a:xfrm>
            <a:off x="3464657" y="346652"/>
            <a:ext cx="42832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800" b="1" dirty="0"/>
              <a:t>Kat. 2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A7E021E8-1969-49C0-9596-D7C48EEDC0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536" y="1211015"/>
            <a:ext cx="2186995" cy="1529801"/>
          </a:xfrm>
          <a:prstGeom prst="rect">
            <a:avLst/>
          </a:prstGeom>
        </p:spPr>
      </p:pic>
      <p:pic>
        <p:nvPicPr>
          <p:cNvPr id="5" name="Grafik 4">
            <a:extLst>
              <a:ext uri="{FF2B5EF4-FFF2-40B4-BE49-F238E27FC236}">
                <a16:creationId xmlns:a16="http://schemas.microsoft.com/office/drawing/2014/main" id="{48D6BA30-407E-4D1A-9580-A87023332ED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12917" y="1183509"/>
            <a:ext cx="4448517" cy="1543028"/>
          </a:xfrm>
          <a:prstGeom prst="rect">
            <a:avLst/>
          </a:prstGeom>
        </p:spPr>
      </p:pic>
      <p:sp>
        <p:nvSpPr>
          <p:cNvPr id="12" name="Textfeld 11">
            <a:extLst>
              <a:ext uri="{FF2B5EF4-FFF2-40B4-BE49-F238E27FC236}">
                <a16:creationId xmlns:a16="http://schemas.microsoft.com/office/drawing/2014/main" id="{B5F42974-5C9F-4DD4-A833-0FEF1FA886CF}"/>
              </a:ext>
            </a:extLst>
          </p:cNvPr>
          <p:cNvSpPr txBox="1"/>
          <p:nvPr/>
        </p:nvSpPr>
        <p:spPr>
          <a:xfrm>
            <a:off x="8402732" y="4803998"/>
            <a:ext cx="747320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" dirty="0"/>
              <a:t>Stand: 27.12.2019</a:t>
            </a:r>
          </a:p>
        </p:txBody>
      </p:sp>
    </p:spTree>
    <p:extLst>
      <p:ext uri="{BB962C8B-B14F-4D97-AF65-F5344CB8AC3E}">
        <p14:creationId xmlns:p14="http://schemas.microsoft.com/office/powerpoint/2010/main" val="4164305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SCM </a:t>
            </a:r>
            <a:r>
              <a:rPr lang="en-GB" dirty="0" err="1"/>
              <a:t>Prozess</a:t>
            </a:r>
            <a:r>
              <a:rPr lang="en-GB" dirty="0"/>
              <a:t> </a:t>
            </a:r>
            <a:r>
              <a:rPr lang="en-GB" i="1" dirty="0"/>
              <a:t>DRAFT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B5F42974-5C9F-4DD4-A833-0FEF1FA886CF}"/>
              </a:ext>
            </a:extLst>
          </p:cNvPr>
          <p:cNvSpPr txBox="1"/>
          <p:nvPr/>
        </p:nvSpPr>
        <p:spPr>
          <a:xfrm>
            <a:off x="8402732" y="4803998"/>
            <a:ext cx="747320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" dirty="0"/>
              <a:t>Stand: 27.12.2019</a:t>
            </a: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728FE6F1-4032-4E0D-B9FF-E5E14308269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576" y="434336"/>
            <a:ext cx="7229778" cy="4274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128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SCM </a:t>
            </a:r>
            <a:r>
              <a:rPr lang="en-GB" dirty="0" err="1"/>
              <a:t>Prozess</a:t>
            </a:r>
            <a:r>
              <a:rPr lang="en-GB" dirty="0"/>
              <a:t> </a:t>
            </a:r>
            <a:r>
              <a:rPr lang="en-GB" i="1" dirty="0"/>
              <a:t>DRAFT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B5F42974-5C9F-4DD4-A833-0FEF1FA886CF}"/>
              </a:ext>
            </a:extLst>
          </p:cNvPr>
          <p:cNvSpPr txBox="1"/>
          <p:nvPr/>
        </p:nvSpPr>
        <p:spPr>
          <a:xfrm>
            <a:off x="8402732" y="4803998"/>
            <a:ext cx="747320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" dirty="0"/>
              <a:t>Stand: 27.12.2019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CC747A71-3BAA-47FB-B097-5BEEC7A994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7584" y="421279"/>
            <a:ext cx="7283696" cy="4324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10922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SCM </a:t>
            </a:r>
            <a:r>
              <a:rPr lang="en-GB" dirty="0" err="1"/>
              <a:t>Prozess</a:t>
            </a:r>
            <a:r>
              <a:rPr lang="en-GB" dirty="0"/>
              <a:t> </a:t>
            </a:r>
            <a:r>
              <a:rPr lang="en-GB" i="1" dirty="0"/>
              <a:t>DRAFT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B5F42974-5C9F-4DD4-A833-0FEF1FA886CF}"/>
              </a:ext>
            </a:extLst>
          </p:cNvPr>
          <p:cNvSpPr txBox="1"/>
          <p:nvPr/>
        </p:nvSpPr>
        <p:spPr>
          <a:xfrm>
            <a:off x="8402732" y="4803998"/>
            <a:ext cx="747320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" dirty="0"/>
              <a:t>Stand: 27.12.2019</a:t>
            </a: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8C58135C-4F9C-4980-96DC-8905B26C96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560" y="423321"/>
            <a:ext cx="7533015" cy="4320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6020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SCM </a:t>
            </a:r>
            <a:r>
              <a:rPr lang="en-GB" dirty="0" err="1"/>
              <a:t>Prozess</a:t>
            </a:r>
            <a:r>
              <a:rPr lang="en-GB" dirty="0"/>
              <a:t> </a:t>
            </a:r>
            <a:r>
              <a:rPr lang="en-GB" i="1" dirty="0"/>
              <a:t>DRAFT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B5F42974-5C9F-4DD4-A833-0FEF1FA886CF}"/>
              </a:ext>
            </a:extLst>
          </p:cNvPr>
          <p:cNvSpPr txBox="1"/>
          <p:nvPr/>
        </p:nvSpPr>
        <p:spPr>
          <a:xfrm>
            <a:off x="8402732" y="4803998"/>
            <a:ext cx="747320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" dirty="0"/>
              <a:t>Stand: 27.12.2019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263233E0-1CB0-4FC3-B7C7-2F95888CE2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7544" y="483518"/>
            <a:ext cx="8402732" cy="29736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5857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Präsentationsvorlage DE">
  <a:themeElements>
    <a:clrScheme name="Benutzerdefiniert 3">
      <a:dk1>
        <a:srgbClr val="3F3F3F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Präsentationsvorlage intercable 2020</Template>
  <TotalTime>0</TotalTime>
  <Words>618</Words>
  <Application>Microsoft Office PowerPoint</Application>
  <PresentationFormat>Bildschirmpräsentation (16:9)</PresentationFormat>
  <Paragraphs>142</Paragraphs>
  <Slides>9</Slides>
  <Notes>9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Präsentationsvorlage DE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Christof Gasser</dc:creator>
  <cp:lastModifiedBy>Werner Becker</cp:lastModifiedBy>
  <cp:revision>687</cp:revision>
  <cp:lastPrinted>2019-12-10T07:33:35Z</cp:lastPrinted>
  <dcterms:created xsi:type="dcterms:W3CDTF">2015-11-23T07:41:37Z</dcterms:created>
  <dcterms:modified xsi:type="dcterms:W3CDTF">2020-01-09T08:28:01Z</dcterms:modified>
</cp:coreProperties>
</file>