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460" r:id="rId3"/>
    <p:sldId id="461" r:id="rId4"/>
    <p:sldId id="462" r:id="rId5"/>
  </p:sldIdLst>
  <p:sldSz cx="9144000" cy="5143500" type="screen16x9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17A538D9-FDE4-4436-9CC8-CBFB045F262B}">
          <p14:sldIdLst>
            <p14:sldId id="256"/>
            <p14:sldId id="460"/>
            <p14:sldId id="461"/>
            <p14:sldId id="462"/>
          </p14:sldIdLst>
        </p14:section>
        <p14:section name="Abschnitt ohne Titel" id="{CB772B8A-7643-4FBE-8664-5F44D39100C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935" userDrawn="1">
          <p15:clr>
            <a:srgbClr val="A4A3A4"/>
          </p15:clr>
        </p15:guide>
        <p15:guide id="2" orient="horz" pos="1756" userDrawn="1">
          <p15:clr>
            <a:srgbClr val="A4A3A4"/>
          </p15:clr>
        </p15:guide>
        <p15:guide id="4" pos="2880" userDrawn="1">
          <p15:clr>
            <a:srgbClr val="A4A3A4"/>
          </p15:clr>
        </p15:guide>
        <p15:guide id="5" pos="5602" userDrawn="1">
          <p15:clr>
            <a:srgbClr val="A4A3A4"/>
          </p15:clr>
        </p15:guide>
        <p15:guide id="7" pos="113" userDrawn="1">
          <p15:clr>
            <a:srgbClr val="A4A3A4"/>
          </p15:clr>
        </p15:guide>
        <p15:guide id="8" orient="horz" pos="577" userDrawn="1">
          <p15:clr>
            <a:srgbClr val="A4A3A4"/>
          </p15:clr>
        </p15:guide>
        <p15:guide id="9" pos="2835" userDrawn="1">
          <p15:clr>
            <a:srgbClr val="A4A3A4"/>
          </p15:clr>
        </p15:guide>
        <p15:guide id="10" pos="2925" userDrawn="1">
          <p15:clr>
            <a:srgbClr val="A4A3A4"/>
          </p15:clr>
        </p15:guide>
        <p15:guide id="11" orient="horz" pos="1711" userDrawn="1">
          <p15:clr>
            <a:srgbClr val="A4A3A4"/>
          </p15:clr>
        </p15:guide>
        <p15:guide id="12" orient="horz" pos="1801" userDrawn="1">
          <p15:clr>
            <a:srgbClr val="A4A3A4"/>
          </p15:clr>
        </p15:guide>
        <p15:guide id="13" pos="56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6AC1"/>
    <a:srgbClr val="06A6E7"/>
    <a:srgbClr val="58595B"/>
    <a:srgbClr val="D70B0D"/>
    <a:srgbClr val="4D4D4D"/>
    <a:srgbClr val="D9D9D9"/>
    <a:srgbClr val="EA0000"/>
    <a:srgbClr val="EEEEEE"/>
    <a:srgbClr val="DEDED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8" autoAdjust="0"/>
    <p:restoredTop sz="96287" autoAdjust="0"/>
  </p:normalViewPr>
  <p:slideViewPr>
    <p:cSldViewPr showGuides="1">
      <p:cViewPr varScale="1">
        <p:scale>
          <a:sx n="89" d="100"/>
          <a:sy n="89" d="100"/>
        </p:scale>
        <p:origin x="564" y="48"/>
      </p:cViewPr>
      <p:guideLst>
        <p:guide orient="horz" pos="2935"/>
        <p:guide orient="horz" pos="1756"/>
        <p:guide pos="2880"/>
        <p:guide pos="5602"/>
        <p:guide pos="113"/>
        <p:guide orient="horz" pos="577"/>
        <p:guide pos="2835"/>
        <p:guide pos="2925"/>
        <p:guide orient="horz" pos="1711"/>
        <p:guide orient="horz" pos="1801"/>
        <p:guide pos="56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76" d="100"/>
        <a:sy n="176" d="100"/>
      </p:scale>
      <p:origin x="0" y="0"/>
    </p:cViewPr>
  </p:sorterViewPr>
  <p:notesViewPr>
    <p:cSldViewPr showGuides="1">
      <p:cViewPr varScale="1">
        <p:scale>
          <a:sx n="63" d="100"/>
          <a:sy n="63" d="100"/>
        </p:scale>
        <p:origin x="3192" y="43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45862" cy="495793"/>
          </a:xfrm>
          <a:prstGeom prst="rect">
            <a:avLst/>
          </a:prstGeom>
        </p:spPr>
        <p:txBody>
          <a:bodyPr vert="horz" lIns="88198" tIns="44100" rIns="88198" bIns="4410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296" y="3"/>
            <a:ext cx="2945862" cy="495793"/>
          </a:xfrm>
          <a:prstGeom prst="rect">
            <a:avLst/>
          </a:prstGeom>
        </p:spPr>
        <p:txBody>
          <a:bodyPr vert="horz" lIns="88198" tIns="44100" rIns="88198" bIns="44100" rtlCol="0"/>
          <a:lstStyle>
            <a:lvl1pPr algn="r">
              <a:defRPr sz="1200"/>
            </a:lvl1pPr>
          </a:lstStyle>
          <a:p>
            <a:fld id="{8EB03547-288B-4FD6-A633-446D91EB4DB6}" type="datetimeFigureOut">
              <a:rPr lang="en-GB" smtClean="0"/>
              <a:t>08/01/2020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9306"/>
            <a:ext cx="2945862" cy="495793"/>
          </a:xfrm>
          <a:prstGeom prst="rect">
            <a:avLst/>
          </a:prstGeom>
        </p:spPr>
        <p:txBody>
          <a:bodyPr vert="horz" lIns="88198" tIns="44100" rIns="88198" bIns="4410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296" y="9429306"/>
            <a:ext cx="2945862" cy="495793"/>
          </a:xfrm>
          <a:prstGeom prst="rect">
            <a:avLst/>
          </a:prstGeom>
        </p:spPr>
        <p:txBody>
          <a:bodyPr vert="horz" lIns="88198" tIns="44100" rIns="88198" bIns="44100" rtlCol="0" anchor="b"/>
          <a:lstStyle>
            <a:lvl1pPr algn="r">
              <a:defRPr sz="1200"/>
            </a:lvl1pPr>
          </a:lstStyle>
          <a:p>
            <a:fld id="{D23B724A-F1B9-4433-8CF6-E8EA06074C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384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6333"/>
          </a:xfrm>
          <a:prstGeom prst="rect">
            <a:avLst/>
          </a:prstGeom>
        </p:spPr>
        <p:txBody>
          <a:bodyPr vert="horz" lIns="95536" tIns="47769" rIns="95536" bIns="4776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6333"/>
          </a:xfrm>
          <a:prstGeom prst="rect">
            <a:avLst/>
          </a:prstGeom>
        </p:spPr>
        <p:txBody>
          <a:bodyPr vert="horz" lIns="95536" tIns="47769" rIns="95536" bIns="47769" rtlCol="0"/>
          <a:lstStyle>
            <a:lvl1pPr algn="r">
              <a:defRPr sz="1200"/>
            </a:lvl1pPr>
          </a:lstStyle>
          <a:p>
            <a:fld id="{03326F39-B302-43FC-8A39-2F6442C70EA9}" type="datetimeFigureOut">
              <a:rPr lang="en-GB" smtClean="0"/>
              <a:t>08/01/2020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2950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6" tIns="47769" rIns="95536" bIns="47769" rtlCol="0" anchor="ctr"/>
          <a:lstStyle/>
          <a:p>
            <a:endParaRPr lang="en-GB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9" y="4715154"/>
            <a:ext cx="5438140" cy="4466988"/>
          </a:xfrm>
          <a:prstGeom prst="rect">
            <a:avLst/>
          </a:prstGeom>
        </p:spPr>
        <p:txBody>
          <a:bodyPr vert="horz" lIns="95536" tIns="47769" rIns="95536" bIns="4776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3"/>
          </a:xfrm>
          <a:prstGeom prst="rect">
            <a:avLst/>
          </a:prstGeom>
        </p:spPr>
        <p:txBody>
          <a:bodyPr vert="horz" lIns="95536" tIns="47769" rIns="95536" bIns="4776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6333"/>
          </a:xfrm>
          <a:prstGeom prst="rect">
            <a:avLst/>
          </a:prstGeom>
        </p:spPr>
        <p:txBody>
          <a:bodyPr vert="horz" lIns="95536" tIns="47769" rIns="95536" bIns="47769" rtlCol="0" anchor="b"/>
          <a:lstStyle>
            <a:lvl1pPr algn="r">
              <a:defRPr sz="1200"/>
            </a:lvl1pPr>
          </a:lstStyle>
          <a:p>
            <a:fld id="{29F5C03F-C916-465E-BE2C-E9189DA57A2F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696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5C03F-C916-465E-BE2C-E9189DA57A2F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2540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5C03F-C916-465E-BE2C-E9189DA57A2F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6245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5C03F-C916-465E-BE2C-E9189DA57A2F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3673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5C03F-C916-465E-BE2C-E9189DA57A2F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6871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36096" y="51470"/>
            <a:ext cx="3720989" cy="104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6122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e 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CFBACCB-2CB3-4FE4-9AF3-803579F10A83}" type="datetimeFigureOut">
              <a:rPr lang="en-GB" smtClean="0"/>
              <a:t>08/01/2020</a:t>
            </a:fld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2F214CC-A9F9-4487-A028-9FC0689FBC3A}" type="slidenum">
              <a:rPr lang="en-GB" smtClean="0"/>
              <a:t>‹Nr.›</a:t>
            </a:fld>
            <a:endParaRPr lang="en-GB" dirty="0"/>
          </a:p>
        </p:txBody>
      </p:sp>
      <p:grpSp>
        <p:nvGrpSpPr>
          <p:cNvPr id="2" name="Gruppieren 1"/>
          <p:cNvGrpSpPr/>
          <p:nvPr userDrawn="1"/>
        </p:nvGrpSpPr>
        <p:grpSpPr>
          <a:xfrm>
            <a:off x="0" y="4650132"/>
            <a:ext cx="9144000" cy="494474"/>
            <a:chOff x="0" y="4650132"/>
            <a:chExt cx="9144000" cy="494474"/>
          </a:xfrm>
        </p:grpSpPr>
        <p:pic>
          <p:nvPicPr>
            <p:cNvPr id="7" name="Picture 2" descr="\\icable.it\dfs\Marketingdaten\_INTERCABLE interne kommunikation\Digital Signage\Online\WKZ04 Quattro.jpg"/>
            <p:cNvPicPr>
              <a:picLocks noChangeAspect="1" noChangeArrowheads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7113"/>
            <a:stretch/>
          </p:blipFill>
          <p:spPr bwMode="auto">
            <a:xfrm>
              <a:off x="0" y="4650132"/>
              <a:ext cx="6804248" cy="4933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 descr="\\icable.it\dfs\Marketingdaten\_INTERCABLE interne kommunikation\Digital Signage\Online\WKZ04 Quattro.jpg"/>
            <p:cNvPicPr>
              <a:picLocks noChangeAspect="1" noChangeArrowheads="1"/>
            </p:cNvPicPr>
            <p:nvPr userDrawn="1"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468" t="87113" r="18288"/>
            <a:stretch/>
          </p:blipFill>
          <p:spPr bwMode="auto">
            <a:xfrm>
              <a:off x="2268538" y="4651239"/>
              <a:ext cx="6875462" cy="4933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Rechteck 7"/>
          <p:cNvSpPr/>
          <p:nvPr userDrawn="1"/>
        </p:nvSpPr>
        <p:spPr>
          <a:xfrm rot="10800000">
            <a:off x="0" y="0"/>
            <a:ext cx="9144000" cy="363255"/>
          </a:xfrm>
          <a:prstGeom prst="rect">
            <a:avLst/>
          </a:prstGeom>
          <a:gradFill>
            <a:gsLst>
              <a:gs pos="0">
                <a:srgbClr val="DEDEDE"/>
              </a:gs>
              <a:gs pos="58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11" y="76692"/>
            <a:ext cx="1467807" cy="209288"/>
          </a:xfrm>
          <a:prstGeom prst="rect">
            <a:avLst/>
          </a:prstGeom>
        </p:spPr>
      </p:pic>
      <p:sp>
        <p:nvSpPr>
          <p:cNvPr id="10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1192213" y="39256"/>
            <a:ext cx="7772400" cy="324000"/>
          </a:xfrm>
          <a:prstGeom prst="rect">
            <a:avLst/>
          </a:prstGeom>
        </p:spPr>
        <p:txBody>
          <a:bodyPr anchor="t" anchorCtr="0"/>
          <a:lstStyle>
            <a:lvl1pPr marL="0" indent="0" algn="r">
              <a:buNone/>
              <a:defRPr sz="1500" b="1">
                <a:solidFill>
                  <a:srgbClr val="58595B"/>
                </a:solidFill>
                <a:latin typeface="Calibri Light" panose="020F030202020403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Haupttitel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716624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/>
          <p:cNvGrpSpPr/>
          <p:nvPr/>
        </p:nvGrpSpPr>
        <p:grpSpPr>
          <a:xfrm>
            <a:off x="-1" y="4473720"/>
            <a:ext cx="9144001" cy="669780"/>
            <a:chOff x="-1" y="4473720"/>
            <a:chExt cx="9144001" cy="669780"/>
          </a:xfrm>
        </p:grpSpPr>
        <p:pic>
          <p:nvPicPr>
            <p:cNvPr id="13" name="Picture 2" descr="C:\Users\gerd_s\Desktop\03 Innovation Schnelligkeit Qualität\IC Fusszeile_deu.jpg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4473721"/>
              <a:ext cx="3829507" cy="6697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" descr="C:\Users\gerd_s\Desktop\03 Innovation Schnelligkeit Qualität\IC Fusszeile_deu.jpg"/>
            <p:cNvPicPr>
              <a:picLocks noChangeAspect="1" noChangeArrowheads="1"/>
            </p:cNvPicPr>
            <p:nvPr userDrawn="1"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000"/>
            <a:stretch/>
          </p:blipFill>
          <p:spPr bwMode="auto">
            <a:xfrm>
              <a:off x="1914752" y="4473720"/>
              <a:ext cx="7229248" cy="6697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9383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F89754D3-3D43-4B11-A5BE-BBEF58DF2511}"/>
              </a:ext>
            </a:extLst>
          </p:cNvPr>
          <p:cNvSpPr/>
          <p:nvPr/>
        </p:nvSpPr>
        <p:spPr>
          <a:xfrm>
            <a:off x="2411760" y="915566"/>
            <a:ext cx="6948264" cy="1446550"/>
          </a:xfrm>
          <a:prstGeom prst="rect">
            <a:avLst/>
          </a:prstGeom>
          <a:noFill/>
          <a:effectLst/>
          <a:scene3d>
            <a:camera prst="perspectiveFront" fov="5100000">
              <a:rot lat="0" lon="19199988" rev="0"/>
            </a:camera>
            <a:lightRig rig="threePt" dir="t"/>
          </a:scene3d>
          <a:sp3d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</a:bodyPr>
          <a:lstStyle/>
          <a:p>
            <a:r>
              <a:rPr lang="de-DE" sz="4400" cap="all" dirty="0">
                <a:ln w="0"/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</a:rPr>
              <a:t>SSCM – Supply </a:t>
            </a:r>
            <a:r>
              <a:rPr lang="de-DE" sz="4400" cap="all" dirty="0" err="1">
                <a:ln w="0"/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</a:rPr>
              <a:t>chain</a:t>
            </a:r>
            <a:endParaRPr lang="de-DE" sz="4400" cap="all" dirty="0">
              <a:ln w="0"/>
              <a:solidFill>
                <a:prstClr val="black"/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de-DE" sz="2400" b="1" cap="all" baseline="0" dirty="0">
                <a:ln w="0"/>
                <a:solidFill>
                  <a:srgbClr val="EA0000"/>
                </a:solidFill>
                <a:effectLst>
                  <a:reflection blurRad="12700" stA="50000" endPos="50000" dist="5000" dir="5400000" sy="-100000" rotWithShape="0"/>
                </a:effectLst>
              </a:rPr>
              <a:t>Auftragsbestätigung</a:t>
            </a:r>
            <a:r>
              <a:rPr lang="de-DE" sz="2400" b="1" cap="all" dirty="0">
                <a:ln w="0"/>
                <a:solidFill>
                  <a:srgbClr val="EA0000"/>
                </a:solidFill>
                <a:effectLst>
                  <a:reflection blurRad="12700" stA="50000" endPos="50000" dist="5000" dir="5400000" sy="-100000" rotWithShape="0"/>
                </a:effectLst>
              </a:rPr>
              <a:t>en Bestellungen</a:t>
            </a:r>
            <a:endParaRPr lang="de-DE" sz="2400" b="1" cap="all" baseline="0" dirty="0">
              <a:ln w="0"/>
              <a:solidFill>
                <a:srgbClr val="EA0000"/>
              </a:soli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de-DE" sz="2000" cap="all" dirty="0">
                <a:ln w="0"/>
                <a:solidFill>
                  <a:srgbClr val="EA0000"/>
                </a:solidFill>
                <a:effectLst>
                  <a:reflection blurRad="12700" stA="50000" endPos="50000" dist="5000" dir="5400000" sy="-100000" rotWithShape="0"/>
                </a:effectLst>
              </a:rPr>
              <a:t>SAP MM-Modul 2020</a:t>
            </a:r>
          </a:p>
        </p:txBody>
      </p:sp>
    </p:spTree>
    <p:extLst>
      <p:ext uri="{BB962C8B-B14F-4D97-AF65-F5344CB8AC3E}">
        <p14:creationId xmlns:p14="http://schemas.microsoft.com/office/powerpoint/2010/main" val="2168351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SAP </a:t>
            </a:r>
            <a:r>
              <a:rPr lang="en-GB" dirty="0" err="1"/>
              <a:t>Prozess</a:t>
            </a:r>
            <a:endParaRPr lang="en-GB" i="1" dirty="0"/>
          </a:p>
        </p:txBody>
      </p:sp>
      <p:sp>
        <p:nvSpPr>
          <p:cNvPr id="51" name="Wolke 50">
            <a:extLst>
              <a:ext uri="{FF2B5EF4-FFF2-40B4-BE49-F238E27FC236}">
                <a16:creationId xmlns:a16="http://schemas.microsoft.com/office/drawing/2014/main" id="{3762368F-C41B-4A1B-8A82-BA15B7A14D7C}"/>
              </a:ext>
            </a:extLst>
          </p:cNvPr>
          <p:cNvSpPr/>
          <p:nvPr/>
        </p:nvSpPr>
        <p:spPr bwMode="auto">
          <a:xfrm>
            <a:off x="111687" y="1925205"/>
            <a:ext cx="1421541" cy="560555"/>
          </a:xfrm>
          <a:prstGeom prst="cloud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9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b="0" i="0" u="none" strike="noStrike" cap="none" normalizeH="0" baseline="0">
              <a:ln>
                <a:noFill/>
              </a:ln>
              <a:solidFill>
                <a:srgbClr val="32322F"/>
              </a:solidFill>
              <a:effectLst/>
              <a:latin typeface="Arial" charset="0"/>
            </a:endParaRPr>
          </a:p>
        </p:txBody>
      </p:sp>
      <p:grpSp>
        <p:nvGrpSpPr>
          <p:cNvPr id="52" name="Gruppieren 51">
            <a:extLst>
              <a:ext uri="{FF2B5EF4-FFF2-40B4-BE49-F238E27FC236}">
                <a16:creationId xmlns:a16="http://schemas.microsoft.com/office/drawing/2014/main" id="{B18776B4-DD3E-4B8F-B245-960C1B17DB9F}"/>
              </a:ext>
            </a:extLst>
          </p:cNvPr>
          <p:cNvGrpSpPr/>
          <p:nvPr/>
        </p:nvGrpSpPr>
        <p:grpSpPr>
          <a:xfrm>
            <a:off x="96364" y="1959438"/>
            <a:ext cx="1239887" cy="560555"/>
            <a:chOff x="1089301" y="1772816"/>
            <a:chExt cx="1239887" cy="560555"/>
          </a:xfrm>
        </p:grpSpPr>
        <p:sp>
          <p:nvSpPr>
            <p:cNvPr id="53" name="Wolke 52">
              <a:extLst>
                <a:ext uri="{FF2B5EF4-FFF2-40B4-BE49-F238E27FC236}">
                  <a16:creationId xmlns:a16="http://schemas.microsoft.com/office/drawing/2014/main" id="{8EB02607-9862-411A-9CE8-DEF38A023B32}"/>
                </a:ext>
              </a:extLst>
            </p:cNvPr>
            <p:cNvSpPr/>
            <p:nvPr/>
          </p:nvSpPr>
          <p:spPr bwMode="auto">
            <a:xfrm>
              <a:off x="1089301" y="1772816"/>
              <a:ext cx="1239887" cy="560555"/>
            </a:xfrm>
            <a:prstGeom prst="cloud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92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solidFill>
                  <a:srgbClr val="32322F"/>
                </a:solidFill>
                <a:effectLst/>
                <a:latin typeface="Arial" charset="0"/>
              </a:endParaRPr>
            </a:p>
          </p:txBody>
        </p:sp>
        <p:sp>
          <p:nvSpPr>
            <p:cNvPr id="54" name="Textfeld 53">
              <a:extLst>
                <a:ext uri="{FF2B5EF4-FFF2-40B4-BE49-F238E27FC236}">
                  <a16:creationId xmlns:a16="http://schemas.microsoft.com/office/drawing/2014/main" id="{1740AAAB-78B3-4EE5-89D0-8AF49BF997B6}"/>
                </a:ext>
              </a:extLst>
            </p:cNvPr>
            <p:cNvSpPr txBox="1"/>
            <p:nvPr/>
          </p:nvSpPr>
          <p:spPr>
            <a:xfrm>
              <a:off x="1368402" y="1888623"/>
              <a:ext cx="67037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400" dirty="0"/>
                <a:t>Bedarf</a:t>
              </a:r>
            </a:p>
          </p:txBody>
        </p:sp>
      </p:grpSp>
      <p:sp>
        <p:nvSpPr>
          <p:cNvPr id="55" name="Pfeil nach rechts 40">
            <a:extLst>
              <a:ext uri="{FF2B5EF4-FFF2-40B4-BE49-F238E27FC236}">
                <a16:creationId xmlns:a16="http://schemas.microsoft.com/office/drawing/2014/main" id="{81F99212-DE68-4228-9D23-6BBDC0F05C2A}"/>
              </a:ext>
            </a:extLst>
          </p:cNvPr>
          <p:cNvSpPr/>
          <p:nvPr/>
        </p:nvSpPr>
        <p:spPr bwMode="auto">
          <a:xfrm>
            <a:off x="2142428" y="2403443"/>
            <a:ext cx="1851764" cy="73149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9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b="0" i="0" u="none" strike="noStrike" cap="none" normalizeH="0" baseline="0">
              <a:ln>
                <a:noFill/>
              </a:ln>
              <a:solidFill>
                <a:srgbClr val="32322F"/>
              </a:solidFill>
              <a:effectLst/>
              <a:latin typeface="Arial" charset="0"/>
            </a:endParaRPr>
          </a:p>
        </p:txBody>
      </p:sp>
      <p:grpSp>
        <p:nvGrpSpPr>
          <p:cNvPr id="56" name="Gruppieren 55">
            <a:extLst>
              <a:ext uri="{FF2B5EF4-FFF2-40B4-BE49-F238E27FC236}">
                <a16:creationId xmlns:a16="http://schemas.microsoft.com/office/drawing/2014/main" id="{27ED05AE-E778-405A-A6EC-CA34550B134A}"/>
              </a:ext>
            </a:extLst>
          </p:cNvPr>
          <p:cNvGrpSpPr/>
          <p:nvPr/>
        </p:nvGrpSpPr>
        <p:grpSpPr>
          <a:xfrm>
            <a:off x="1409707" y="1863552"/>
            <a:ext cx="1658603" cy="731499"/>
            <a:chOff x="1652699" y="1955837"/>
            <a:chExt cx="1658603" cy="731499"/>
          </a:xfrm>
        </p:grpSpPr>
        <p:sp>
          <p:nvSpPr>
            <p:cNvPr id="57" name="Pfeil nach rechts 42">
              <a:extLst>
                <a:ext uri="{FF2B5EF4-FFF2-40B4-BE49-F238E27FC236}">
                  <a16:creationId xmlns:a16="http://schemas.microsoft.com/office/drawing/2014/main" id="{3245B6F4-C475-49CD-AFC2-20AC30979F7A}"/>
                </a:ext>
              </a:extLst>
            </p:cNvPr>
            <p:cNvSpPr/>
            <p:nvPr/>
          </p:nvSpPr>
          <p:spPr bwMode="auto">
            <a:xfrm>
              <a:off x="1652699" y="1955837"/>
              <a:ext cx="1658603" cy="731499"/>
            </a:xfrm>
            <a:prstGeom prst="rightArrow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92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solidFill>
                  <a:srgbClr val="32322F"/>
                </a:solidFill>
                <a:effectLst/>
                <a:latin typeface="Arial" charset="0"/>
              </a:endParaRPr>
            </a:p>
          </p:txBody>
        </p:sp>
        <p:sp>
          <p:nvSpPr>
            <p:cNvPr id="58" name="Textfeld 57">
              <a:extLst>
                <a:ext uri="{FF2B5EF4-FFF2-40B4-BE49-F238E27FC236}">
                  <a16:creationId xmlns:a16="http://schemas.microsoft.com/office/drawing/2014/main" id="{1E6C0242-9AEB-4174-8B12-01A9F5C76FF0}"/>
                </a:ext>
              </a:extLst>
            </p:cNvPr>
            <p:cNvSpPr txBox="1"/>
            <p:nvPr/>
          </p:nvSpPr>
          <p:spPr>
            <a:xfrm>
              <a:off x="1898444" y="2123470"/>
              <a:ext cx="103733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de-DE" sz="1400" dirty="0"/>
                <a:t>BANF </a:t>
              </a:r>
              <a:r>
                <a:rPr lang="de-DE" sz="900" dirty="0"/>
                <a:t>(ME51N)</a:t>
              </a:r>
              <a:endParaRPr lang="de-DE" sz="1400" dirty="0"/>
            </a:p>
          </p:txBody>
        </p:sp>
      </p:grpSp>
      <p:sp>
        <p:nvSpPr>
          <p:cNvPr id="59" name="Pfeil nach rechts 46">
            <a:extLst>
              <a:ext uri="{FF2B5EF4-FFF2-40B4-BE49-F238E27FC236}">
                <a16:creationId xmlns:a16="http://schemas.microsoft.com/office/drawing/2014/main" id="{C195240F-3BE5-43F8-8BB2-C1CF3C5044FB}"/>
              </a:ext>
            </a:extLst>
          </p:cNvPr>
          <p:cNvSpPr/>
          <p:nvPr/>
        </p:nvSpPr>
        <p:spPr bwMode="auto">
          <a:xfrm>
            <a:off x="3936149" y="2403443"/>
            <a:ext cx="1851764" cy="731499"/>
          </a:xfrm>
          <a:prstGeom prst="right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9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100" b="0" i="0" u="none" strike="noStrike" cap="none" normalizeH="0" baseline="0">
              <a:ln>
                <a:noFill/>
              </a:ln>
              <a:solidFill>
                <a:srgbClr val="32322F"/>
              </a:solidFill>
              <a:effectLst/>
              <a:latin typeface="Arial" charset="0"/>
            </a:endParaRPr>
          </a:p>
        </p:txBody>
      </p:sp>
      <p:grpSp>
        <p:nvGrpSpPr>
          <p:cNvPr id="60" name="Gruppieren 59">
            <a:extLst>
              <a:ext uri="{FF2B5EF4-FFF2-40B4-BE49-F238E27FC236}">
                <a16:creationId xmlns:a16="http://schemas.microsoft.com/office/drawing/2014/main" id="{BD93E0B1-D897-4703-8EF9-7867EACBA768}"/>
              </a:ext>
            </a:extLst>
          </p:cNvPr>
          <p:cNvGrpSpPr/>
          <p:nvPr/>
        </p:nvGrpSpPr>
        <p:grpSpPr>
          <a:xfrm>
            <a:off x="3150311" y="1810271"/>
            <a:ext cx="1987556" cy="807849"/>
            <a:chOff x="3469500" y="1950678"/>
            <a:chExt cx="1987556" cy="731499"/>
          </a:xfrm>
        </p:grpSpPr>
        <p:sp>
          <p:nvSpPr>
            <p:cNvPr id="61" name="Textfeld 60">
              <a:extLst>
                <a:ext uri="{FF2B5EF4-FFF2-40B4-BE49-F238E27FC236}">
                  <a16:creationId xmlns:a16="http://schemas.microsoft.com/office/drawing/2014/main" id="{FCBF8451-D62A-42CA-A9CB-48E8015F708A}"/>
                </a:ext>
              </a:extLst>
            </p:cNvPr>
            <p:cNvSpPr txBox="1"/>
            <p:nvPr/>
          </p:nvSpPr>
          <p:spPr>
            <a:xfrm>
              <a:off x="3571046" y="2135712"/>
              <a:ext cx="1402243" cy="2786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/>
                <a:t>Bestellung </a:t>
              </a:r>
              <a:r>
                <a:rPr lang="de-DE" sz="900" dirty="0"/>
                <a:t>(ME21N)</a:t>
              </a:r>
            </a:p>
          </p:txBody>
        </p:sp>
        <p:sp>
          <p:nvSpPr>
            <p:cNvPr id="62" name="Pfeil nach rechts 48">
              <a:extLst>
                <a:ext uri="{FF2B5EF4-FFF2-40B4-BE49-F238E27FC236}">
                  <a16:creationId xmlns:a16="http://schemas.microsoft.com/office/drawing/2014/main" id="{EF635180-F47C-40BB-B896-88248C6C655A}"/>
                </a:ext>
              </a:extLst>
            </p:cNvPr>
            <p:cNvSpPr/>
            <p:nvPr/>
          </p:nvSpPr>
          <p:spPr bwMode="auto">
            <a:xfrm>
              <a:off x="3469500" y="1950678"/>
              <a:ext cx="1987556" cy="731499"/>
            </a:xfrm>
            <a:prstGeom prst="rightArrow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92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solidFill>
                  <a:srgbClr val="32322F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54BF0111-27C0-48EC-9D2E-F8CA7F9277D0}"/>
              </a:ext>
            </a:extLst>
          </p:cNvPr>
          <p:cNvGrpSpPr/>
          <p:nvPr/>
        </p:nvGrpSpPr>
        <p:grpSpPr>
          <a:xfrm>
            <a:off x="5206682" y="1887853"/>
            <a:ext cx="1851764" cy="731499"/>
            <a:chOff x="5693556" y="1950678"/>
            <a:chExt cx="1851764" cy="731499"/>
          </a:xfrm>
        </p:grpSpPr>
        <p:sp>
          <p:nvSpPr>
            <p:cNvPr id="64" name="Textfeld 63">
              <a:extLst>
                <a:ext uri="{FF2B5EF4-FFF2-40B4-BE49-F238E27FC236}">
                  <a16:creationId xmlns:a16="http://schemas.microsoft.com/office/drawing/2014/main" id="{20E94530-926F-4E85-B816-AFA193DE66C1}"/>
                </a:ext>
              </a:extLst>
            </p:cNvPr>
            <p:cNvSpPr txBox="1"/>
            <p:nvPr/>
          </p:nvSpPr>
          <p:spPr>
            <a:xfrm>
              <a:off x="5924294" y="2156829"/>
              <a:ext cx="13965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/>
                <a:t>Disposition </a:t>
              </a:r>
              <a:r>
                <a:rPr lang="de-DE" sz="900" dirty="0"/>
                <a:t>(MD04)</a:t>
              </a:r>
            </a:p>
          </p:txBody>
        </p:sp>
        <p:sp>
          <p:nvSpPr>
            <p:cNvPr id="65" name="Pfeil nach rechts 50">
              <a:extLst>
                <a:ext uri="{FF2B5EF4-FFF2-40B4-BE49-F238E27FC236}">
                  <a16:creationId xmlns:a16="http://schemas.microsoft.com/office/drawing/2014/main" id="{9745F5ED-3A71-4C04-9932-35E91232EFBC}"/>
                </a:ext>
              </a:extLst>
            </p:cNvPr>
            <p:cNvSpPr/>
            <p:nvPr/>
          </p:nvSpPr>
          <p:spPr bwMode="auto">
            <a:xfrm>
              <a:off x="5693556" y="1950678"/>
              <a:ext cx="1851764" cy="731499"/>
            </a:xfrm>
            <a:prstGeom prst="rightArrow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92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solidFill>
                  <a:srgbClr val="32322F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66" name="Gruppieren 65">
            <a:extLst>
              <a:ext uri="{FF2B5EF4-FFF2-40B4-BE49-F238E27FC236}">
                <a16:creationId xmlns:a16="http://schemas.microsoft.com/office/drawing/2014/main" id="{4D97A6A2-033D-49E8-88B3-F44F68B0A15C}"/>
              </a:ext>
            </a:extLst>
          </p:cNvPr>
          <p:cNvGrpSpPr/>
          <p:nvPr/>
        </p:nvGrpSpPr>
        <p:grpSpPr>
          <a:xfrm>
            <a:off x="7135023" y="1889219"/>
            <a:ext cx="1851764" cy="731499"/>
            <a:chOff x="7787536" y="1950677"/>
            <a:chExt cx="1851764" cy="731499"/>
          </a:xfrm>
        </p:grpSpPr>
        <p:sp>
          <p:nvSpPr>
            <p:cNvPr id="67" name="Textfeld 66">
              <a:extLst>
                <a:ext uri="{FF2B5EF4-FFF2-40B4-BE49-F238E27FC236}">
                  <a16:creationId xmlns:a16="http://schemas.microsoft.com/office/drawing/2014/main" id="{13024D84-621A-414C-9D9A-CBA091E71B31}"/>
                </a:ext>
              </a:extLst>
            </p:cNvPr>
            <p:cNvSpPr txBox="1"/>
            <p:nvPr/>
          </p:nvSpPr>
          <p:spPr>
            <a:xfrm>
              <a:off x="7841550" y="2090206"/>
              <a:ext cx="1395254" cy="4462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400" dirty="0"/>
                <a:t>Anlieferung/ WE</a:t>
              </a:r>
            </a:p>
            <a:p>
              <a:r>
                <a:rPr lang="de-DE" sz="900" dirty="0"/>
                <a:t>(VL31N) / (VL32N)</a:t>
              </a:r>
            </a:p>
          </p:txBody>
        </p:sp>
        <p:sp>
          <p:nvSpPr>
            <p:cNvPr id="68" name="Pfeil nach rechts 52">
              <a:extLst>
                <a:ext uri="{FF2B5EF4-FFF2-40B4-BE49-F238E27FC236}">
                  <a16:creationId xmlns:a16="http://schemas.microsoft.com/office/drawing/2014/main" id="{2430AA35-89EA-4C5A-BD74-8C264EA285C7}"/>
                </a:ext>
              </a:extLst>
            </p:cNvPr>
            <p:cNvSpPr/>
            <p:nvPr/>
          </p:nvSpPr>
          <p:spPr bwMode="auto">
            <a:xfrm>
              <a:off x="7787536" y="1950677"/>
              <a:ext cx="1851764" cy="731499"/>
            </a:xfrm>
            <a:prstGeom prst="rightArrow">
              <a:avLst/>
            </a:prstGeom>
            <a:noFill/>
            <a:ln w="158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92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100" b="0" i="0" u="none" strike="noStrike" cap="none" normalizeH="0" baseline="0">
                <a:ln>
                  <a:noFill/>
                </a:ln>
                <a:solidFill>
                  <a:srgbClr val="32322F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70" name="Textfeld 69">
            <a:extLst>
              <a:ext uri="{FF2B5EF4-FFF2-40B4-BE49-F238E27FC236}">
                <a16:creationId xmlns:a16="http://schemas.microsoft.com/office/drawing/2014/main" id="{87BF6AB2-D2AC-48C2-8C34-93287E71944E}"/>
              </a:ext>
            </a:extLst>
          </p:cNvPr>
          <p:cNvSpPr txBox="1"/>
          <p:nvPr/>
        </p:nvSpPr>
        <p:spPr>
          <a:xfrm>
            <a:off x="278003" y="880983"/>
            <a:ext cx="132420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EWM geführtes</a:t>
            </a:r>
          </a:p>
          <a:p>
            <a:r>
              <a:rPr lang="de-DE" sz="1400" dirty="0"/>
              <a:t>Produktions-</a:t>
            </a:r>
          </a:p>
          <a:p>
            <a:r>
              <a:rPr lang="de-DE" sz="1400" dirty="0"/>
              <a:t>material</a:t>
            </a:r>
          </a:p>
        </p:txBody>
      </p:sp>
      <p:sp>
        <p:nvSpPr>
          <p:cNvPr id="72" name="Textfeld 71">
            <a:extLst>
              <a:ext uri="{FF2B5EF4-FFF2-40B4-BE49-F238E27FC236}">
                <a16:creationId xmlns:a16="http://schemas.microsoft.com/office/drawing/2014/main" id="{573F5C24-87CE-4043-9057-399E0C395702}"/>
              </a:ext>
            </a:extLst>
          </p:cNvPr>
          <p:cNvSpPr txBox="1"/>
          <p:nvPr/>
        </p:nvSpPr>
        <p:spPr>
          <a:xfrm>
            <a:off x="1561573" y="690086"/>
            <a:ext cx="14657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EWM geführtes</a:t>
            </a:r>
          </a:p>
          <a:p>
            <a:r>
              <a:rPr lang="de-DE" sz="1400" dirty="0"/>
              <a:t>Nicht-produktives Material</a:t>
            </a:r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9BEB0FE2-82EB-4313-8742-49C4506F904A}"/>
              </a:ext>
            </a:extLst>
          </p:cNvPr>
          <p:cNvSpPr txBox="1"/>
          <p:nvPr/>
        </p:nvSpPr>
        <p:spPr>
          <a:xfrm>
            <a:off x="2465193" y="2793724"/>
            <a:ext cx="1996059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Bestätigungs-</a:t>
            </a:r>
          </a:p>
          <a:p>
            <a:r>
              <a:rPr lang="de-DE" sz="1400" dirty="0"/>
              <a:t>Schlüssel</a:t>
            </a:r>
          </a:p>
          <a:p>
            <a:r>
              <a:rPr lang="de-DE" sz="1400" dirty="0"/>
              <a:t>„nur“ </a:t>
            </a:r>
          </a:p>
          <a:p>
            <a:r>
              <a:rPr lang="de-DE" sz="1400" dirty="0"/>
              <a:t>Auftrags-</a:t>
            </a:r>
          </a:p>
          <a:p>
            <a:r>
              <a:rPr lang="de-DE" sz="1400" dirty="0" err="1"/>
              <a:t>bestätigung</a:t>
            </a:r>
            <a:endParaRPr lang="de-DE" sz="1400" dirty="0"/>
          </a:p>
          <a:p>
            <a:r>
              <a:rPr lang="de-DE" sz="900" dirty="0"/>
              <a:t>„P001 IC Auftragsbest (AB)“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de-DE" sz="900" dirty="0">
                <a:sym typeface="Wingdings" panose="05000000000000000000" pitchFamily="2" charset="2"/>
              </a:rPr>
              <a:t>Nur nicht EWM gelagertes</a:t>
            </a:r>
          </a:p>
          <a:p>
            <a:r>
              <a:rPr lang="de-DE" sz="900" dirty="0">
                <a:sym typeface="Wingdings" panose="05000000000000000000" pitchFamily="2" charset="2"/>
              </a:rPr>
              <a:t>Material wie Dienstleistung oder </a:t>
            </a:r>
          </a:p>
          <a:p>
            <a:r>
              <a:rPr lang="de-DE" sz="900" dirty="0">
                <a:sym typeface="Wingdings" panose="05000000000000000000" pitchFamily="2" charset="2"/>
              </a:rPr>
              <a:t>Instandhaltung mit </a:t>
            </a:r>
            <a:r>
              <a:rPr lang="de-DE" sz="900" dirty="0" err="1">
                <a:sym typeface="Wingdings" panose="05000000000000000000" pitchFamily="2" charset="2"/>
              </a:rPr>
              <a:t>Prod.lagerort</a:t>
            </a:r>
            <a:r>
              <a:rPr lang="de-DE" sz="900" dirty="0">
                <a:sym typeface="Wingdings" panose="05000000000000000000" pitchFamily="2" charset="2"/>
              </a:rPr>
              <a:t> 231H</a:t>
            </a:r>
            <a:endParaRPr lang="de-DE" sz="900" dirty="0"/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EBDB32E8-439A-4F27-9FFC-032A2F95CD1B}"/>
              </a:ext>
            </a:extLst>
          </p:cNvPr>
          <p:cNvSpPr txBox="1"/>
          <p:nvPr/>
        </p:nvSpPr>
        <p:spPr>
          <a:xfrm>
            <a:off x="3862885" y="881055"/>
            <a:ext cx="1082348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Bearbeitung</a:t>
            </a:r>
          </a:p>
          <a:p>
            <a:r>
              <a:rPr lang="de-DE" sz="1400" dirty="0"/>
              <a:t>Einkauf</a:t>
            </a:r>
          </a:p>
          <a:p>
            <a:r>
              <a:rPr lang="de-DE" sz="900" dirty="0"/>
              <a:t>(EK 100 &lt; 150)</a:t>
            </a:r>
          </a:p>
          <a:p>
            <a:endParaRPr lang="de-DE" sz="1400" dirty="0"/>
          </a:p>
        </p:txBody>
      </p:sp>
      <p:sp>
        <p:nvSpPr>
          <p:cNvPr id="78" name="Textfeld 77">
            <a:extLst>
              <a:ext uri="{FF2B5EF4-FFF2-40B4-BE49-F238E27FC236}">
                <a16:creationId xmlns:a16="http://schemas.microsoft.com/office/drawing/2014/main" id="{CDA1DF99-5CD7-487E-9A81-106A813CAA3F}"/>
              </a:ext>
            </a:extLst>
          </p:cNvPr>
          <p:cNvSpPr txBox="1"/>
          <p:nvPr/>
        </p:nvSpPr>
        <p:spPr>
          <a:xfrm>
            <a:off x="4953516" y="671583"/>
            <a:ext cx="174278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Auftrags-/</a:t>
            </a:r>
          </a:p>
          <a:p>
            <a:r>
              <a:rPr lang="de-DE" sz="1400" dirty="0"/>
              <a:t>Lieferbestätigung</a:t>
            </a:r>
          </a:p>
          <a:p>
            <a:r>
              <a:rPr lang="de-DE" sz="1400" dirty="0"/>
              <a:t>Einholen </a:t>
            </a:r>
            <a:r>
              <a:rPr lang="de-DE" sz="900" dirty="0"/>
              <a:t>(Kachel</a:t>
            </a:r>
          </a:p>
          <a:p>
            <a:r>
              <a:rPr lang="de-DE" sz="900" dirty="0"/>
              <a:t>Auftragsbestätigung überwachen</a:t>
            </a:r>
          </a:p>
          <a:p>
            <a:r>
              <a:rPr lang="de-DE" sz="900" dirty="0"/>
              <a:t>(MD04 wirksam)</a:t>
            </a:r>
          </a:p>
        </p:txBody>
      </p:sp>
      <p:sp>
        <p:nvSpPr>
          <p:cNvPr id="86" name="Textfeld 85">
            <a:extLst>
              <a:ext uri="{FF2B5EF4-FFF2-40B4-BE49-F238E27FC236}">
                <a16:creationId xmlns:a16="http://schemas.microsoft.com/office/drawing/2014/main" id="{33621495-993B-4CF1-90BA-0DF38C8F46CC}"/>
              </a:ext>
            </a:extLst>
          </p:cNvPr>
          <p:cNvSpPr txBox="1"/>
          <p:nvPr/>
        </p:nvSpPr>
        <p:spPr>
          <a:xfrm>
            <a:off x="702694" y="2823074"/>
            <a:ext cx="9442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Dienst-</a:t>
            </a:r>
          </a:p>
          <a:p>
            <a:r>
              <a:rPr lang="de-DE" sz="1400" dirty="0" err="1"/>
              <a:t>leistungen</a:t>
            </a:r>
            <a:endParaRPr lang="de-DE" sz="1400" dirty="0"/>
          </a:p>
        </p:txBody>
      </p:sp>
      <p:sp>
        <p:nvSpPr>
          <p:cNvPr id="90" name="Textfeld 89">
            <a:extLst>
              <a:ext uri="{FF2B5EF4-FFF2-40B4-BE49-F238E27FC236}">
                <a16:creationId xmlns:a16="http://schemas.microsoft.com/office/drawing/2014/main" id="{3DC026CC-981F-4F0E-A67A-B61EF868AE62}"/>
              </a:ext>
            </a:extLst>
          </p:cNvPr>
          <p:cNvSpPr txBox="1"/>
          <p:nvPr/>
        </p:nvSpPr>
        <p:spPr>
          <a:xfrm>
            <a:off x="3582696" y="2784596"/>
            <a:ext cx="1649811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Bestätigungs-</a:t>
            </a:r>
          </a:p>
          <a:p>
            <a:r>
              <a:rPr lang="de-DE" sz="1400" dirty="0"/>
              <a:t>Schlüssel</a:t>
            </a:r>
          </a:p>
          <a:p>
            <a:r>
              <a:rPr lang="de-DE" sz="1400" dirty="0"/>
              <a:t>Rest </a:t>
            </a:r>
          </a:p>
          <a:p>
            <a:r>
              <a:rPr lang="de-DE" sz="900" dirty="0"/>
              <a:t>„P003 IC </a:t>
            </a:r>
            <a:r>
              <a:rPr lang="de-DE" sz="900" dirty="0" err="1"/>
              <a:t>AB+AnlieferungEWM</a:t>
            </a:r>
            <a:r>
              <a:rPr lang="de-DE" sz="900" dirty="0"/>
              <a:t>“</a:t>
            </a:r>
          </a:p>
        </p:txBody>
      </p:sp>
      <p:sp>
        <p:nvSpPr>
          <p:cNvPr id="7" name="Bogen 6">
            <a:extLst>
              <a:ext uri="{FF2B5EF4-FFF2-40B4-BE49-F238E27FC236}">
                <a16:creationId xmlns:a16="http://schemas.microsoft.com/office/drawing/2014/main" id="{C69AC18C-4223-4E01-BD2F-B01E73909CE8}"/>
              </a:ext>
            </a:extLst>
          </p:cNvPr>
          <p:cNvSpPr/>
          <p:nvPr/>
        </p:nvSpPr>
        <p:spPr>
          <a:xfrm rot="10995210">
            <a:off x="1295895" y="1447417"/>
            <a:ext cx="612000" cy="597389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0" name="Bogen 109">
            <a:extLst>
              <a:ext uri="{FF2B5EF4-FFF2-40B4-BE49-F238E27FC236}">
                <a16:creationId xmlns:a16="http://schemas.microsoft.com/office/drawing/2014/main" id="{86349391-0BDE-4752-B4DD-0CDA52CF785D}"/>
              </a:ext>
            </a:extLst>
          </p:cNvPr>
          <p:cNvSpPr/>
          <p:nvPr/>
        </p:nvSpPr>
        <p:spPr>
          <a:xfrm rot="10995210">
            <a:off x="2008228" y="1441720"/>
            <a:ext cx="612000" cy="597389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1" name="Bogen 110">
            <a:extLst>
              <a:ext uri="{FF2B5EF4-FFF2-40B4-BE49-F238E27FC236}">
                <a16:creationId xmlns:a16="http://schemas.microsoft.com/office/drawing/2014/main" id="{309D5309-892F-497C-BF3E-CB0A6441A08F}"/>
              </a:ext>
            </a:extLst>
          </p:cNvPr>
          <p:cNvSpPr/>
          <p:nvPr/>
        </p:nvSpPr>
        <p:spPr>
          <a:xfrm rot="10995210" flipV="1">
            <a:off x="1483070" y="2418835"/>
            <a:ext cx="917366" cy="692892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2" name="Bogen 111">
            <a:extLst>
              <a:ext uri="{FF2B5EF4-FFF2-40B4-BE49-F238E27FC236}">
                <a16:creationId xmlns:a16="http://schemas.microsoft.com/office/drawing/2014/main" id="{DCA66950-5A02-49F6-80E5-4D8359489B43}"/>
              </a:ext>
            </a:extLst>
          </p:cNvPr>
          <p:cNvSpPr/>
          <p:nvPr/>
        </p:nvSpPr>
        <p:spPr>
          <a:xfrm rot="10995210">
            <a:off x="3073188" y="1409921"/>
            <a:ext cx="612000" cy="597389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3" name="Textfeld 112">
            <a:extLst>
              <a:ext uri="{FF2B5EF4-FFF2-40B4-BE49-F238E27FC236}">
                <a16:creationId xmlns:a16="http://schemas.microsoft.com/office/drawing/2014/main" id="{6BBB2B2B-0E31-410D-B7E2-4E9594939597}"/>
              </a:ext>
            </a:extLst>
          </p:cNvPr>
          <p:cNvSpPr txBox="1"/>
          <p:nvPr/>
        </p:nvSpPr>
        <p:spPr>
          <a:xfrm>
            <a:off x="2773968" y="883198"/>
            <a:ext cx="122501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Bearbeitung</a:t>
            </a:r>
          </a:p>
          <a:p>
            <a:r>
              <a:rPr lang="de-DE" sz="1400" dirty="0"/>
              <a:t>Logistik</a:t>
            </a:r>
          </a:p>
          <a:p>
            <a:r>
              <a:rPr lang="de-DE" sz="1400" dirty="0"/>
              <a:t>(Serie) </a:t>
            </a:r>
            <a:r>
              <a:rPr lang="de-DE" sz="900" dirty="0"/>
              <a:t>(EK ab 150)</a:t>
            </a:r>
          </a:p>
        </p:txBody>
      </p:sp>
      <p:sp>
        <p:nvSpPr>
          <p:cNvPr id="114" name="Bogen 113">
            <a:extLst>
              <a:ext uri="{FF2B5EF4-FFF2-40B4-BE49-F238E27FC236}">
                <a16:creationId xmlns:a16="http://schemas.microsoft.com/office/drawing/2014/main" id="{FF320687-C7A7-4EB6-8668-5E64C89C0EE0}"/>
              </a:ext>
            </a:extLst>
          </p:cNvPr>
          <p:cNvSpPr/>
          <p:nvPr/>
        </p:nvSpPr>
        <p:spPr>
          <a:xfrm rot="10995210" flipV="1">
            <a:off x="2877129" y="2421993"/>
            <a:ext cx="917366" cy="692892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5" name="Bogen 114">
            <a:extLst>
              <a:ext uri="{FF2B5EF4-FFF2-40B4-BE49-F238E27FC236}">
                <a16:creationId xmlns:a16="http://schemas.microsoft.com/office/drawing/2014/main" id="{375433CC-7D45-4EA4-A86F-4407FAD0A26C}"/>
              </a:ext>
            </a:extLst>
          </p:cNvPr>
          <p:cNvSpPr/>
          <p:nvPr/>
        </p:nvSpPr>
        <p:spPr>
          <a:xfrm rot="10995210" flipV="1">
            <a:off x="3965231" y="2422466"/>
            <a:ext cx="917366" cy="692892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6" name="Bogen 115">
            <a:extLst>
              <a:ext uri="{FF2B5EF4-FFF2-40B4-BE49-F238E27FC236}">
                <a16:creationId xmlns:a16="http://schemas.microsoft.com/office/drawing/2014/main" id="{440ACFB2-BD8E-48F9-9919-B31C7272E764}"/>
              </a:ext>
            </a:extLst>
          </p:cNvPr>
          <p:cNvSpPr/>
          <p:nvPr/>
        </p:nvSpPr>
        <p:spPr>
          <a:xfrm rot="10995210">
            <a:off x="4181610" y="1411601"/>
            <a:ext cx="612000" cy="597389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7" name="Bogen 116">
            <a:extLst>
              <a:ext uri="{FF2B5EF4-FFF2-40B4-BE49-F238E27FC236}">
                <a16:creationId xmlns:a16="http://schemas.microsoft.com/office/drawing/2014/main" id="{599E97AC-5D6C-4D86-A826-F63D7EB53431}"/>
              </a:ext>
            </a:extLst>
          </p:cNvPr>
          <p:cNvSpPr/>
          <p:nvPr/>
        </p:nvSpPr>
        <p:spPr>
          <a:xfrm rot="10995210">
            <a:off x="5359467" y="1473839"/>
            <a:ext cx="612000" cy="597389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8" name="Bogen 117">
            <a:extLst>
              <a:ext uri="{FF2B5EF4-FFF2-40B4-BE49-F238E27FC236}">
                <a16:creationId xmlns:a16="http://schemas.microsoft.com/office/drawing/2014/main" id="{D316F183-563F-40AF-8AAF-C5D4CE840B5B}"/>
              </a:ext>
            </a:extLst>
          </p:cNvPr>
          <p:cNvSpPr/>
          <p:nvPr/>
        </p:nvSpPr>
        <p:spPr>
          <a:xfrm rot="10995210" flipV="1">
            <a:off x="5617389" y="2436727"/>
            <a:ext cx="917366" cy="692892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9" name="Textfeld 118">
            <a:extLst>
              <a:ext uri="{FF2B5EF4-FFF2-40B4-BE49-F238E27FC236}">
                <a16:creationId xmlns:a16="http://schemas.microsoft.com/office/drawing/2014/main" id="{FA941007-43E6-483B-B691-DD6F55DA93CB}"/>
              </a:ext>
            </a:extLst>
          </p:cNvPr>
          <p:cNvSpPr txBox="1"/>
          <p:nvPr/>
        </p:nvSpPr>
        <p:spPr>
          <a:xfrm>
            <a:off x="5196376" y="2801826"/>
            <a:ext cx="1827744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Einkaufspreispflege/</a:t>
            </a:r>
          </a:p>
          <a:p>
            <a:r>
              <a:rPr lang="de-DE" sz="1400" dirty="0"/>
              <a:t>-überwachung </a:t>
            </a:r>
            <a:r>
              <a:rPr lang="de-DE" sz="900" dirty="0"/>
              <a:t>(ME22N)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de-DE" sz="900" dirty="0">
                <a:sym typeface="Wingdings" panose="05000000000000000000" pitchFamily="2" charset="2"/>
              </a:rPr>
              <a:t>Wirkt sich auf den „Gleitenden </a:t>
            </a:r>
          </a:p>
          <a:p>
            <a:r>
              <a:rPr lang="de-DE" sz="900" dirty="0" err="1">
                <a:sym typeface="Wingdings" panose="05000000000000000000" pitchFamily="2" charset="2"/>
              </a:rPr>
              <a:t>Duchschnittspreis</a:t>
            </a:r>
            <a:r>
              <a:rPr lang="de-DE" sz="900" dirty="0">
                <a:sym typeface="Wingdings" panose="05000000000000000000" pitchFamily="2" charset="2"/>
              </a:rPr>
              <a:t>“ aus</a:t>
            </a:r>
          </a:p>
          <a:p>
            <a:r>
              <a:rPr lang="de-DE" sz="900" dirty="0">
                <a:sym typeface="Wingdings" panose="05000000000000000000" pitchFamily="2" charset="2"/>
              </a:rPr>
              <a:t>(MM03-Buchhaltung 1 „V“)</a:t>
            </a:r>
            <a:endParaRPr lang="de-DE" sz="900" dirty="0"/>
          </a:p>
        </p:txBody>
      </p:sp>
      <p:sp>
        <p:nvSpPr>
          <p:cNvPr id="121" name="Bogen 120">
            <a:extLst>
              <a:ext uri="{FF2B5EF4-FFF2-40B4-BE49-F238E27FC236}">
                <a16:creationId xmlns:a16="http://schemas.microsoft.com/office/drawing/2014/main" id="{431092B6-3926-408A-ABDC-DA51E49549A7}"/>
              </a:ext>
            </a:extLst>
          </p:cNvPr>
          <p:cNvSpPr/>
          <p:nvPr/>
        </p:nvSpPr>
        <p:spPr>
          <a:xfrm rot="10995210" flipV="1">
            <a:off x="7534845" y="2445569"/>
            <a:ext cx="917366" cy="692892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2" name="Bogen 121">
            <a:extLst>
              <a:ext uri="{FF2B5EF4-FFF2-40B4-BE49-F238E27FC236}">
                <a16:creationId xmlns:a16="http://schemas.microsoft.com/office/drawing/2014/main" id="{9937E2A9-55EE-4404-B5FA-7D06E3607AEF}"/>
              </a:ext>
            </a:extLst>
          </p:cNvPr>
          <p:cNvSpPr/>
          <p:nvPr/>
        </p:nvSpPr>
        <p:spPr>
          <a:xfrm rot="10995210">
            <a:off x="7300918" y="1477114"/>
            <a:ext cx="612000" cy="597389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3" name="Bogen 122">
            <a:extLst>
              <a:ext uri="{FF2B5EF4-FFF2-40B4-BE49-F238E27FC236}">
                <a16:creationId xmlns:a16="http://schemas.microsoft.com/office/drawing/2014/main" id="{D5B0CA84-60C3-4DCB-B480-131537BB61AF}"/>
              </a:ext>
            </a:extLst>
          </p:cNvPr>
          <p:cNvSpPr/>
          <p:nvPr/>
        </p:nvSpPr>
        <p:spPr>
          <a:xfrm rot="10995210">
            <a:off x="8265227" y="1475836"/>
            <a:ext cx="612000" cy="597389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7" name="Bogen 86">
            <a:extLst>
              <a:ext uri="{FF2B5EF4-FFF2-40B4-BE49-F238E27FC236}">
                <a16:creationId xmlns:a16="http://schemas.microsoft.com/office/drawing/2014/main" id="{AE5B87E0-2CA5-4BDC-927F-4DF1B1B23C28}"/>
              </a:ext>
            </a:extLst>
          </p:cNvPr>
          <p:cNvSpPr/>
          <p:nvPr/>
        </p:nvSpPr>
        <p:spPr>
          <a:xfrm rot="10995210" flipV="1">
            <a:off x="1959280" y="2419994"/>
            <a:ext cx="917366" cy="692892"/>
          </a:xfrm>
          <a:prstGeom prst="arc">
            <a:avLst>
              <a:gd name="adj1" fmla="val 16200000"/>
              <a:gd name="adj2" fmla="val 20423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8" name="Textfeld 87">
            <a:extLst>
              <a:ext uri="{FF2B5EF4-FFF2-40B4-BE49-F238E27FC236}">
                <a16:creationId xmlns:a16="http://schemas.microsoft.com/office/drawing/2014/main" id="{EBA54B2B-F8F7-46C9-9493-489C3CAC2E20}"/>
              </a:ext>
            </a:extLst>
          </p:cNvPr>
          <p:cNvSpPr txBox="1"/>
          <p:nvPr/>
        </p:nvSpPr>
        <p:spPr>
          <a:xfrm>
            <a:off x="1604207" y="2823074"/>
            <a:ext cx="84350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Instand-</a:t>
            </a:r>
          </a:p>
          <a:p>
            <a:r>
              <a:rPr lang="de-DE" sz="1400" dirty="0"/>
              <a:t>Haltung</a:t>
            </a:r>
          </a:p>
          <a:p>
            <a:r>
              <a:rPr lang="de-DE" sz="900" dirty="0"/>
              <a:t>(</a:t>
            </a:r>
            <a:r>
              <a:rPr lang="de-DE" sz="900" dirty="0" err="1"/>
              <a:t>Prod.lagerort</a:t>
            </a:r>
            <a:endParaRPr lang="de-DE" sz="900" dirty="0"/>
          </a:p>
          <a:p>
            <a:r>
              <a:rPr lang="de-DE" sz="900" dirty="0"/>
              <a:t>231H)</a:t>
            </a:r>
          </a:p>
        </p:txBody>
      </p:sp>
      <p:sp>
        <p:nvSpPr>
          <p:cNvPr id="89" name="Textfeld 88">
            <a:extLst>
              <a:ext uri="{FF2B5EF4-FFF2-40B4-BE49-F238E27FC236}">
                <a16:creationId xmlns:a16="http://schemas.microsoft.com/office/drawing/2014/main" id="{21804745-6DE6-4D22-B679-FA535132FA2F}"/>
              </a:ext>
            </a:extLst>
          </p:cNvPr>
          <p:cNvSpPr txBox="1"/>
          <p:nvPr/>
        </p:nvSpPr>
        <p:spPr>
          <a:xfrm>
            <a:off x="6803393" y="890269"/>
            <a:ext cx="19943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Anlieferung</a:t>
            </a:r>
          </a:p>
          <a:p>
            <a:r>
              <a:rPr lang="de-DE" sz="1400" dirty="0"/>
              <a:t>Erzeugt Transportauftrag</a:t>
            </a:r>
          </a:p>
          <a:p>
            <a:r>
              <a:rPr lang="de-DE" sz="1400" dirty="0"/>
              <a:t>und Chargen</a:t>
            </a:r>
          </a:p>
          <a:p>
            <a:endParaRPr lang="de-DE" sz="1400" dirty="0"/>
          </a:p>
        </p:txBody>
      </p:sp>
      <p:sp>
        <p:nvSpPr>
          <p:cNvPr id="91" name="Textfeld 90">
            <a:extLst>
              <a:ext uri="{FF2B5EF4-FFF2-40B4-BE49-F238E27FC236}">
                <a16:creationId xmlns:a16="http://schemas.microsoft.com/office/drawing/2014/main" id="{DFEA94D4-CC84-4C02-9FF6-8ED63006512D}"/>
              </a:ext>
            </a:extLst>
          </p:cNvPr>
          <p:cNvSpPr txBox="1"/>
          <p:nvPr/>
        </p:nvSpPr>
        <p:spPr>
          <a:xfrm>
            <a:off x="6945463" y="2801826"/>
            <a:ext cx="194822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Korrekter Wareneingang</a:t>
            </a:r>
          </a:p>
          <a:p>
            <a:r>
              <a:rPr lang="de-DE" sz="1400" dirty="0"/>
              <a:t>EWM sowie Sicherstellung</a:t>
            </a:r>
          </a:p>
          <a:p>
            <a:r>
              <a:rPr lang="de-DE" sz="1400" dirty="0"/>
              <a:t>Korrekt gebildete </a:t>
            </a:r>
          </a:p>
          <a:p>
            <a:r>
              <a:rPr lang="de-DE" sz="1400" dirty="0"/>
              <a:t>„Gleitenden Durchschnittspreis“</a:t>
            </a:r>
            <a:endParaRPr lang="de-DE" sz="900" dirty="0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F76026DF-8B54-4961-B1B3-EC7F149D201F}"/>
              </a:ext>
            </a:extLst>
          </p:cNvPr>
          <p:cNvSpPr/>
          <p:nvPr/>
        </p:nvSpPr>
        <p:spPr>
          <a:xfrm>
            <a:off x="2104604" y="2217592"/>
            <a:ext cx="89960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/>
              <a:t>Bsp.: 10002790</a:t>
            </a:r>
          </a:p>
        </p:txBody>
      </p:sp>
      <p:sp>
        <p:nvSpPr>
          <p:cNvPr id="92" name="Rechteck 91">
            <a:extLst>
              <a:ext uri="{FF2B5EF4-FFF2-40B4-BE49-F238E27FC236}">
                <a16:creationId xmlns:a16="http://schemas.microsoft.com/office/drawing/2014/main" id="{E9ABC5AF-71A3-4288-B2E9-E66ADBC370BD}"/>
              </a:ext>
            </a:extLst>
          </p:cNvPr>
          <p:cNvSpPr/>
          <p:nvPr/>
        </p:nvSpPr>
        <p:spPr>
          <a:xfrm>
            <a:off x="4040386" y="2210473"/>
            <a:ext cx="101502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/>
              <a:t>Bsp.: 4500000092</a:t>
            </a:r>
          </a:p>
        </p:txBody>
      </p:sp>
      <p:sp>
        <p:nvSpPr>
          <p:cNvPr id="93" name="Rechteck 92">
            <a:extLst>
              <a:ext uri="{FF2B5EF4-FFF2-40B4-BE49-F238E27FC236}">
                <a16:creationId xmlns:a16="http://schemas.microsoft.com/office/drawing/2014/main" id="{D5274A19-7430-49F1-A8A7-03A0FEB54AFB}"/>
              </a:ext>
            </a:extLst>
          </p:cNvPr>
          <p:cNvSpPr/>
          <p:nvPr/>
        </p:nvSpPr>
        <p:spPr>
          <a:xfrm>
            <a:off x="7128780" y="1885350"/>
            <a:ext cx="957313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/>
              <a:t>Bsp.: 180000200</a:t>
            </a:r>
          </a:p>
        </p:txBody>
      </p:sp>
      <p:sp>
        <p:nvSpPr>
          <p:cNvPr id="107" name="Rechteck 106">
            <a:extLst>
              <a:ext uri="{FF2B5EF4-FFF2-40B4-BE49-F238E27FC236}">
                <a16:creationId xmlns:a16="http://schemas.microsoft.com/office/drawing/2014/main" id="{3CF4FAB1-7458-4A94-9590-5D2890A04598}"/>
              </a:ext>
            </a:extLst>
          </p:cNvPr>
          <p:cNvSpPr/>
          <p:nvPr/>
        </p:nvSpPr>
        <p:spPr>
          <a:xfrm>
            <a:off x="7671177" y="2471507"/>
            <a:ext cx="1015021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dirty="0"/>
              <a:t>Bsp.: 5000000875</a:t>
            </a:r>
          </a:p>
        </p:txBody>
      </p:sp>
      <p:sp>
        <p:nvSpPr>
          <p:cNvPr id="108" name="Textfeld 107">
            <a:extLst>
              <a:ext uri="{FF2B5EF4-FFF2-40B4-BE49-F238E27FC236}">
                <a16:creationId xmlns:a16="http://schemas.microsoft.com/office/drawing/2014/main" id="{B770DA67-6263-4DE5-8530-AF23A2004367}"/>
              </a:ext>
            </a:extLst>
          </p:cNvPr>
          <p:cNvSpPr txBox="1"/>
          <p:nvPr/>
        </p:nvSpPr>
        <p:spPr>
          <a:xfrm>
            <a:off x="8072532" y="4803998"/>
            <a:ext cx="110799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" dirty="0"/>
              <a:t>SSCM BEW Stand: 08.01.2020</a:t>
            </a:r>
          </a:p>
        </p:txBody>
      </p:sp>
    </p:spTree>
    <p:extLst>
      <p:ext uri="{BB962C8B-B14F-4D97-AF65-F5344CB8AC3E}">
        <p14:creationId xmlns:p14="http://schemas.microsoft.com/office/powerpoint/2010/main" val="3308978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SCM </a:t>
            </a:r>
            <a:r>
              <a:rPr lang="en-GB" dirty="0" err="1"/>
              <a:t>Prozess</a:t>
            </a:r>
            <a:r>
              <a:rPr lang="en-GB" dirty="0"/>
              <a:t> </a:t>
            </a:r>
            <a:r>
              <a:rPr lang="en-GB" i="1" dirty="0"/>
              <a:t>DRAFT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5FD097A1-6B6C-4A35-9D4C-2B1D111C876E}"/>
              </a:ext>
            </a:extLst>
          </p:cNvPr>
          <p:cNvSpPr txBox="1"/>
          <p:nvPr/>
        </p:nvSpPr>
        <p:spPr>
          <a:xfrm>
            <a:off x="8072532" y="4803998"/>
            <a:ext cx="110799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" dirty="0"/>
              <a:t>SSCM BEW Stand: 08.01.2020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ED3C940-A013-470B-9480-7E623EC40B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0851" y="491532"/>
            <a:ext cx="2088232" cy="855231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AF2A3D22-EDB9-4A0D-990E-EC287A3B07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758" y="1657434"/>
            <a:ext cx="8316416" cy="939572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AE69BD97-EB05-49DA-A055-606F08AC57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589" y="2981834"/>
            <a:ext cx="8277454" cy="442000"/>
          </a:xfrm>
          <a:prstGeom prst="rect">
            <a:avLst/>
          </a:prstGeom>
        </p:spPr>
      </p:pic>
      <p:sp>
        <p:nvSpPr>
          <p:cNvPr id="26" name="Textfeld 25">
            <a:extLst>
              <a:ext uri="{FF2B5EF4-FFF2-40B4-BE49-F238E27FC236}">
                <a16:creationId xmlns:a16="http://schemas.microsoft.com/office/drawing/2014/main" id="{6245E698-2D86-40EB-9C91-C3DB08ABDA79}"/>
              </a:ext>
            </a:extLst>
          </p:cNvPr>
          <p:cNvSpPr txBox="1"/>
          <p:nvPr/>
        </p:nvSpPr>
        <p:spPr>
          <a:xfrm>
            <a:off x="2843808" y="765258"/>
            <a:ext cx="5351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Start</a:t>
            </a:r>
            <a:endParaRPr lang="de-DE" sz="900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CE175373-F300-4268-A78E-F54356A30F57}"/>
              </a:ext>
            </a:extLst>
          </p:cNvPr>
          <p:cNvSpPr txBox="1"/>
          <p:nvPr/>
        </p:nvSpPr>
        <p:spPr>
          <a:xfrm>
            <a:off x="285353" y="1403124"/>
            <a:ext cx="8602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Selektion</a:t>
            </a:r>
            <a:endParaRPr lang="de-DE" sz="900" dirty="0"/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CA470333-45D2-4E8D-B487-7E1986769410}"/>
              </a:ext>
            </a:extLst>
          </p:cNvPr>
          <p:cNvSpPr txBox="1"/>
          <p:nvPr/>
        </p:nvSpPr>
        <p:spPr>
          <a:xfrm>
            <a:off x="262409" y="2684727"/>
            <a:ext cx="21769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Anpassen Selektionstabelle</a:t>
            </a:r>
            <a:endParaRPr lang="de-DE" sz="900" dirty="0"/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9D59A852-1EB7-40DD-90B2-932B26979C58}"/>
              </a:ext>
            </a:extLst>
          </p:cNvPr>
          <p:cNvSpPr txBox="1"/>
          <p:nvPr/>
        </p:nvSpPr>
        <p:spPr>
          <a:xfrm>
            <a:off x="285353" y="3494422"/>
            <a:ext cx="3566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Ergebnis zum Excel Download für das manuelle Mahnen bzw. SAP Pflege</a:t>
            </a:r>
            <a:endParaRPr lang="de-DE" sz="900" dirty="0"/>
          </a:p>
        </p:txBody>
      </p:sp>
      <p:pic>
        <p:nvPicPr>
          <p:cNvPr id="24" name="Grafik 23">
            <a:extLst>
              <a:ext uri="{FF2B5EF4-FFF2-40B4-BE49-F238E27FC236}">
                <a16:creationId xmlns:a16="http://schemas.microsoft.com/office/drawing/2014/main" id="{5CB47D29-8897-4872-BB6E-55ABB5A73E2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5353" y="4083918"/>
            <a:ext cx="8623693" cy="490248"/>
          </a:xfrm>
          <a:prstGeom prst="rect">
            <a:avLst/>
          </a:prstGeom>
        </p:spPr>
      </p:pic>
      <p:cxnSp>
        <p:nvCxnSpPr>
          <p:cNvPr id="28" name="Gerade Verbindung mit Pfeil 27">
            <a:extLst>
              <a:ext uri="{FF2B5EF4-FFF2-40B4-BE49-F238E27FC236}">
                <a16:creationId xmlns:a16="http://schemas.microsoft.com/office/drawing/2014/main" id="{20AF4842-CE40-4214-9C1F-FFAA6701B364}"/>
              </a:ext>
            </a:extLst>
          </p:cNvPr>
          <p:cNvCxnSpPr>
            <a:stCxn id="6" idx="2"/>
            <a:endCxn id="7" idx="0"/>
          </p:cNvCxnSpPr>
          <p:nvPr/>
        </p:nvCxnSpPr>
        <p:spPr>
          <a:xfrm flipH="1">
            <a:off x="4484966" y="1346763"/>
            <a:ext cx="1" cy="3106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Verbinder: gewinkelt 30">
            <a:extLst>
              <a:ext uri="{FF2B5EF4-FFF2-40B4-BE49-F238E27FC236}">
                <a16:creationId xmlns:a16="http://schemas.microsoft.com/office/drawing/2014/main" id="{5EA4AFC2-9724-4ABD-8003-B69F8B57B19F}"/>
              </a:ext>
            </a:extLst>
          </p:cNvPr>
          <p:cNvCxnSpPr>
            <a:stCxn id="7" idx="2"/>
            <a:endCxn id="8" idx="0"/>
          </p:cNvCxnSpPr>
          <p:nvPr/>
        </p:nvCxnSpPr>
        <p:spPr>
          <a:xfrm rot="16200000" flipH="1">
            <a:off x="4295727" y="2786245"/>
            <a:ext cx="384828" cy="635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Verbinder: gewinkelt 32">
            <a:extLst>
              <a:ext uri="{FF2B5EF4-FFF2-40B4-BE49-F238E27FC236}">
                <a16:creationId xmlns:a16="http://schemas.microsoft.com/office/drawing/2014/main" id="{5CBAF9B5-8D3C-4E1B-B732-A97BD3A12C03}"/>
              </a:ext>
            </a:extLst>
          </p:cNvPr>
          <p:cNvCxnSpPr>
            <a:stCxn id="8" idx="2"/>
            <a:endCxn id="24" idx="0"/>
          </p:cNvCxnSpPr>
          <p:nvPr/>
        </p:nvCxnSpPr>
        <p:spPr>
          <a:xfrm rot="16200000" flipH="1">
            <a:off x="4214216" y="3700934"/>
            <a:ext cx="660084" cy="10588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972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SCM </a:t>
            </a:r>
            <a:r>
              <a:rPr lang="en-GB" dirty="0" err="1"/>
              <a:t>Prozess</a:t>
            </a:r>
            <a:r>
              <a:rPr lang="en-GB" dirty="0"/>
              <a:t> </a:t>
            </a:r>
            <a:r>
              <a:rPr lang="en-GB" i="1" dirty="0"/>
              <a:t>DRAFT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5FD097A1-6B6C-4A35-9D4C-2B1D111C876E}"/>
              </a:ext>
            </a:extLst>
          </p:cNvPr>
          <p:cNvSpPr txBox="1"/>
          <p:nvPr/>
        </p:nvSpPr>
        <p:spPr>
          <a:xfrm>
            <a:off x="8072532" y="4803998"/>
            <a:ext cx="110799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600" dirty="0"/>
              <a:t>SSCM BEW Stand: 08.01.2020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6245E698-2D86-40EB-9C91-C3DB08ABDA79}"/>
              </a:ext>
            </a:extLst>
          </p:cNvPr>
          <p:cNvSpPr txBox="1"/>
          <p:nvPr/>
        </p:nvSpPr>
        <p:spPr>
          <a:xfrm>
            <a:off x="1145588" y="387540"/>
            <a:ext cx="2151230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Pflege Auftragsbestätigung</a:t>
            </a:r>
          </a:p>
          <a:p>
            <a:r>
              <a:rPr lang="de-DE" sz="900" dirty="0"/>
              <a:t>(ME22N)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CE175373-F300-4268-A78E-F54356A30F57}"/>
              </a:ext>
            </a:extLst>
          </p:cNvPr>
          <p:cNvSpPr txBox="1"/>
          <p:nvPr/>
        </p:nvSpPr>
        <p:spPr>
          <a:xfrm>
            <a:off x="285353" y="1403124"/>
            <a:ext cx="85351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Auf Positionsebene, d.h. pro Position muss eine „AB“ angelegt werden sowie Nettopreis überprüft, ggf. angepasst werden:</a:t>
            </a:r>
            <a:endParaRPr lang="de-DE" sz="900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CB35BD8-3E17-4645-99D9-44438121FB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7864" y="454729"/>
            <a:ext cx="2376264" cy="982027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551F6793-A656-49DF-9FF9-461D4C9E62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664" y="1922947"/>
            <a:ext cx="4392488" cy="180889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7716D636-BFC6-4F2C-B830-78714FBF21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2472" y="4218028"/>
            <a:ext cx="3911680" cy="450016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C06DE019-5824-4404-A08F-40CEB859F55E}"/>
              </a:ext>
            </a:extLst>
          </p:cNvPr>
          <p:cNvSpPr txBox="1"/>
          <p:nvPr/>
        </p:nvSpPr>
        <p:spPr>
          <a:xfrm>
            <a:off x="285353" y="3709650"/>
            <a:ext cx="4438799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Gepflegte Daten sind </a:t>
            </a:r>
            <a:r>
              <a:rPr lang="de-DE" sz="1400" dirty="0" err="1">
                <a:solidFill>
                  <a:srgbClr val="FF0000"/>
                </a:solidFill>
              </a:rPr>
              <a:t>disporelevant</a:t>
            </a:r>
            <a:r>
              <a:rPr lang="de-DE" sz="1400" dirty="0">
                <a:solidFill>
                  <a:srgbClr val="FF0000"/>
                </a:solidFill>
              </a:rPr>
              <a:t> (MD04). </a:t>
            </a:r>
            <a:r>
              <a:rPr lang="de-DE" sz="1400" dirty="0"/>
              <a:t>Hier im Beispiel verspätet ursprünglich</a:t>
            </a:r>
          </a:p>
          <a:p>
            <a:r>
              <a:rPr lang="de-DE" sz="900" dirty="0"/>
              <a:t>(ME22N)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8D37267-9F72-4E03-9DE4-7D9DCE02F82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84086" y="1920094"/>
            <a:ext cx="3419872" cy="1327066"/>
          </a:xfrm>
          <a:prstGeom prst="rect">
            <a:avLst/>
          </a:prstGeom>
        </p:spPr>
      </p:pic>
      <p:sp>
        <p:nvSpPr>
          <p:cNvPr id="22" name="Textfeld 21">
            <a:extLst>
              <a:ext uri="{FF2B5EF4-FFF2-40B4-BE49-F238E27FC236}">
                <a16:creationId xmlns:a16="http://schemas.microsoft.com/office/drawing/2014/main" id="{409BD4BF-294B-4044-AF4C-054818F6BDF0}"/>
              </a:ext>
            </a:extLst>
          </p:cNvPr>
          <p:cNvSpPr txBox="1"/>
          <p:nvPr/>
        </p:nvSpPr>
        <p:spPr>
          <a:xfrm>
            <a:off x="5184086" y="3269131"/>
            <a:ext cx="34198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u="sng" dirty="0">
                <a:solidFill>
                  <a:srgbClr val="FF0000"/>
                </a:solidFill>
              </a:rPr>
              <a:t>Nachher:</a:t>
            </a:r>
            <a:r>
              <a:rPr lang="de-DE" sz="1400" dirty="0">
                <a:solidFill>
                  <a:srgbClr val="FF0000"/>
                </a:solidFill>
              </a:rPr>
              <a:t> </a:t>
            </a:r>
            <a:r>
              <a:rPr lang="de-DE" sz="1400" dirty="0" err="1">
                <a:solidFill>
                  <a:srgbClr val="FF0000"/>
                </a:solidFill>
              </a:rPr>
              <a:t>Bs</a:t>
            </a:r>
            <a:r>
              <a:rPr lang="de-DE" sz="1400" dirty="0">
                <a:solidFill>
                  <a:srgbClr val="FF0000"/>
                </a:solidFill>
              </a:rPr>
              <a:t>-Avi mit späteren Termin</a:t>
            </a:r>
            <a:endParaRPr lang="de-DE" sz="900" u="sng" dirty="0">
              <a:solidFill>
                <a:srgbClr val="FF0000"/>
              </a:solidFill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C03603C4-CBB5-42BA-954D-D038AB678CD1}"/>
              </a:ext>
            </a:extLst>
          </p:cNvPr>
          <p:cNvSpPr txBox="1"/>
          <p:nvPr/>
        </p:nvSpPr>
        <p:spPr>
          <a:xfrm>
            <a:off x="5144398" y="1635498"/>
            <a:ext cx="17318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u="sng" dirty="0"/>
              <a:t>Vorher:</a:t>
            </a:r>
            <a:r>
              <a:rPr lang="de-DE" sz="1400" dirty="0"/>
              <a:t> </a:t>
            </a:r>
            <a:r>
              <a:rPr lang="de-DE" sz="1400" dirty="0" err="1"/>
              <a:t>Bs</a:t>
            </a:r>
            <a:r>
              <a:rPr lang="de-DE" sz="1400" dirty="0"/>
              <a:t>-Ein</a:t>
            </a:r>
            <a:endParaRPr lang="de-DE" sz="900" u="sng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9264A543-F7A4-4DF5-84DD-AF170840883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56801" y="3576908"/>
            <a:ext cx="3295466" cy="118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808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Präsentationsvorlage DE">
  <a:themeElements>
    <a:clrScheme name="Benutzerdefiniert 3">
      <a:dk1>
        <a:srgbClr val="3F3F3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Präsentationsvorlage intercable 2020</Template>
  <TotalTime>0</TotalTime>
  <Words>265</Words>
  <Application>Microsoft Office PowerPoint</Application>
  <PresentationFormat>Bildschirmpräsentation (16:9)</PresentationFormat>
  <Paragraphs>81</Paragraphs>
  <Slides>4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Präsentationsvorlage DE</vt:lpstr>
      <vt:lpstr>PowerPoint-Präsentation</vt:lpstr>
      <vt:lpstr>PowerPoint-Präsentation</vt:lpstr>
      <vt:lpstr>PowerPoint-Präsentation</vt:lpstr>
      <vt:lpstr>PowerPoint-Präsentation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Christof Gasser</dc:creator>
  <cp:lastModifiedBy>Werner Becker</cp:lastModifiedBy>
  <cp:revision>685</cp:revision>
  <cp:lastPrinted>2019-12-10T07:33:35Z</cp:lastPrinted>
  <dcterms:created xsi:type="dcterms:W3CDTF">2015-11-23T07:41:37Z</dcterms:created>
  <dcterms:modified xsi:type="dcterms:W3CDTF">2020-01-08T10:08:12Z</dcterms:modified>
</cp:coreProperties>
</file>