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FF2AD-01A1-4C90-AA4D-59CF95440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D77E961-2D5E-443E-A381-BD7B5F13D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BED2E2-2BAE-4782-A0E9-0E6B161DD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3C0082-680B-4431-B24D-A191F967C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EEBD2D-00D1-4603-913F-35C95D1E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15C840-12F6-48C8-8D6A-8D445BB30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13CDB3-BDB3-4090-A35F-EAF426FE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7C1F85-493D-44A2-9425-B99245EA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816F33-3BA4-444E-BCAB-D73A5FEBE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B47928-A425-4696-AB26-24B6FADDA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1024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43D426A-15C8-45CF-87E1-3EDFA75FF3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CFB76E-A378-45EE-83F3-CD8D0E5ED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7C4D0E-5A96-4AD1-9247-FD2589C41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C428AA-5EB1-4FED-BF2E-FCC3EF55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67D33B-5FB1-4BD9-B8D2-4AFBD888F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0845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18173-198F-4C1F-96D0-D635282A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57836-1EBA-42A6-9F76-2DBD5B030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81F78F-2C1E-4E11-B45B-B1A898A1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8ADBCD-ADBF-4A89-BFAC-C30F50E9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7A745C-7B3C-4D8E-B621-E28FC3D69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91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A9E594-D0F9-4E37-8633-F9E9C1D4E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430F7A-D8E7-470D-84A3-0C86C0E43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BDDD82-03EF-4910-A33B-F69BBAF17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32F139-285B-4C59-A9A5-1C89F8EBA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C9446A-6511-46DF-A99C-71B672C6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654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A8F7F9-9769-4A43-B43C-3240E9FC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C79A85-03C7-481C-AF34-976F7995B6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A090F5-82F0-494C-AC88-6E4CD8A9D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68F6AA-E7BC-4D60-9C57-EAF7A1C41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BDDB62B-C6C0-4948-AFD8-C7E97C492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B5CEF5-E76C-48B6-9BCD-9DA007EC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845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66FAE3-A6F1-47A9-AEAF-523DB8B71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2A2900-225B-47D1-9F1A-0E9D50402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6CC51E-CB83-4974-A132-FED13F4C5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B33ABB-C99F-4767-B18F-62FBD212F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F698DD2-3F28-46AF-A916-55189066F2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7660C30-D50B-4866-BF5E-E6174AFC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EA09572-204E-4234-BA2D-32885A808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54BE9DC-1F85-4A01-899F-103EC19D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21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276F6A-12BB-4779-99B0-9982CF479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107240-4BE2-4156-8F4F-DF1D290FA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2869033-6856-4ED5-87FC-2B2F352A5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4EE0E9-985A-449A-B093-D8F20534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000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F1529CA-6B8F-418C-869C-DB82DB8F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D6D529F-48BD-4075-9954-5DB4317E8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F37914-33B1-4B8A-8DA2-9A865178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25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D5FDBC-0371-402A-8706-ABFACE476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6B98DE-FC93-49B2-AB62-81F6C6605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AE4F8D6-ED47-411B-BE74-5E25ECEBD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FC893A-D52A-4DAC-BF60-5722CB96D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1C623F-6EA7-4AB8-BE6D-17D1DCB8F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1CB87B-0736-4CE0-BCBA-1CC57E02E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61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07D1D-474D-4957-BF15-8A00BCDA5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D762935-D1BC-4651-8505-932C18792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42ACF94-C8CC-40EF-9CA0-EFF007E83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DFFDCF6-D857-4449-ACE4-CD5EBA26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E0D347A-EB54-41B1-90FA-A23CE93C4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77CCF9-62E5-46B9-8784-CE97C580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29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DEBD8F-98C6-4D3A-A15E-109C8915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BBBA13-1D20-4039-A1A3-A2F658886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FEE5EF-C73E-4557-B898-EAA1E730E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58903-56DD-4DA1-89C5-5F588921F0C1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53C82C-3D9E-416C-832C-C49FD1B3A6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293978-7CB0-465A-93B9-A28F00D2E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EF07F-9FA7-4821-B5D1-A71B2AECC6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722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>
            <a:extLst>
              <a:ext uri="{FF2B5EF4-FFF2-40B4-BE49-F238E27FC236}">
                <a16:creationId xmlns:a16="http://schemas.microsoft.com/office/drawing/2014/main" id="{EAC0EEC8-A1A9-4412-B357-C6D0F0A102FE}"/>
              </a:ext>
            </a:extLst>
          </p:cNvPr>
          <p:cNvSpPr/>
          <p:nvPr/>
        </p:nvSpPr>
        <p:spPr>
          <a:xfrm>
            <a:off x="289706" y="109057"/>
            <a:ext cx="11612588" cy="499475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EC8A5E8-74CC-49E8-BFE5-08A07980FA46}"/>
              </a:ext>
            </a:extLst>
          </p:cNvPr>
          <p:cNvSpPr txBox="1"/>
          <p:nvPr/>
        </p:nvSpPr>
        <p:spPr>
          <a:xfrm>
            <a:off x="8660497" y="5476351"/>
            <a:ext cx="2993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1000354 Strombrücke ICE </a:t>
            </a:r>
            <a:r>
              <a:rPr lang="de-DE" dirty="0" err="1"/>
              <a:t>low</a:t>
            </a:r>
            <a:endParaRPr lang="de-DE" dirty="0"/>
          </a:p>
          <a:p>
            <a:r>
              <a:rPr lang="de-DE" dirty="0"/>
              <a:t>Ohne SAP FAUF im Musterbau</a:t>
            </a:r>
          </a:p>
          <a:p>
            <a:r>
              <a:rPr lang="de-DE" dirty="0" err="1"/>
              <a:t>Mat.art</a:t>
            </a:r>
            <a:r>
              <a:rPr lang="de-DE" dirty="0"/>
              <a:t> PROTO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967552-662A-4845-AA1B-2BA197C979C1}"/>
              </a:ext>
            </a:extLst>
          </p:cNvPr>
          <p:cNvSpPr txBox="1"/>
          <p:nvPr/>
        </p:nvSpPr>
        <p:spPr>
          <a:xfrm>
            <a:off x="4669595" y="367042"/>
            <a:ext cx="3112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1000171 Strombrücke ICE </a:t>
            </a:r>
            <a:r>
              <a:rPr lang="de-DE" dirty="0" err="1"/>
              <a:t>low</a:t>
            </a:r>
            <a:endParaRPr lang="de-DE" dirty="0"/>
          </a:p>
          <a:p>
            <a:r>
              <a:rPr lang="de-DE" dirty="0" err="1"/>
              <a:t>Mat.art</a:t>
            </a:r>
            <a:r>
              <a:rPr lang="de-DE" dirty="0"/>
              <a:t> PROTO-Lohnbearbeiter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DFC4846-92C9-40C5-97C4-F38605D8AFD0}"/>
              </a:ext>
            </a:extLst>
          </p:cNvPr>
          <p:cNvSpPr txBox="1"/>
          <p:nvPr/>
        </p:nvSpPr>
        <p:spPr>
          <a:xfrm>
            <a:off x="8660497" y="4180480"/>
            <a:ext cx="29321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Anlieferung 180001760 </a:t>
            </a:r>
          </a:p>
          <a:p>
            <a:r>
              <a:rPr lang="de-DE" dirty="0"/>
              <a:t>Über </a:t>
            </a:r>
            <a:r>
              <a:rPr lang="de-DE" dirty="0" err="1"/>
              <a:t>BwA</a:t>
            </a:r>
            <a:r>
              <a:rPr lang="de-DE" dirty="0"/>
              <a:t> 222 WR für Projekt</a:t>
            </a:r>
          </a:p>
          <a:p>
            <a:r>
              <a:rPr lang="de-DE" dirty="0"/>
              <a:t>über Manuel Brunner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1B9CB4C-35F3-4BA3-A342-0782AD257DCE}"/>
              </a:ext>
            </a:extLst>
          </p:cNvPr>
          <p:cNvSpPr txBox="1"/>
          <p:nvPr/>
        </p:nvSpPr>
        <p:spPr>
          <a:xfrm>
            <a:off x="9357257" y="3062641"/>
            <a:ext cx="1600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Banf</a:t>
            </a:r>
            <a:r>
              <a:rPr lang="de-DE" dirty="0"/>
              <a:t> 10095986</a:t>
            </a:r>
          </a:p>
          <a:p>
            <a:r>
              <a:rPr lang="de-DE" dirty="0"/>
              <a:t>Von </a:t>
            </a:r>
            <a:r>
              <a:rPr lang="de-DE" dirty="0" err="1"/>
              <a:t>Gitzl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6D2F095-A391-41AC-B9E5-081D298B1BA4}"/>
              </a:ext>
            </a:extLst>
          </p:cNvPr>
          <p:cNvSpPr txBox="1"/>
          <p:nvPr/>
        </p:nvSpPr>
        <p:spPr>
          <a:xfrm>
            <a:off x="289706" y="439434"/>
            <a:ext cx="37650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1000168 B+V 48V 2022 hinten ICE </a:t>
            </a:r>
            <a:r>
              <a:rPr lang="de-DE" dirty="0" err="1"/>
              <a:t>low</a:t>
            </a:r>
            <a:endParaRPr lang="de-DE" dirty="0"/>
          </a:p>
          <a:p>
            <a:r>
              <a:rPr lang="de-DE" dirty="0" err="1"/>
              <a:t>Mat.art</a:t>
            </a:r>
            <a:r>
              <a:rPr lang="de-DE" dirty="0"/>
              <a:t> PROTO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076EA2E-8328-4766-9DF7-9F41D903E528}"/>
              </a:ext>
            </a:extLst>
          </p:cNvPr>
          <p:cNvSpPr txBox="1"/>
          <p:nvPr/>
        </p:nvSpPr>
        <p:spPr>
          <a:xfrm>
            <a:off x="8823728" y="1987837"/>
            <a:ext cx="2263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Bestellung 4500000##</a:t>
            </a:r>
          </a:p>
          <a:p>
            <a:r>
              <a:rPr lang="de-DE" dirty="0"/>
              <a:t>Über Freddy </a:t>
            </a:r>
            <a:r>
              <a:rPr lang="de-DE" dirty="0" err="1"/>
              <a:t>Molling</a:t>
            </a:r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0175636-258E-465C-B8AC-8597D86DF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54" y="3217933"/>
            <a:ext cx="7397675" cy="708479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459FF061-A918-4819-B8D7-4C57C49BFDE5}"/>
              </a:ext>
            </a:extLst>
          </p:cNvPr>
          <p:cNvSpPr txBox="1"/>
          <p:nvPr/>
        </p:nvSpPr>
        <p:spPr>
          <a:xfrm>
            <a:off x="109057" y="6572558"/>
            <a:ext cx="20168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SSCM Werner Becker -7533 vom 10.02.2020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F08B420-2A12-402F-B3BA-A846D9C84FE0}"/>
              </a:ext>
            </a:extLst>
          </p:cNvPr>
          <p:cNvSpPr txBox="1"/>
          <p:nvPr/>
        </p:nvSpPr>
        <p:spPr>
          <a:xfrm>
            <a:off x="8512539" y="388606"/>
            <a:ext cx="3175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Wareneingang über Anlieferung</a:t>
            </a:r>
          </a:p>
          <a:p>
            <a:r>
              <a:rPr lang="de-DE" dirty="0"/>
              <a:t>18000#####</a:t>
            </a:r>
          </a:p>
          <a:p>
            <a:r>
              <a:rPr lang="de-DE" dirty="0"/>
              <a:t>Über Dominik Plankensteiner</a:t>
            </a:r>
          </a:p>
        </p:txBody>
      </p:sp>
      <p:sp>
        <p:nvSpPr>
          <p:cNvPr id="13" name="Pfeil: nach oben 12">
            <a:extLst>
              <a:ext uri="{FF2B5EF4-FFF2-40B4-BE49-F238E27FC236}">
                <a16:creationId xmlns:a16="http://schemas.microsoft.com/office/drawing/2014/main" id="{BCD55B6C-FDC6-4C37-9C04-89CD02A99BCA}"/>
              </a:ext>
            </a:extLst>
          </p:cNvPr>
          <p:cNvSpPr/>
          <p:nvPr/>
        </p:nvSpPr>
        <p:spPr>
          <a:xfrm>
            <a:off x="9546672" y="5147360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: nach oben 13">
            <a:extLst>
              <a:ext uri="{FF2B5EF4-FFF2-40B4-BE49-F238E27FC236}">
                <a16:creationId xmlns:a16="http://schemas.microsoft.com/office/drawing/2014/main" id="{B0222762-6F82-4EF8-BA29-D9BF0B28D478}"/>
              </a:ext>
            </a:extLst>
          </p:cNvPr>
          <p:cNvSpPr/>
          <p:nvPr/>
        </p:nvSpPr>
        <p:spPr>
          <a:xfrm>
            <a:off x="9546672" y="3777673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969E9C2D-6CDB-4F32-8C81-1EE46A7BA0DC}"/>
              </a:ext>
            </a:extLst>
          </p:cNvPr>
          <p:cNvSpPr/>
          <p:nvPr/>
        </p:nvSpPr>
        <p:spPr>
          <a:xfrm>
            <a:off x="9504504" y="2665250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: nach oben 15">
            <a:extLst>
              <a:ext uri="{FF2B5EF4-FFF2-40B4-BE49-F238E27FC236}">
                <a16:creationId xmlns:a16="http://schemas.microsoft.com/office/drawing/2014/main" id="{DB89CF7F-1A29-4A3C-8548-9928EF0434A6}"/>
              </a:ext>
            </a:extLst>
          </p:cNvPr>
          <p:cNvSpPr/>
          <p:nvPr/>
        </p:nvSpPr>
        <p:spPr>
          <a:xfrm>
            <a:off x="9504504" y="1494350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5A5AEB7-0268-47A4-8308-7A36391B13E6}"/>
              </a:ext>
            </a:extLst>
          </p:cNvPr>
          <p:cNvSpPr txBox="1"/>
          <p:nvPr/>
        </p:nvSpPr>
        <p:spPr>
          <a:xfrm>
            <a:off x="289706" y="1459351"/>
            <a:ext cx="182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1000242 Gehäuse B+V</a:t>
            </a:r>
          </a:p>
          <a:p>
            <a:r>
              <a:rPr lang="de-DE" sz="1200" dirty="0" err="1"/>
              <a:t>Mat.art</a:t>
            </a:r>
            <a:r>
              <a:rPr lang="de-DE" sz="1200" dirty="0"/>
              <a:t>  HALB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50B1BA4-6E1D-4EF0-8CC4-3C690E1397AA}"/>
              </a:ext>
            </a:extLst>
          </p:cNvPr>
          <p:cNvSpPr txBox="1"/>
          <p:nvPr/>
        </p:nvSpPr>
        <p:spPr>
          <a:xfrm>
            <a:off x="2112402" y="1459351"/>
            <a:ext cx="1391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382906 Sicherung </a:t>
            </a:r>
          </a:p>
          <a:p>
            <a:r>
              <a:rPr lang="de-DE" sz="1200" dirty="0" err="1"/>
              <a:t>Mat.art</a:t>
            </a:r>
            <a:r>
              <a:rPr lang="de-DE" sz="1200" dirty="0"/>
              <a:t> ROH</a:t>
            </a:r>
          </a:p>
        </p:txBody>
      </p:sp>
      <p:sp>
        <p:nvSpPr>
          <p:cNvPr id="19" name="Pfeil: nach oben 18">
            <a:extLst>
              <a:ext uri="{FF2B5EF4-FFF2-40B4-BE49-F238E27FC236}">
                <a16:creationId xmlns:a16="http://schemas.microsoft.com/office/drawing/2014/main" id="{4C65D362-ECBF-47EE-9437-1A4D3BF5B9D0}"/>
              </a:ext>
            </a:extLst>
          </p:cNvPr>
          <p:cNvSpPr/>
          <p:nvPr/>
        </p:nvSpPr>
        <p:spPr>
          <a:xfrm rot="16200000">
            <a:off x="7490557" y="685775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: nach oben 19">
            <a:extLst>
              <a:ext uri="{FF2B5EF4-FFF2-40B4-BE49-F238E27FC236}">
                <a16:creationId xmlns:a16="http://schemas.microsoft.com/office/drawing/2014/main" id="{0CA140DA-9870-4CD7-83B8-94BBF63BE384}"/>
              </a:ext>
            </a:extLst>
          </p:cNvPr>
          <p:cNvSpPr/>
          <p:nvPr/>
        </p:nvSpPr>
        <p:spPr>
          <a:xfrm rot="16200000">
            <a:off x="3718022" y="644386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0F1E79C3-F707-4691-94BD-A6231436A641}"/>
              </a:ext>
            </a:extLst>
          </p:cNvPr>
          <p:cNvCxnSpPr>
            <a:stCxn id="17" idx="0"/>
            <a:endCxn id="8" idx="2"/>
          </p:cNvCxnSpPr>
          <p:nvPr/>
        </p:nvCxnSpPr>
        <p:spPr>
          <a:xfrm flipV="1">
            <a:off x="1201054" y="1085765"/>
            <a:ext cx="971187" cy="3735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A3CCDE70-AAD5-4278-B7B5-26F221DD523E}"/>
              </a:ext>
            </a:extLst>
          </p:cNvPr>
          <p:cNvCxnSpPr>
            <a:cxnSpLocks/>
            <a:stCxn id="18" idx="0"/>
            <a:endCxn id="8" idx="2"/>
          </p:cNvCxnSpPr>
          <p:nvPr/>
        </p:nvCxnSpPr>
        <p:spPr>
          <a:xfrm flipH="1" flipV="1">
            <a:off x="2172241" y="1085765"/>
            <a:ext cx="635868" cy="3735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2051E466-E1A6-4C12-B6A5-28374EB75227}"/>
              </a:ext>
            </a:extLst>
          </p:cNvPr>
          <p:cNvSpPr txBox="1"/>
          <p:nvPr/>
        </p:nvSpPr>
        <p:spPr>
          <a:xfrm>
            <a:off x="542744" y="4053184"/>
            <a:ext cx="182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Lohnbearbeiter mit Kontierung und Prototyp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2F40AB99-EECB-43EF-8842-B9583026330F}"/>
              </a:ext>
            </a:extLst>
          </p:cNvPr>
          <p:cNvSpPr txBox="1"/>
          <p:nvPr/>
        </p:nvSpPr>
        <p:spPr>
          <a:xfrm>
            <a:off x="6145172" y="2078691"/>
            <a:ext cx="1822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Bestätigungsschlüssel AB+EWM</a:t>
            </a:r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5D32637E-8D8A-411C-8DDC-38CA54D7A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58" y="4704359"/>
            <a:ext cx="720825" cy="357661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35DCFC5F-AF9E-4003-B572-DA778F0CDABD}"/>
              </a:ext>
            </a:extLst>
          </p:cNvPr>
          <p:cNvSpPr txBox="1"/>
          <p:nvPr/>
        </p:nvSpPr>
        <p:spPr>
          <a:xfrm>
            <a:off x="289706" y="5395160"/>
            <a:ext cx="7231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>
                <a:solidFill>
                  <a:srgbClr val="FF0000"/>
                </a:solidFill>
              </a:rPr>
              <a:t>Variante 1:</a:t>
            </a:r>
            <a:r>
              <a:rPr lang="de-DE" dirty="0">
                <a:solidFill>
                  <a:srgbClr val="FF0000"/>
                </a:solidFill>
              </a:rPr>
              <a:t> BANF/ Bestellung von Material mit Materialart „PROTO“ mit Kontierung und Lohnbearbeiter möglich (</a:t>
            </a:r>
            <a:r>
              <a:rPr lang="de-DE" dirty="0" err="1">
                <a:solidFill>
                  <a:srgbClr val="FF0000"/>
                </a:solidFill>
              </a:rPr>
              <a:t>Ref</a:t>
            </a:r>
            <a:r>
              <a:rPr lang="de-DE" dirty="0">
                <a:solidFill>
                  <a:srgbClr val="FF0000"/>
                </a:solidFill>
              </a:rPr>
              <a:t>. 4500000024)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2042D33-5DAB-427A-9EAB-C42657F009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384" y="3693060"/>
            <a:ext cx="2276706" cy="379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68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>
            <a:extLst>
              <a:ext uri="{FF2B5EF4-FFF2-40B4-BE49-F238E27FC236}">
                <a16:creationId xmlns:a16="http://schemas.microsoft.com/office/drawing/2014/main" id="{5ED85C0E-4025-4370-B5F6-42A8A17B5FC7}"/>
              </a:ext>
            </a:extLst>
          </p:cNvPr>
          <p:cNvSpPr/>
          <p:nvPr/>
        </p:nvSpPr>
        <p:spPr>
          <a:xfrm>
            <a:off x="289706" y="109057"/>
            <a:ext cx="11612588" cy="630950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EC8A5E8-74CC-49E8-BFE5-08A07980FA46}"/>
              </a:ext>
            </a:extLst>
          </p:cNvPr>
          <p:cNvSpPr txBox="1"/>
          <p:nvPr/>
        </p:nvSpPr>
        <p:spPr>
          <a:xfrm>
            <a:off x="8941318" y="5501965"/>
            <a:ext cx="26659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Banf</a:t>
            </a:r>
            <a:r>
              <a:rPr lang="de-DE" dirty="0"/>
              <a:t> 10035461 </a:t>
            </a:r>
          </a:p>
          <a:p>
            <a:r>
              <a:rPr lang="de-DE" dirty="0"/>
              <a:t>Von </a:t>
            </a:r>
            <a:r>
              <a:rPr lang="de-DE" dirty="0" err="1"/>
              <a:t>Gitzl</a:t>
            </a:r>
            <a:endParaRPr lang="de-DE" dirty="0"/>
          </a:p>
          <a:p>
            <a:r>
              <a:rPr lang="de-DE" dirty="0" err="1"/>
              <a:t>Mat.art</a:t>
            </a:r>
            <a:r>
              <a:rPr lang="de-DE" dirty="0"/>
              <a:t>: ROH/ HALB/ FERT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DFC4846-92C9-40C5-97C4-F38605D8AFD0}"/>
              </a:ext>
            </a:extLst>
          </p:cNvPr>
          <p:cNvSpPr txBox="1"/>
          <p:nvPr/>
        </p:nvSpPr>
        <p:spPr>
          <a:xfrm>
            <a:off x="8823728" y="3501962"/>
            <a:ext cx="2383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Bestellung 4500000425</a:t>
            </a:r>
          </a:p>
          <a:p>
            <a:r>
              <a:rPr lang="de-DE" dirty="0"/>
              <a:t>Über Andrea Bertolani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076EA2E-8328-4766-9DF7-9F41D903E528}"/>
              </a:ext>
            </a:extLst>
          </p:cNvPr>
          <p:cNvSpPr txBox="1"/>
          <p:nvPr/>
        </p:nvSpPr>
        <p:spPr>
          <a:xfrm>
            <a:off x="8823727" y="1772460"/>
            <a:ext cx="2930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Auslieferung 80023910</a:t>
            </a:r>
          </a:p>
          <a:p>
            <a:r>
              <a:rPr lang="de-DE" dirty="0"/>
              <a:t>LA GALVANICA TRENTINA SRL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9FF061-A918-4819-B8D7-4C57C49BFDE5}"/>
              </a:ext>
            </a:extLst>
          </p:cNvPr>
          <p:cNvSpPr txBox="1"/>
          <p:nvPr/>
        </p:nvSpPr>
        <p:spPr>
          <a:xfrm>
            <a:off x="109057" y="6572558"/>
            <a:ext cx="20168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SSCM Werner Becker -7533 vom 10.02.2020</a:t>
            </a:r>
          </a:p>
        </p:txBody>
      </p:sp>
      <p:sp>
        <p:nvSpPr>
          <p:cNvPr id="13" name="Pfeil: nach oben 12">
            <a:extLst>
              <a:ext uri="{FF2B5EF4-FFF2-40B4-BE49-F238E27FC236}">
                <a16:creationId xmlns:a16="http://schemas.microsoft.com/office/drawing/2014/main" id="{BCD55B6C-FDC6-4C37-9C04-89CD02A99BCA}"/>
              </a:ext>
            </a:extLst>
          </p:cNvPr>
          <p:cNvSpPr/>
          <p:nvPr/>
        </p:nvSpPr>
        <p:spPr>
          <a:xfrm>
            <a:off x="9546672" y="5147360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969E9C2D-6CDB-4F32-8C81-1EE46A7BA0DC}"/>
              </a:ext>
            </a:extLst>
          </p:cNvPr>
          <p:cNvSpPr/>
          <p:nvPr/>
        </p:nvSpPr>
        <p:spPr>
          <a:xfrm>
            <a:off x="9504504" y="2665250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: nach oben 15">
            <a:extLst>
              <a:ext uri="{FF2B5EF4-FFF2-40B4-BE49-F238E27FC236}">
                <a16:creationId xmlns:a16="http://schemas.microsoft.com/office/drawing/2014/main" id="{DB89CF7F-1A29-4A3C-8548-9928EF0434A6}"/>
              </a:ext>
            </a:extLst>
          </p:cNvPr>
          <p:cNvSpPr/>
          <p:nvPr/>
        </p:nvSpPr>
        <p:spPr>
          <a:xfrm>
            <a:off x="9419973" y="1155471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02C29173-EA30-4C89-A790-5D6C4C87D445}"/>
              </a:ext>
            </a:extLst>
          </p:cNvPr>
          <p:cNvSpPr txBox="1"/>
          <p:nvPr/>
        </p:nvSpPr>
        <p:spPr>
          <a:xfrm>
            <a:off x="394314" y="5862566"/>
            <a:ext cx="2055271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dirty="0"/>
              <a:t>Fehlerhaft keine Kontierung,</a:t>
            </a:r>
          </a:p>
          <a:p>
            <a:r>
              <a:rPr lang="de-DE" sz="1200" dirty="0"/>
              <a:t>Da zum Lohnbearbeiter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A0432D7-AEE7-47D1-9410-DDA8B7BAF165}"/>
              </a:ext>
            </a:extLst>
          </p:cNvPr>
          <p:cNvSpPr txBox="1"/>
          <p:nvPr/>
        </p:nvSpPr>
        <p:spPr>
          <a:xfrm>
            <a:off x="428459" y="4670900"/>
            <a:ext cx="6182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EWM Einbuchung mit Kontierung P hat nicht funktioniert, deswegen ohne Kontierung</a:t>
            </a:r>
          </a:p>
          <a:p>
            <a:r>
              <a:rPr lang="de-DE" sz="1200" dirty="0">
                <a:sym typeface="Wingdings" panose="05000000000000000000" pitchFamily="2" charset="2"/>
              </a:rPr>
              <a:t> Komponente werden für LB-Bestellung 4500001255 benötigt</a:t>
            </a:r>
            <a:endParaRPr lang="de-DE" sz="1200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FCBBCD6F-6440-466A-AC3F-829BFBC74A9F}"/>
              </a:ext>
            </a:extLst>
          </p:cNvPr>
          <p:cNvSpPr txBox="1"/>
          <p:nvPr/>
        </p:nvSpPr>
        <p:spPr>
          <a:xfrm>
            <a:off x="8823727" y="239338"/>
            <a:ext cx="2383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Bestellung 4500001255</a:t>
            </a:r>
          </a:p>
          <a:p>
            <a:r>
              <a:rPr lang="de-DE" dirty="0"/>
              <a:t>Über Andrea Bertolani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58329F15-E7FB-4469-807F-9A9BBF76F8AD}"/>
              </a:ext>
            </a:extLst>
          </p:cNvPr>
          <p:cNvSpPr/>
          <p:nvPr/>
        </p:nvSpPr>
        <p:spPr>
          <a:xfrm>
            <a:off x="428459" y="4670900"/>
            <a:ext cx="5519335" cy="4764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5D92245-42D2-4D04-9AAF-D7F99DB61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59" y="1635570"/>
            <a:ext cx="5045441" cy="2845991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6E57BAAC-D291-4EE6-AEDA-CD3326066173}"/>
              </a:ext>
            </a:extLst>
          </p:cNvPr>
          <p:cNvSpPr txBox="1"/>
          <p:nvPr/>
        </p:nvSpPr>
        <p:spPr>
          <a:xfrm>
            <a:off x="361347" y="160307"/>
            <a:ext cx="723131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u="sng" dirty="0">
                <a:solidFill>
                  <a:srgbClr val="FF0000"/>
                </a:solidFill>
              </a:rPr>
              <a:t>Variante 2a:</a:t>
            </a:r>
            <a:r>
              <a:rPr lang="de-DE" dirty="0">
                <a:solidFill>
                  <a:srgbClr val="FF0000"/>
                </a:solidFill>
              </a:rPr>
              <a:t> BANF/ Bestellung von Material mit Materialart </a:t>
            </a:r>
            <a:r>
              <a:rPr lang="de-DE" u="sng" dirty="0">
                <a:solidFill>
                  <a:srgbClr val="FF0000"/>
                </a:solidFill>
              </a:rPr>
              <a:t>ungleich</a:t>
            </a:r>
            <a:r>
              <a:rPr lang="de-DE" dirty="0">
                <a:solidFill>
                  <a:srgbClr val="FF0000"/>
                </a:solidFill>
              </a:rPr>
              <a:t> „PROTO“, aber zum Lohnbearbeiter </a:t>
            </a:r>
            <a:r>
              <a:rPr lang="de-DE" u="sng" dirty="0">
                <a:solidFill>
                  <a:srgbClr val="FF0000"/>
                </a:solidFill>
              </a:rPr>
              <a:t>keine Kontierung</a:t>
            </a:r>
            <a:r>
              <a:rPr lang="de-DE" dirty="0">
                <a:solidFill>
                  <a:srgbClr val="FF0000"/>
                </a:solidFill>
              </a:rPr>
              <a:t> möglich </a:t>
            </a:r>
          </a:p>
          <a:p>
            <a:r>
              <a:rPr lang="de-DE" dirty="0">
                <a:solidFill>
                  <a:srgbClr val="FF0000"/>
                </a:solidFill>
                <a:sym typeface="Wingdings" panose="05000000000000000000" pitchFamily="2" charset="2"/>
              </a:rPr>
              <a:t> Abwicklung über EWM (z.B. Einlagerung AKA oder später externe Auslieferung) keine Kontierung möglich </a:t>
            </a:r>
            <a:r>
              <a:rPr lang="de-DE" dirty="0">
                <a:solidFill>
                  <a:srgbClr val="FF0000"/>
                </a:solidFill>
              </a:rPr>
              <a:t>(</a:t>
            </a:r>
            <a:r>
              <a:rPr lang="de-DE" dirty="0" err="1">
                <a:solidFill>
                  <a:srgbClr val="FF0000"/>
                </a:solidFill>
              </a:rPr>
              <a:t>Ref</a:t>
            </a:r>
            <a:r>
              <a:rPr lang="de-DE" dirty="0">
                <a:solidFill>
                  <a:srgbClr val="FF0000"/>
                </a:solidFill>
              </a:rPr>
              <a:t>. 4500000425)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F78053D-9CBC-40E8-B3F6-EFC5EB64D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4193" y="5963630"/>
            <a:ext cx="2515986" cy="35312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22B8972-C560-4BB0-9F50-A01BFB5FDF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1288" y="5935258"/>
            <a:ext cx="1956021" cy="38149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3643163-2199-45C5-BA69-A6B7AC76DF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938" y="5197738"/>
            <a:ext cx="5494856" cy="64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37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>
            <a:extLst>
              <a:ext uri="{FF2B5EF4-FFF2-40B4-BE49-F238E27FC236}">
                <a16:creationId xmlns:a16="http://schemas.microsoft.com/office/drawing/2014/main" id="{5ED85C0E-4025-4370-B5F6-42A8A17B5FC7}"/>
              </a:ext>
            </a:extLst>
          </p:cNvPr>
          <p:cNvSpPr/>
          <p:nvPr/>
        </p:nvSpPr>
        <p:spPr>
          <a:xfrm>
            <a:off x="289706" y="109057"/>
            <a:ext cx="11612588" cy="630950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9FF061-A918-4819-B8D7-4C57C49BFDE5}"/>
              </a:ext>
            </a:extLst>
          </p:cNvPr>
          <p:cNvSpPr txBox="1"/>
          <p:nvPr/>
        </p:nvSpPr>
        <p:spPr>
          <a:xfrm>
            <a:off x="109057" y="6572558"/>
            <a:ext cx="20168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SSCM Werner Becker -7533 vom 10.02.2020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F08B420-2A12-402F-B3BA-A846D9C84FE0}"/>
              </a:ext>
            </a:extLst>
          </p:cNvPr>
          <p:cNvSpPr txBox="1"/>
          <p:nvPr/>
        </p:nvSpPr>
        <p:spPr>
          <a:xfrm>
            <a:off x="8328683" y="3063621"/>
            <a:ext cx="29213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Wareneingang über MIGO</a:t>
            </a:r>
          </a:p>
          <a:p>
            <a:r>
              <a:rPr lang="de-DE" dirty="0"/>
              <a:t>5000010826</a:t>
            </a:r>
          </a:p>
          <a:p>
            <a:r>
              <a:rPr lang="de-DE" dirty="0"/>
              <a:t>Über Dominik Plankensteiner</a:t>
            </a:r>
          </a:p>
        </p:txBody>
      </p:sp>
      <p:sp>
        <p:nvSpPr>
          <p:cNvPr id="13" name="Pfeil: nach oben 12">
            <a:extLst>
              <a:ext uri="{FF2B5EF4-FFF2-40B4-BE49-F238E27FC236}">
                <a16:creationId xmlns:a16="http://schemas.microsoft.com/office/drawing/2014/main" id="{BCD55B6C-FDC6-4C37-9C04-89CD02A99BCA}"/>
              </a:ext>
            </a:extLst>
          </p:cNvPr>
          <p:cNvSpPr/>
          <p:nvPr/>
        </p:nvSpPr>
        <p:spPr>
          <a:xfrm>
            <a:off x="9193723" y="4530101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969E9C2D-6CDB-4F32-8C81-1EE46A7BA0DC}"/>
              </a:ext>
            </a:extLst>
          </p:cNvPr>
          <p:cNvSpPr/>
          <p:nvPr/>
        </p:nvSpPr>
        <p:spPr>
          <a:xfrm>
            <a:off x="9193723" y="2394902"/>
            <a:ext cx="1191236" cy="3289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4EE97EE-28CC-449A-827F-967DCB03E7B9}"/>
              </a:ext>
            </a:extLst>
          </p:cNvPr>
          <p:cNvSpPr txBox="1"/>
          <p:nvPr/>
        </p:nvSpPr>
        <p:spPr>
          <a:xfrm>
            <a:off x="8191530" y="1578707"/>
            <a:ext cx="3264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Weiterverwendung ohne System</a:t>
            </a:r>
          </a:p>
          <a:p>
            <a:r>
              <a:rPr lang="de-DE" dirty="0"/>
              <a:t>z.B. in den Musterbau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E045C6D-2054-41B3-B734-5B063C5DD5AC}"/>
              </a:ext>
            </a:extLst>
          </p:cNvPr>
          <p:cNvSpPr txBox="1"/>
          <p:nvPr/>
        </p:nvSpPr>
        <p:spPr>
          <a:xfrm>
            <a:off x="361347" y="160307"/>
            <a:ext cx="7231311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u="sng" dirty="0">
                <a:solidFill>
                  <a:srgbClr val="FF0000"/>
                </a:solidFill>
              </a:rPr>
              <a:t>Variante 2b:</a:t>
            </a:r>
            <a:r>
              <a:rPr lang="de-DE" dirty="0">
                <a:solidFill>
                  <a:srgbClr val="FF0000"/>
                </a:solidFill>
              </a:rPr>
              <a:t> BANF/ Bestellung von Material mit Materialart </a:t>
            </a:r>
            <a:r>
              <a:rPr lang="de-DE" u="sng" dirty="0">
                <a:solidFill>
                  <a:srgbClr val="FF0000"/>
                </a:solidFill>
              </a:rPr>
              <a:t>ungleich</a:t>
            </a:r>
            <a:r>
              <a:rPr lang="de-DE" dirty="0">
                <a:solidFill>
                  <a:srgbClr val="FF0000"/>
                </a:solidFill>
              </a:rPr>
              <a:t> „PROTO“ &amp; muss </a:t>
            </a:r>
            <a:r>
              <a:rPr lang="de-DE" u="sng" dirty="0">
                <a:solidFill>
                  <a:srgbClr val="FF0000"/>
                </a:solidFill>
              </a:rPr>
              <a:t>nicht</a:t>
            </a:r>
            <a:r>
              <a:rPr lang="de-DE" dirty="0">
                <a:solidFill>
                  <a:srgbClr val="FF0000"/>
                </a:solidFill>
              </a:rPr>
              <a:t> zum Lohnbearbeiter </a:t>
            </a:r>
            <a:r>
              <a:rPr lang="de-DE" u="sng" dirty="0">
                <a:solidFill>
                  <a:srgbClr val="FF0000"/>
                </a:solidFill>
              </a:rPr>
              <a:t>Kontierung</a:t>
            </a:r>
            <a:r>
              <a:rPr lang="de-DE" dirty="0">
                <a:solidFill>
                  <a:srgbClr val="FF0000"/>
                </a:solidFill>
              </a:rPr>
              <a:t> möglich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dirty="0">
                <a:solidFill>
                  <a:srgbClr val="FF0000"/>
                </a:solidFill>
                <a:sym typeface="Wingdings" panose="05000000000000000000" pitchFamily="2" charset="2"/>
              </a:rPr>
              <a:t>Jedoch keine Abwicklung über EWM (z.B. Einlagerung AKA oder später externe Auslieferung), lediglich MIGO Einbuchung gegen Kontierung und mündliche sowie physische Übergabe ohne SAP </a:t>
            </a:r>
            <a:r>
              <a:rPr lang="de-DE" dirty="0">
                <a:solidFill>
                  <a:srgbClr val="FF0000"/>
                </a:solidFill>
              </a:rPr>
              <a:t>(</a:t>
            </a:r>
            <a:r>
              <a:rPr lang="de-DE" dirty="0" err="1">
                <a:solidFill>
                  <a:srgbClr val="FF0000"/>
                </a:solidFill>
              </a:rPr>
              <a:t>Ref</a:t>
            </a:r>
            <a:r>
              <a:rPr lang="de-DE" dirty="0">
                <a:solidFill>
                  <a:srgbClr val="FF0000"/>
                </a:solidFill>
              </a:rPr>
              <a:t>. 4500000047 Pos. 60)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dirty="0">
                <a:solidFill>
                  <a:srgbClr val="FF0000"/>
                </a:solidFill>
              </a:rPr>
              <a:t>Sollte EWM gewünscht sein, keine Kontierung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225E2A73-01C7-4C8E-80AA-E2CB62435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42" y="4345472"/>
            <a:ext cx="6444897" cy="192961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F2A4D5B-11A4-4367-BCA6-2BC0C5065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842" y="3002336"/>
            <a:ext cx="6305573" cy="522950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C9688D58-80C3-4CDE-B9AB-29A278AE3E3B}"/>
              </a:ext>
            </a:extLst>
          </p:cNvPr>
          <p:cNvSpPr txBox="1"/>
          <p:nvPr/>
        </p:nvSpPr>
        <p:spPr>
          <a:xfrm>
            <a:off x="388842" y="3704546"/>
            <a:ext cx="6368736" cy="4616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dirty="0"/>
              <a:t>Es reicht, wenn </a:t>
            </a:r>
            <a:r>
              <a:rPr lang="de-DE" sz="1200" dirty="0" err="1"/>
              <a:t>u.g</a:t>
            </a:r>
            <a:r>
              <a:rPr lang="de-DE" sz="1200" dirty="0"/>
              <a:t>. Isoliergehäuse </a:t>
            </a:r>
            <a:r>
              <a:rPr lang="de-DE" sz="1200" u="sng" dirty="0"/>
              <a:t>ohne</a:t>
            </a:r>
            <a:r>
              <a:rPr lang="de-DE" sz="1200" dirty="0"/>
              <a:t> System in den Musterbau gebracht wird </a:t>
            </a:r>
            <a:r>
              <a:rPr lang="de-DE" sz="1200" dirty="0">
                <a:sym typeface="Wingdings" panose="05000000000000000000" pitchFamily="2" charset="2"/>
              </a:rPr>
              <a:t> Kein Track und Tracing; keine Einlagerung; keine retrograde Verbrauchsbuchung aus FAUF möglich</a:t>
            </a:r>
            <a:endParaRPr lang="de-DE" sz="12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3836362-EABD-40A3-9D79-ED312ACE9A84}"/>
              </a:ext>
            </a:extLst>
          </p:cNvPr>
          <p:cNvSpPr txBox="1"/>
          <p:nvPr/>
        </p:nvSpPr>
        <p:spPr>
          <a:xfrm>
            <a:off x="8597476" y="5043721"/>
            <a:ext cx="2383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Bestellung 4500000047</a:t>
            </a:r>
          </a:p>
          <a:p>
            <a:r>
              <a:rPr lang="de-DE" dirty="0"/>
              <a:t>Über Andrea Bertolani</a:t>
            </a:r>
          </a:p>
        </p:txBody>
      </p:sp>
    </p:spTree>
    <p:extLst>
      <p:ext uri="{BB962C8B-B14F-4D97-AF65-F5344CB8AC3E}">
        <p14:creationId xmlns:p14="http://schemas.microsoft.com/office/powerpoint/2010/main" val="347904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Breitbild</PresentationFormat>
  <Paragraphs>53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Werner Becker</dc:creator>
  <cp:lastModifiedBy>Werner Becker</cp:lastModifiedBy>
  <cp:revision>16</cp:revision>
  <cp:lastPrinted>2020-01-31T14:02:35Z</cp:lastPrinted>
  <dcterms:created xsi:type="dcterms:W3CDTF">2020-01-31T13:10:39Z</dcterms:created>
  <dcterms:modified xsi:type="dcterms:W3CDTF">2020-02-10T07:30:24Z</dcterms:modified>
</cp:coreProperties>
</file>