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8CC8C-CEAD-4307-9732-50461F8301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213CCB8-ADF2-484F-8C90-19B878A45F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3B4E5C-1EEC-4650-A147-51AA4D71C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34ABAC-39D9-4674-AE75-C5D866CDA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0F1317-F809-4B9D-A3AD-4D9FE177A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6077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CFD003-9754-44CC-A904-C1CD4EC7C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70A77A1-467C-4FA1-9471-44A0B5967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F0014-955D-41D6-9884-A5DF3B632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A6EC1B-906E-46A9-AE41-1317E84C4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082BD9-20AB-4B55-AC08-D4965867A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322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E83FA64-B731-439C-9E8C-C9608124C7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F73B64C-12B2-46E9-968F-BE816C0208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73F6D0-08FD-48C9-A73C-7F71E94EA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B827F0-4798-4D75-829B-AEB518DED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94FF03-4E5E-45FD-859F-651FDE281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463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4E8995-D2BB-493C-B822-950BDF624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E1B100-0B52-45DF-8562-A5A399A92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8FCA88-D742-4CDB-B772-4EEE7C6C2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F8FB5F-06DD-417E-BDF5-824353CB4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FC84FC-9255-4E25-9330-F6E724F25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300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D5B500-FF58-4612-8F72-2116B848E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18C14C-B8F2-41D4-8F3F-44C8149AE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0A2BA4-C633-4591-A6FF-0AA6C3ACB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D3998F-05A6-4FF5-B986-39611A360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7336D6-C9C8-4E33-87BA-BBE610A78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170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B105AA-6E13-47B2-AEA1-96B452CBF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A82C8B-750A-446B-AD91-403AB7A294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1499827-094C-4F7B-900F-66F4B9806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E427762-E43B-43C4-833D-CEB2A05CF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D2FF90-C89A-4A49-9E86-4A422BBAA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5CB9F9F-A06F-46B0-B7CA-45B5EDEEC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9473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A35C9E-A602-403F-AC7F-6006849DA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581316-9CE2-4D74-8763-68744C08E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FDCA72A-6C40-40EA-8998-5A05CB95B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98453A9-EFA0-4C8B-8ACF-45C5854FDF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7EA02A4-92B4-4BE9-BD1F-A0DEBB82A6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946FA74-B5A8-42BB-B92E-89897F5B1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28E20D8-21AD-4E6C-898D-FDAD40DA6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CE268C5-DBD7-45C2-8FBC-58C06BC94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726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7DEAD-C654-409A-BA4D-476199B2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8A4CAF3-555F-461E-8F1D-87E5B2010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7EE92AB-272D-48AB-BF25-5864CE7AB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B5E8AE4-D82F-471E-8BB4-DE4CB54FE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691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CDA117B-AC60-4FA0-8DDE-3E233C924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ACF5727-8293-4B7D-9644-CD726DE1F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ABEA234-37F8-453C-8D61-8694092B3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5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EAA28B-B402-433E-AECD-9704C82D9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C55620-E356-4177-BA99-AB94CBC71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EF97242-C950-4CB1-8AA6-B3872AED8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E7BAB07-CCFD-4AEC-A3A4-CAA03F408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416CE3F-49BB-4807-AEA2-B510619E5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F38D6DA-18D6-4889-850D-173DCE6C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609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D6DDC7-6685-4A1D-9BF0-96C042BBE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8C02499-B311-47DA-8E47-E6406CA74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E666C6F-AC75-4BCC-9A75-43C9D4BA3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0445BBD-0FD5-4167-B49C-9BC00F136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00C19C1-0699-4322-8BF2-05C35CE2E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8DA374B-72AE-4412-8509-466A388F5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344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E885084-6978-423F-A470-5CF289852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BF3E48E-C734-4112-8D39-AA9BE698E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BC3632-4E03-4575-8E10-475E0B7CF9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0A283-2009-40EC-851C-3EE4615C3913}" type="datetimeFigureOut">
              <a:rPr lang="de-DE" smtClean="0"/>
              <a:t>15.02.2021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44FE74-164E-40FD-8216-11BBAAF24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354912-CC36-4EAD-A390-4EE67C46D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FE07B-0A7E-4625-9557-76F814602E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8079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85248D-095C-404B-8B59-632698246A6C}"/>
              </a:ext>
            </a:extLst>
          </p:cNvPr>
          <p:cNvSpPr txBox="1"/>
          <p:nvPr/>
        </p:nvSpPr>
        <p:spPr>
          <a:xfrm>
            <a:off x="388846" y="1573619"/>
            <a:ext cx="2459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307108 Pin </a:t>
            </a:r>
            <a:r>
              <a:rPr lang="de-DE" sz="1200" dirty="0" err="1"/>
              <a:t>Radsok</a:t>
            </a:r>
            <a:r>
              <a:rPr lang="de-DE" sz="1200" dirty="0"/>
              <a:t> Kontakt gelasert </a:t>
            </a:r>
          </a:p>
          <a:p>
            <a:r>
              <a:rPr lang="de-DE" sz="1200" dirty="0"/>
              <a:t>From 6783 </a:t>
            </a:r>
            <a:r>
              <a:rPr lang="de-DE" sz="1200" dirty="0" err="1"/>
              <a:t>Hofeditz</a:t>
            </a:r>
            <a:endParaRPr lang="de-DE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6EBB27-8D83-46A7-9132-C1399BA63EF0}"/>
              </a:ext>
            </a:extLst>
          </p:cNvPr>
          <p:cNvSpPr txBox="1"/>
          <p:nvPr/>
        </p:nvSpPr>
        <p:spPr>
          <a:xfrm>
            <a:off x="363087" y="4530074"/>
            <a:ext cx="2494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sz="1400"/>
            </a:lvl1pPr>
          </a:lstStyle>
          <a:p>
            <a:r>
              <a:rPr lang="de-DE" sz="1200" dirty="0"/>
              <a:t>307779 </a:t>
            </a:r>
            <a:r>
              <a:rPr lang="de-DE" sz="1200" dirty="0" err="1"/>
              <a:t>contact</a:t>
            </a:r>
            <a:r>
              <a:rPr lang="de-DE" sz="1200" dirty="0"/>
              <a:t> </a:t>
            </a:r>
            <a:r>
              <a:rPr lang="de-DE" sz="1200" dirty="0" err="1"/>
              <a:t>pin</a:t>
            </a:r>
            <a:r>
              <a:rPr lang="de-DE" sz="1200" dirty="0"/>
              <a:t> D14 nachgedreht</a:t>
            </a:r>
          </a:p>
          <a:p>
            <a:r>
              <a:rPr lang="de-DE" sz="1200" dirty="0"/>
              <a:t>From 6729 Hezel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7A12A4-B29A-4EFD-ADAF-36687703D0F5}"/>
              </a:ext>
            </a:extLst>
          </p:cNvPr>
          <p:cNvSpPr txBox="1"/>
          <p:nvPr/>
        </p:nvSpPr>
        <p:spPr>
          <a:xfrm>
            <a:off x="386281" y="188123"/>
            <a:ext cx="118173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b="1" dirty="0"/>
              <a:t>Phase-Out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FD6AF66-BF0C-4FE2-A690-CFA39C093992}"/>
              </a:ext>
            </a:extLst>
          </p:cNvPr>
          <p:cNvSpPr txBox="1"/>
          <p:nvPr/>
        </p:nvSpPr>
        <p:spPr>
          <a:xfrm>
            <a:off x="386281" y="3551026"/>
            <a:ext cx="100700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b="1" dirty="0"/>
              <a:t>Phase-In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F750E3-6D26-4AAD-8184-A5D6117D045D}"/>
              </a:ext>
            </a:extLst>
          </p:cNvPr>
          <p:cNvSpPr txBox="1"/>
          <p:nvPr/>
        </p:nvSpPr>
        <p:spPr>
          <a:xfrm>
            <a:off x="4676701" y="991882"/>
            <a:ext cx="14192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/>
              <a:t>Technical </a:t>
            </a:r>
            <a:r>
              <a:rPr lang="de-DE" sz="1400" u="sng" dirty="0" err="1"/>
              <a:t>change</a:t>
            </a:r>
            <a:endParaRPr lang="de-DE" sz="1400" u="sng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620E878-53AC-4809-B7B0-B200FC56420F}"/>
              </a:ext>
            </a:extLst>
          </p:cNvPr>
          <p:cNvSpPr txBox="1"/>
          <p:nvPr/>
        </p:nvSpPr>
        <p:spPr>
          <a:xfrm>
            <a:off x="8274424" y="986697"/>
            <a:ext cx="15423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sz="1400" u="sng"/>
            </a:lvl1pPr>
          </a:lstStyle>
          <a:p>
            <a:r>
              <a:rPr lang="de-DE" dirty="0"/>
              <a:t>Upper Component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52069E3-EFEC-4969-A9C5-D57B5A8C8CAB}"/>
              </a:ext>
            </a:extLst>
          </p:cNvPr>
          <p:cNvSpPr txBox="1"/>
          <p:nvPr/>
        </p:nvSpPr>
        <p:spPr>
          <a:xfrm>
            <a:off x="1160081" y="970007"/>
            <a:ext cx="15336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/>
              <a:t>Lower Component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EF9833-2F24-410D-9A4E-96057B388FA6}"/>
              </a:ext>
            </a:extLst>
          </p:cNvPr>
          <p:cNvSpPr txBox="1"/>
          <p:nvPr/>
        </p:nvSpPr>
        <p:spPr>
          <a:xfrm>
            <a:off x="4676700" y="4097034"/>
            <a:ext cx="14192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/>
              <a:t>Technical </a:t>
            </a:r>
            <a:r>
              <a:rPr lang="de-DE" sz="1400" u="sng" dirty="0" err="1"/>
              <a:t>change</a:t>
            </a:r>
            <a:endParaRPr lang="de-DE" sz="1400" u="sng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0EE866-35B4-441B-978E-5E70046892B7}"/>
              </a:ext>
            </a:extLst>
          </p:cNvPr>
          <p:cNvSpPr txBox="1"/>
          <p:nvPr/>
        </p:nvSpPr>
        <p:spPr>
          <a:xfrm>
            <a:off x="1160081" y="4072711"/>
            <a:ext cx="15336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/>
              <a:t>Lower Component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2AADBAD7-E3CF-4848-8560-F0DACBC9B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7550" y="1501277"/>
            <a:ext cx="779326" cy="128642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7B63FB63-C9ED-45AF-9C0E-88B74D92E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3095" y="2787698"/>
            <a:ext cx="1622412" cy="1424296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97F2DDC4-17F3-4E6E-906A-AA1A47BD0E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0623" y="4631175"/>
            <a:ext cx="735082" cy="1361786"/>
          </a:xfrm>
          <a:prstGeom prst="rect">
            <a:avLst/>
          </a:prstGeom>
        </p:spPr>
      </p:pic>
      <p:sp>
        <p:nvSpPr>
          <p:cNvPr id="36" name="TextBox 29">
            <a:extLst>
              <a:ext uri="{FF2B5EF4-FFF2-40B4-BE49-F238E27FC236}">
                <a16:creationId xmlns:a16="http://schemas.microsoft.com/office/drawing/2014/main" id="{1D8AC608-9DEC-441B-B059-628A96D96155}"/>
              </a:ext>
            </a:extLst>
          </p:cNvPr>
          <p:cNvSpPr txBox="1"/>
          <p:nvPr/>
        </p:nvSpPr>
        <p:spPr>
          <a:xfrm>
            <a:off x="4700003" y="1896784"/>
            <a:ext cx="6968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By Laser</a:t>
            </a:r>
          </a:p>
        </p:txBody>
      </p:sp>
      <p:sp>
        <p:nvSpPr>
          <p:cNvPr id="37" name="TextBox 29">
            <a:extLst>
              <a:ext uri="{FF2B5EF4-FFF2-40B4-BE49-F238E27FC236}">
                <a16:creationId xmlns:a16="http://schemas.microsoft.com/office/drawing/2014/main" id="{13AE3C5E-DFBF-4153-96F0-D047163FD310}"/>
              </a:ext>
            </a:extLst>
          </p:cNvPr>
          <p:cNvSpPr txBox="1"/>
          <p:nvPr/>
        </p:nvSpPr>
        <p:spPr>
          <a:xfrm>
            <a:off x="4799851" y="5149838"/>
            <a:ext cx="14159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By </a:t>
            </a:r>
            <a:r>
              <a:rPr lang="de-DE" sz="1200" dirty="0" err="1"/>
              <a:t>Turning</a:t>
            </a:r>
            <a:r>
              <a:rPr lang="de-DE" sz="1200" dirty="0"/>
              <a:t> </a:t>
            </a:r>
            <a:r>
              <a:rPr lang="de-DE" sz="1200" dirty="0" err="1"/>
              <a:t>Machine</a:t>
            </a:r>
            <a:endParaRPr lang="de-DE" sz="1200" dirty="0"/>
          </a:p>
        </p:txBody>
      </p:sp>
      <p:sp>
        <p:nvSpPr>
          <p:cNvPr id="38" name="TextBox 21">
            <a:extLst>
              <a:ext uri="{FF2B5EF4-FFF2-40B4-BE49-F238E27FC236}">
                <a16:creationId xmlns:a16="http://schemas.microsoft.com/office/drawing/2014/main" id="{DA48F57B-768F-49C5-8DFD-4085BAAD283E}"/>
              </a:ext>
            </a:extLst>
          </p:cNvPr>
          <p:cNvSpPr txBox="1"/>
          <p:nvPr/>
        </p:nvSpPr>
        <p:spPr>
          <a:xfrm>
            <a:off x="3583909" y="155700"/>
            <a:ext cx="62328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 dirty="0"/>
              <a:t>Running Change: </a:t>
            </a:r>
            <a:r>
              <a:rPr lang="de-DE" sz="1600" b="1" dirty="0"/>
              <a:t>	Lower component </a:t>
            </a:r>
            <a:r>
              <a:rPr lang="de-DE" sz="1600" b="1" dirty="0">
                <a:sym typeface="Wingdings" panose="05000000000000000000" pitchFamily="2" charset="2"/>
              </a:rPr>
              <a:t> material number </a:t>
            </a:r>
            <a:r>
              <a:rPr lang="de-DE" sz="1600" b="1" dirty="0" err="1">
                <a:sym typeface="Wingdings" panose="05000000000000000000" pitchFamily="2" charset="2"/>
              </a:rPr>
              <a:t>change</a:t>
            </a:r>
            <a:endParaRPr lang="de-DE" sz="1600" b="1" dirty="0">
              <a:sym typeface="Wingdings" panose="05000000000000000000" pitchFamily="2" charset="2"/>
            </a:endParaRPr>
          </a:p>
          <a:p>
            <a:r>
              <a:rPr lang="de-DE" sz="1600" b="1" dirty="0">
                <a:sym typeface="Wingdings" panose="05000000000000000000" pitchFamily="2" charset="2"/>
              </a:rPr>
              <a:t>		Upper component  no material number </a:t>
            </a:r>
            <a:r>
              <a:rPr lang="de-DE" sz="1600" b="1" dirty="0" err="1">
                <a:sym typeface="Wingdings" panose="05000000000000000000" pitchFamily="2" charset="2"/>
              </a:rPr>
              <a:t>change</a:t>
            </a:r>
            <a:endParaRPr lang="de-DE" sz="1600" b="1" dirty="0">
              <a:sym typeface="Wingdings" panose="05000000000000000000" pitchFamily="2" charset="2"/>
            </a:endParaRPr>
          </a:p>
          <a:p>
            <a:endParaRPr lang="de-DE" sz="1600" b="1" dirty="0"/>
          </a:p>
        </p:txBody>
      </p:sp>
      <p:sp>
        <p:nvSpPr>
          <p:cNvPr id="35" name="TextBox 4">
            <a:extLst>
              <a:ext uri="{FF2B5EF4-FFF2-40B4-BE49-F238E27FC236}">
                <a16:creationId xmlns:a16="http://schemas.microsoft.com/office/drawing/2014/main" id="{E4D18571-FAE9-44D8-B378-B12D779AADDC}"/>
              </a:ext>
            </a:extLst>
          </p:cNvPr>
          <p:cNvSpPr txBox="1"/>
          <p:nvPr/>
        </p:nvSpPr>
        <p:spPr>
          <a:xfrm>
            <a:off x="7656845" y="3320194"/>
            <a:ext cx="2585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383739 </a:t>
            </a:r>
            <a:r>
              <a:rPr lang="de-DE" sz="1200" dirty="0" err="1"/>
              <a:t>Radsok</a:t>
            </a:r>
            <a:r>
              <a:rPr lang="de-DE" sz="1200" dirty="0"/>
              <a:t> Contact-</a:t>
            </a:r>
            <a:r>
              <a:rPr lang="de-DE" sz="1200" dirty="0" err="1"/>
              <a:t>kpl</a:t>
            </a:r>
            <a:r>
              <a:rPr lang="de-DE" sz="1200" dirty="0"/>
              <a:t> B1-Muster</a:t>
            </a:r>
          </a:p>
          <a:p>
            <a:r>
              <a:rPr lang="de-DE" sz="1200" dirty="0"/>
              <a:t>Inhouse-Production</a:t>
            </a:r>
          </a:p>
        </p:txBody>
      </p:sp>
      <p:cxnSp>
        <p:nvCxnSpPr>
          <p:cNvPr id="11" name="Verbinder: gewinkelt 10">
            <a:extLst>
              <a:ext uri="{FF2B5EF4-FFF2-40B4-BE49-F238E27FC236}">
                <a16:creationId xmlns:a16="http://schemas.microsoft.com/office/drawing/2014/main" id="{A0586B88-E4C5-434F-85A5-8F45531B12FD}"/>
              </a:ext>
            </a:extLst>
          </p:cNvPr>
          <p:cNvCxnSpPr>
            <a:cxnSpLocks/>
            <a:stCxn id="36" idx="3"/>
            <a:endCxn id="35" idx="1"/>
          </p:cNvCxnSpPr>
          <p:nvPr/>
        </p:nvCxnSpPr>
        <p:spPr>
          <a:xfrm>
            <a:off x="5396860" y="2035284"/>
            <a:ext cx="2259985" cy="1515743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Verbinder: gewinkelt 38">
            <a:extLst>
              <a:ext uri="{FF2B5EF4-FFF2-40B4-BE49-F238E27FC236}">
                <a16:creationId xmlns:a16="http://schemas.microsoft.com/office/drawing/2014/main" id="{8C38D8B2-DF13-4C38-8206-645F5222BDBF}"/>
              </a:ext>
            </a:extLst>
          </p:cNvPr>
          <p:cNvCxnSpPr>
            <a:cxnSpLocks/>
            <a:stCxn id="37" idx="3"/>
            <a:endCxn id="35" idx="1"/>
          </p:cNvCxnSpPr>
          <p:nvPr/>
        </p:nvCxnSpPr>
        <p:spPr>
          <a:xfrm flipV="1">
            <a:off x="6215816" y="3551027"/>
            <a:ext cx="1441029" cy="1737311"/>
          </a:xfrm>
          <a:prstGeom prst="bentConnector3">
            <a:avLst>
              <a:gd name="adj1" fmla="val 21475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feld 49">
            <a:extLst>
              <a:ext uri="{FF2B5EF4-FFF2-40B4-BE49-F238E27FC236}">
                <a16:creationId xmlns:a16="http://schemas.microsoft.com/office/drawing/2014/main" id="{04617141-0550-4245-936F-621AB95F0899}"/>
              </a:ext>
            </a:extLst>
          </p:cNvPr>
          <p:cNvSpPr txBox="1"/>
          <p:nvPr/>
        </p:nvSpPr>
        <p:spPr>
          <a:xfrm>
            <a:off x="10532571" y="6611779"/>
            <a:ext cx="16594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SSCM W. Becker 15.02.2021</a:t>
            </a:r>
          </a:p>
        </p:txBody>
      </p:sp>
    </p:spTree>
    <p:extLst>
      <p:ext uri="{BB962C8B-B14F-4D97-AF65-F5344CB8AC3E}">
        <p14:creationId xmlns:p14="http://schemas.microsoft.com/office/powerpoint/2010/main" val="184086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42F1D33A-FF2F-4F5B-883D-17C6C81C1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46683" cy="544275"/>
          </a:xfrm>
          <a:prstGeom prst="rect">
            <a:avLst/>
          </a:prstGeom>
        </p:spPr>
      </p:pic>
      <p:sp>
        <p:nvSpPr>
          <p:cNvPr id="4" name="TextBox 23">
            <a:extLst>
              <a:ext uri="{FF2B5EF4-FFF2-40B4-BE49-F238E27FC236}">
                <a16:creationId xmlns:a16="http://schemas.microsoft.com/office/drawing/2014/main" id="{BFBA2D33-2114-480D-AFB0-AD4B336936DE}"/>
              </a:ext>
            </a:extLst>
          </p:cNvPr>
          <p:cNvSpPr txBox="1"/>
          <p:nvPr/>
        </p:nvSpPr>
        <p:spPr>
          <a:xfrm>
            <a:off x="698831" y="286808"/>
            <a:ext cx="6957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/>
              <a:t>Setting</a:t>
            </a:r>
          </a:p>
        </p:txBody>
      </p:sp>
      <p:sp>
        <p:nvSpPr>
          <p:cNvPr id="6" name="TextBox 23">
            <a:extLst>
              <a:ext uri="{FF2B5EF4-FFF2-40B4-BE49-F238E27FC236}">
                <a16:creationId xmlns:a16="http://schemas.microsoft.com/office/drawing/2014/main" id="{A5BBF99F-F284-40B1-9A47-EDF5C1078C23}"/>
              </a:ext>
            </a:extLst>
          </p:cNvPr>
          <p:cNvSpPr txBox="1"/>
          <p:nvPr/>
        </p:nvSpPr>
        <p:spPr>
          <a:xfrm>
            <a:off x="1284250" y="942444"/>
            <a:ext cx="2121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u="sng" dirty="0"/>
              <a:t>MM02 Master Data</a:t>
            </a:r>
          </a:p>
          <a:p>
            <a:pPr algn="ctr"/>
            <a:r>
              <a:rPr lang="de-DE" sz="1400" u="sng" dirty="0"/>
              <a:t>Lower Component 307108</a:t>
            </a:r>
          </a:p>
        </p:txBody>
      </p:sp>
      <p:sp>
        <p:nvSpPr>
          <p:cNvPr id="7" name="TextBox 23">
            <a:extLst>
              <a:ext uri="{FF2B5EF4-FFF2-40B4-BE49-F238E27FC236}">
                <a16:creationId xmlns:a16="http://schemas.microsoft.com/office/drawing/2014/main" id="{36892339-B833-476F-B592-94CDDEA8FA98}"/>
              </a:ext>
            </a:extLst>
          </p:cNvPr>
          <p:cNvSpPr txBox="1"/>
          <p:nvPr/>
        </p:nvSpPr>
        <p:spPr>
          <a:xfrm>
            <a:off x="8230383" y="956780"/>
            <a:ext cx="15423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u="sng" dirty="0"/>
              <a:t>CS02 Routing</a:t>
            </a:r>
          </a:p>
          <a:p>
            <a:pPr algn="ctr"/>
            <a:r>
              <a:rPr lang="de-DE" sz="1400" u="sng" dirty="0"/>
              <a:t>Upper Component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5DE616A-7DDF-4965-8775-084F06C4D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955" y="2253254"/>
            <a:ext cx="3604785" cy="1561640"/>
          </a:xfrm>
          <a:prstGeom prst="rect">
            <a:avLst/>
          </a:prstGeom>
        </p:spPr>
      </p:pic>
      <p:sp>
        <p:nvSpPr>
          <p:cNvPr id="9" name="TextBox 29">
            <a:extLst>
              <a:ext uri="{FF2B5EF4-FFF2-40B4-BE49-F238E27FC236}">
                <a16:creationId xmlns:a16="http://schemas.microsoft.com/office/drawing/2014/main" id="{D092189B-0837-4D84-A4FD-77D951E80225}"/>
              </a:ext>
            </a:extLst>
          </p:cNvPr>
          <p:cNvSpPr txBox="1"/>
          <p:nvPr/>
        </p:nvSpPr>
        <p:spPr>
          <a:xfrm>
            <a:off x="275454" y="1561809"/>
            <a:ext cx="530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Set Plant-</a:t>
            </a:r>
            <a:r>
              <a:rPr lang="de-DE" sz="1200" dirty="0" err="1"/>
              <a:t>Sp.Matl.Status</a:t>
            </a:r>
            <a:r>
              <a:rPr lang="de-DE" sz="1200" dirty="0"/>
              <a:t> </a:t>
            </a:r>
            <a:r>
              <a:rPr lang="de-DE" sz="1200" dirty="0" err="1"/>
              <a:t>to</a:t>
            </a:r>
            <a:r>
              <a:rPr lang="de-DE" sz="1200" dirty="0"/>
              <a:t> 61 plus date </a:t>
            </a:r>
            <a:r>
              <a:rPr lang="de-DE" sz="1200" dirty="0" err="1"/>
              <a:t>from</a:t>
            </a:r>
            <a:r>
              <a:rPr lang="de-DE" sz="1200" dirty="0"/>
              <a:t> which no </a:t>
            </a:r>
            <a:r>
              <a:rPr lang="de-DE" sz="1200" dirty="0" err="1"/>
              <a:t>more</a:t>
            </a:r>
            <a:r>
              <a:rPr lang="de-DE" sz="1200" dirty="0"/>
              <a:t> SAP-</a:t>
            </a:r>
            <a:r>
              <a:rPr lang="de-DE" sz="1200" dirty="0" err="1"/>
              <a:t>replenishment</a:t>
            </a:r>
            <a:r>
              <a:rPr lang="de-DE" sz="1200" dirty="0"/>
              <a:t> </a:t>
            </a:r>
            <a:r>
              <a:rPr lang="de-DE" sz="1200" dirty="0" err="1"/>
              <a:t>elements</a:t>
            </a:r>
            <a:r>
              <a:rPr lang="de-DE" sz="1200" dirty="0"/>
              <a:t> like Purchase Requisition </a:t>
            </a:r>
            <a:r>
              <a:rPr lang="de-DE" sz="1200" dirty="0" err="1"/>
              <a:t>or</a:t>
            </a:r>
            <a:r>
              <a:rPr lang="de-DE" sz="1200" dirty="0"/>
              <a:t> Planned Orders should </a:t>
            </a:r>
            <a:r>
              <a:rPr lang="de-DE" sz="1200" dirty="0" err="1"/>
              <a:t>be</a:t>
            </a:r>
            <a:r>
              <a:rPr lang="de-DE" sz="1200" dirty="0"/>
              <a:t> created </a:t>
            </a:r>
            <a:r>
              <a:rPr lang="de-DE" sz="1200" dirty="0" err="1"/>
              <a:t>anymore</a:t>
            </a:r>
            <a:r>
              <a:rPr lang="de-DE" sz="1200" dirty="0"/>
              <a:t>: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77C388B-3F2A-4C89-92C8-C856EBD93B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990" y="4572547"/>
            <a:ext cx="3561750" cy="1998645"/>
          </a:xfrm>
          <a:prstGeom prst="rect">
            <a:avLst/>
          </a:prstGeom>
        </p:spPr>
      </p:pic>
      <p:sp>
        <p:nvSpPr>
          <p:cNvPr id="11" name="TextBox 29">
            <a:extLst>
              <a:ext uri="{FF2B5EF4-FFF2-40B4-BE49-F238E27FC236}">
                <a16:creationId xmlns:a16="http://schemas.microsoft.com/office/drawing/2014/main" id="{E439C9E8-D7B9-45C4-A509-CC9F8E91BEA1}"/>
              </a:ext>
            </a:extLst>
          </p:cNvPr>
          <p:cNvSpPr txBox="1"/>
          <p:nvPr/>
        </p:nvSpPr>
        <p:spPr>
          <a:xfrm>
            <a:off x="275454" y="3962888"/>
            <a:ext cx="530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Set </a:t>
            </a:r>
            <a:r>
              <a:rPr lang="de-DE" sz="1200" dirty="0" err="1"/>
              <a:t>Discontin</a:t>
            </a:r>
            <a:r>
              <a:rPr lang="de-DE" sz="1200" dirty="0"/>
              <a:t>. </a:t>
            </a:r>
            <a:r>
              <a:rPr lang="de-DE" sz="1200" dirty="0" err="1"/>
              <a:t>Ind</a:t>
            </a:r>
            <a:r>
              <a:rPr lang="de-DE" sz="1200" dirty="0"/>
              <a:t>. To 1 plus Start Date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Eff</a:t>
            </a:r>
            <a:r>
              <a:rPr lang="de-DE" sz="1200" dirty="0"/>
              <a:t>.-out </a:t>
            </a:r>
            <a:r>
              <a:rPr lang="de-DE" sz="1200" dirty="0" err="1"/>
              <a:t>from</a:t>
            </a:r>
            <a:r>
              <a:rPr lang="de-DE" sz="1200" dirty="0"/>
              <a:t> when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run</a:t>
            </a:r>
            <a:r>
              <a:rPr lang="de-DE" sz="1200" dirty="0"/>
              <a:t>-out based on </a:t>
            </a:r>
            <a:r>
              <a:rPr lang="de-DE" sz="1200" dirty="0" err="1"/>
              <a:t>remaining</a:t>
            </a:r>
            <a:r>
              <a:rPr lang="de-DE" sz="1200" dirty="0"/>
              <a:t> stock should </a:t>
            </a:r>
            <a:r>
              <a:rPr lang="de-DE" sz="1200" dirty="0" err="1"/>
              <a:t>start</a:t>
            </a:r>
            <a:r>
              <a:rPr lang="de-DE" sz="1200" dirty="0"/>
              <a:t>. Follow-</a:t>
            </a:r>
            <a:r>
              <a:rPr lang="de-DE" sz="1200" dirty="0" err="1"/>
              <a:t>up</a:t>
            </a:r>
            <a:r>
              <a:rPr lang="de-DE" sz="1200" dirty="0"/>
              <a:t> </a:t>
            </a:r>
            <a:r>
              <a:rPr lang="de-DE" sz="1200" dirty="0" err="1"/>
              <a:t>matl</a:t>
            </a:r>
            <a:r>
              <a:rPr lang="de-DE" sz="1200" dirty="0"/>
              <a:t>. 307779 </a:t>
            </a:r>
            <a:r>
              <a:rPr lang="de-DE" sz="1200" dirty="0" err="1"/>
              <a:t>needs</a:t>
            </a:r>
            <a:r>
              <a:rPr lang="de-DE" sz="1200" dirty="0"/>
              <a:t> </a:t>
            </a:r>
            <a:r>
              <a:rPr lang="de-DE" sz="1200" dirty="0" err="1"/>
              <a:t>to</a:t>
            </a:r>
            <a:r>
              <a:rPr lang="de-DE" sz="1200" dirty="0"/>
              <a:t> maintained </a:t>
            </a:r>
            <a:r>
              <a:rPr lang="de-DE" sz="1200" dirty="0" err="1"/>
              <a:t>as</a:t>
            </a:r>
            <a:r>
              <a:rPr lang="de-DE" sz="1200" dirty="0"/>
              <a:t> </a:t>
            </a:r>
            <a:r>
              <a:rPr lang="de-DE" sz="1200" dirty="0" err="1"/>
              <a:t>well</a:t>
            </a:r>
            <a:r>
              <a:rPr lang="de-DE" sz="1200" dirty="0"/>
              <a:t>: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8DD83B9-74FE-4BA5-A7DE-0A6A82E3E5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7430" y="1888797"/>
            <a:ext cx="3755141" cy="1641263"/>
          </a:xfrm>
          <a:prstGeom prst="rect">
            <a:avLst/>
          </a:prstGeom>
        </p:spPr>
      </p:pic>
      <p:sp>
        <p:nvSpPr>
          <p:cNvPr id="15" name="TextBox 29">
            <a:extLst>
              <a:ext uri="{FF2B5EF4-FFF2-40B4-BE49-F238E27FC236}">
                <a16:creationId xmlns:a16="http://schemas.microsoft.com/office/drawing/2014/main" id="{97FBD6BD-2B93-4C9F-8884-4E39B72DC994}"/>
              </a:ext>
            </a:extLst>
          </p:cNvPr>
          <p:cNvSpPr txBox="1"/>
          <p:nvPr/>
        </p:nvSpPr>
        <p:spPr>
          <a:xfrm>
            <a:off x="6777430" y="1545899"/>
            <a:ext cx="5309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Add Run-In item in Bill-</a:t>
            </a:r>
            <a:r>
              <a:rPr lang="de-DE" sz="1200" dirty="0" err="1"/>
              <a:t>of</a:t>
            </a:r>
            <a:r>
              <a:rPr lang="de-DE" sz="1200" dirty="0"/>
              <a:t>-Material (</a:t>
            </a:r>
            <a:r>
              <a:rPr lang="de-DE" sz="1200" dirty="0" err="1"/>
              <a:t>BoM</a:t>
            </a:r>
            <a:r>
              <a:rPr lang="de-DE" sz="1200" dirty="0"/>
              <a:t>) Pos 0020: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A9826D45-7375-4784-A3C0-0F7F789A1B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7430" y="4043576"/>
            <a:ext cx="4793353" cy="1357352"/>
          </a:xfrm>
          <a:prstGeom prst="rect">
            <a:avLst/>
          </a:prstGeom>
        </p:spPr>
      </p:pic>
      <p:sp>
        <p:nvSpPr>
          <p:cNvPr id="17" name="TextBox 29">
            <a:extLst>
              <a:ext uri="{FF2B5EF4-FFF2-40B4-BE49-F238E27FC236}">
                <a16:creationId xmlns:a16="http://schemas.microsoft.com/office/drawing/2014/main" id="{D7788CDC-EEB2-41D2-B9D9-2B76022F67C8}"/>
              </a:ext>
            </a:extLst>
          </p:cNvPr>
          <p:cNvSpPr txBox="1"/>
          <p:nvPr/>
        </p:nvSpPr>
        <p:spPr>
          <a:xfrm>
            <a:off x="6806171" y="3659241"/>
            <a:ext cx="5309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/>
              <a:t>Maintain</a:t>
            </a:r>
            <a:r>
              <a:rPr lang="de-DE" sz="1200" dirty="0"/>
              <a:t> Discontinuation A1 via double-</a:t>
            </a:r>
            <a:r>
              <a:rPr lang="de-DE" sz="1200" dirty="0" err="1"/>
              <a:t>click</a:t>
            </a:r>
            <a:r>
              <a:rPr lang="de-DE" sz="1200" dirty="0"/>
              <a:t> on </a:t>
            </a:r>
            <a:r>
              <a:rPr lang="de-DE" sz="1200" dirty="0" err="1"/>
              <a:t>both</a:t>
            </a:r>
            <a:r>
              <a:rPr lang="de-DE" sz="1200" dirty="0"/>
              <a:t> Item 0020 </a:t>
            </a:r>
            <a:r>
              <a:rPr lang="de-DE" sz="1200" dirty="0" err="1"/>
              <a:t>as</a:t>
            </a:r>
            <a:r>
              <a:rPr lang="de-DE" sz="1200" dirty="0"/>
              <a:t> </a:t>
            </a:r>
            <a:r>
              <a:rPr lang="de-DE" sz="1200" dirty="0" err="1"/>
              <a:t>shown</a:t>
            </a:r>
            <a:r>
              <a:rPr lang="de-DE" sz="1200" dirty="0"/>
              <a:t>:</a:t>
            </a:r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D70B4442-B83E-4980-AE0F-8D8B6AEC3C5D}"/>
              </a:ext>
            </a:extLst>
          </p:cNvPr>
          <p:cNvSpPr txBox="1"/>
          <p:nvPr/>
        </p:nvSpPr>
        <p:spPr>
          <a:xfrm>
            <a:off x="6777430" y="5497778"/>
            <a:ext cx="5309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Make </a:t>
            </a:r>
            <a:r>
              <a:rPr lang="de-DE" sz="1200" dirty="0" err="1"/>
              <a:t>sure</a:t>
            </a:r>
            <a:r>
              <a:rPr lang="de-DE" sz="1200" dirty="0"/>
              <a:t> that </a:t>
            </a:r>
            <a:r>
              <a:rPr lang="de-DE" sz="1200" dirty="0" err="1"/>
              <a:t>ProdVersion</a:t>
            </a:r>
            <a:r>
              <a:rPr lang="de-DE" sz="1200" dirty="0"/>
              <a:t> being </a:t>
            </a:r>
            <a:r>
              <a:rPr lang="de-DE" sz="1200" dirty="0" err="1"/>
              <a:t>set</a:t>
            </a:r>
            <a:r>
              <a:rPr lang="de-DE" sz="1200" dirty="0"/>
              <a:t> </a:t>
            </a:r>
            <a:r>
              <a:rPr lang="de-DE" sz="1200" dirty="0" err="1"/>
              <a:t>correctly</a:t>
            </a:r>
            <a:r>
              <a:rPr lang="de-DE" sz="1200" dirty="0"/>
              <a:t> </a:t>
            </a: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dirty="0" err="1"/>
              <a:t>upper</a:t>
            </a:r>
            <a:r>
              <a:rPr lang="de-DE" sz="1200" dirty="0"/>
              <a:t> </a:t>
            </a:r>
            <a:r>
              <a:rPr lang="de-DE" sz="1200" dirty="0" err="1"/>
              <a:t>BoM</a:t>
            </a:r>
            <a:r>
              <a:rPr lang="de-DE" sz="1200" dirty="0"/>
              <a:t>: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0E28B2FD-C0ED-4CDE-9048-79A8538006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77430" y="5854404"/>
            <a:ext cx="3485808" cy="877813"/>
          </a:xfrm>
          <a:prstGeom prst="rect">
            <a:avLst/>
          </a:prstGeom>
        </p:spPr>
      </p:pic>
      <p:sp>
        <p:nvSpPr>
          <p:cNvPr id="21" name="TextBox 21">
            <a:extLst>
              <a:ext uri="{FF2B5EF4-FFF2-40B4-BE49-F238E27FC236}">
                <a16:creationId xmlns:a16="http://schemas.microsoft.com/office/drawing/2014/main" id="{340B365D-4096-4043-BC22-C752CA6F0773}"/>
              </a:ext>
            </a:extLst>
          </p:cNvPr>
          <p:cNvSpPr txBox="1"/>
          <p:nvPr/>
        </p:nvSpPr>
        <p:spPr>
          <a:xfrm>
            <a:off x="3583909" y="155700"/>
            <a:ext cx="62328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 dirty="0"/>
              <a:t>Running Change: </a:t>
            </a:r>
            <a:r>
              <a:rPr lang="de-DE" sz="1600" b="1" dirty="0"/>
              <a:t>	Lower component </a:t>
            </a:r>
            <a:r>
              <a:rPr lang="de-DE" sz="1600" b="1" dirty="0">
                <a:sym typeface="Wingdings" panose="05000000000000000000" pitchFamily="2" charset="2"/>
              </a:rPr>
              <a:t> material number </a:t>
            </a:r>
            <a:r>
              <a:rPr lang="de-DE" sz="1600" b="1" dirty="0" err="1">
                <a:sym typeface="Wingdings" panose="05000000000000000000" pitchFamily="2" charset="2"/>
              </a:rPr>
              <a:t>change</a:t>
            </a:r>
            <a:endParaRPr lang="de-DE" sz="1600" b="1" dirty="0">
              <a:sym typeface="Wingdings" panose="05000000000000000000" pitchFamily="2" charset="2"/>
            </a:endParaRPr>
          </a:p>
          <a:p>
            <a:r>
              <a:rPr lang="de-DE" sz="1600" b="1" dirty="0">
                <a:sym typeface="Wingdings" panose="05000000000000000000" pitchFamily="2" charset="2"/>
              </a:rPr>
              <a:t>		Upper component  no material number </a:t>
            </a:r>
            <a:r>
              <a:rPr lang="de-DE" sz="1600" b="1" dirty="0" err="1">
                <a:sym typeface="Wingdings" panose="05000000000000000000" pitchFamily="2" charset="2"/>
              </a:rPr>
              <a:t>change</a:t>
            </a:r>
            <a:endParaRPr lang="de-DE" sz="1600" b="1" dirty="0">
              <a:sym typeface="Wingdings" panose="05000000000000000000" pitchFamily="2" charset="2"/>
            </a:endParaRPr>
          </a:p>
          <a:p>
            <a:endParaRPr lang="de-DE" sz="1600" b="1" dirty="0"/>
          </a:p>
        </p:txBody>
      </p:sp>
    </p:spTree>
    <p:extLst>
      <p:ext uri="{BB962C8B-B14F-4D97-AF65-F5344CB8AC3E}">
        <p14:creationId xmlns:p14="http://schemas.microsoft.com/office/powerpoint/2010/main" val="3205693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20D16249-5233-4631-9E80-9DACB75FC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46683" cy="544275"/>
          </a:xfrm>
          <a:prstGeom prst="rect">
            <a:avLst/>
          </a:prstGeom>
        </p:spPr>
      </p:pic>
      <p:sp>
        <p:nvSpPr>
          <p:cNvPr id="5" name="TextBox 23">
            <a:extLst>
              <a:ext uri="{FF2B5EF4-FFF2-40B4-BE49-F238E27FC236}">
                <a16:creationId xmlns:a16="http://schemas.microsoft.com/office/drawing/2014/main" id="{F0B71345-4260-4089-86B3-8BE2A74C8427}"/>
              </a:ext>
            </a:extLst>
          </p:cNvPr>
          <p:cNvSpPr txBox="1"/>
          <p:nvPr/>
        </p:nvSpPr>
        <p:spPr>
          <a:xfrm>
            <a:off x="1160081" y="970007"/>
            <a:ext cx="15336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/>
              <a:t>Lower Component</a:t>
            </a:r>
          </a:p>
        </p:txBody>
      </p:sp>
      <p:sp>
        <p:nvSpPr>
          <p:cNvPr id="6" name="TextBox 22">
            <a:extLst>
              <a:ext uri="{FF2B5EF4-FFF2-40B4-BE49-F238E27FC236}">
                <a16:creationId xmlns:a16="http://schemas.microsoft.com/office/drawing/2014/main" id="{D508C83F-085D-4B0E-AED2-20FDF5699FC7}"/>
              </a:ext>
            </a:extLst>
          </p:cNvPr>
          <p:cNvSpPr txBox="1"/>
          <p:nvPr/>
        </p:nvSpPr>
        <p:spPr>
          <a:xfrm>
            <a:off x="8274424" y="986697"/>
            <a:ext cx="15423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>
              <a:defRPr sz="1400" u="sng"/>
            </a:lvl1pPr>
          </a:lstStyle>
          <a:p>
            <a:r>
              <a:rPr lang="de-DE" dirty="0"/>
              <a:t>Upper Component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3F16B2A-E3AD-4FC5-963F-CA522BCD6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3954" y="1402195"/>
            <a:ext cx="4768544" cy="4053609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9064C021-5558-4AF6-849E-FD88A333B5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69" y="1620635"/>
            <a:ext cx="3886967" cy="2229912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A439450-06FC-4170-8B22-D197BB9388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70" y="4353590"/>
            <a:ext cx="4660791" cy="2204428"/>
          </a:xfrm>
          <a:prstGeom prst="rect">
            <a:avLst/>
          </a:prstGeom>
        </p:spPr>
      </p:pic>
      <p:sp>
        <p:nvSpPr>
          <p:cNvPr id="11" name="TextBox 29">
            <a:extLst>
              <a:ext uri="{FF2B5EF4-FFF2-40B4-BE49-F238E27FC236}">
                <a16:creationId xmlns:a16="http://schemas.microsoft.com/office/drawing/2014/main" id="{8D10D616-ECDC-49C0-8147-8620A065D2AD}"/>
              </a:ext>
            </a:extLst>
          </p:cNvPr>
          <p:cNvSpPr txBox="1"/>
          <p:nvPr/>
        </p:nvSpPr>
        <p:spPr>
          <a:xfrm>
            <a:off x="233897" y="1308294"/>
            <a:ext cx="5309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/>
              <a:t>Phase-Out: 307108</a:t>
            </a:r>
            <a:endParaRPr lang="de-DE" sz="1200" dirty="0"/>
          </a:p>
        </p:txBody>
      </p:sp>
      <p:sp>
        <p:nvSpPr>
          <p:cNvPr id="12" name="TextBox 29">
            <a:extLst>
              <a:ext uri="{FF2B5EF4-FFF2-40B4-BE49-F238E27FC236}">
                <a16:creationId xmlns:a16="http://schemas.microsoft.com/office/drawing/2014/main" id="{B10916FC-3D3D-4303-ABF0-946D4D64B9E2}"/>
              </a:ext>
            </a:extLst>
          </p:cNvPr>
          <p:cNvSpPr txBox="1"/>
          <p:nvPr/>
        </p:nvSpPr>
        <p:spPr>
          <a:xfrm>
            <a:off x="298860" y="4014835"/>
            <a:ext cx="5309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Phase-In: 307779</a:t>
            </a:r>
          </a:p>
        </p:txBody>
      </p:sp>
      <p:sp>
        <p:nvSpPr>
          <p:cNvPr id="15" name="TextBox 21">
            <a:extLst>
              <a:ext uri="{FF2B5EF4-FFF2-40B4-BE49-F238E27FC236}">
                <a16:creationId xmlns:a16="http://schemas.microsoft.com/office/drawing/2014/main" id="{285B588A-53BA-4269-8252-9BBE77D49882}"/>
              </a:ext>
            </a:extLst>
          </p:cNvPr>
          <p:cNvSpPr txBox="1"/>
          <p:nvPr/>
        </p:nvSpPr>
        <p:spPr>
          <a:xfrm>
            <a:off x="3583909" y="155700"/>
            <a:ext cx="62328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u="sng" dirty="0"/>
              <a:t>Running Change: </a:t>
            </a:r>
            <a:r>
              <a:rPr lang="de-DE" sz="1600" b="1" dirty="0"/>
              <a:t>	Lower component </a:t>
            </a:r>
            <a:r>
              <a:rPr lang="de-DE" sz="1600" b="1" dirty="0">
                <a:sym typeface="Wingdings" panose="05000000000000000000" pitchFamily="2" charset="2"/>
              </a:rPr>
              <a:t> material number </a:t>
            </a:r>
            <a:r>
              <a:rPr lang="de-DE" sz="1600" b="1" dirty="0" err="1">
                <a:sym typeface="Wingdings" panose="05000000000000000000" pitchFamily="2" charset="2"/>
              </a:rPr>
              <a:t>change</a:t>
            </a:r>
            <a:endParaRPr lang="de-DE" sz="1600" b="1" dirty="0">
              <a:sym typeface="Wingdings" panose="05000000000000000000" pitchFamily="2" charset="2"/>
            </a:endParaRPr>
          </a:p>
          <a:p>
            <a:r>
              <a:rPr lang="de-DE" sz="1600" b="1" dirty="0">
                <a:sym typeface="Wingdings" panose="05000000000000000000" pitchFamily="2" charset="2"/>
              </a:rPr>
              <a:t>		Upper component  no material number </a:t>
            </a:r>
            <a:r>
              <a:rPr lang="de-DE" sz="1600" b="1" dirty="0" err="1">
                <a:sym typeface="Wingdings" panose="05000000000000000000" pitchFamily="2" charset="2"/>
              </a:rPr>
              <a:t>change</a:t>
            </a:r>
            <a:endParaRPr lang="de-DE" sz="1600" b="1" dirty="0">
              <a:sym typeface="Wingdings" panose="05000000000000000000" pitchFamily="2" charset="2"/>
            </a:endParaRPr>
          </a:p>
          <a:p>
            <a:endParaRPr lang="de-DE" sz="1600" b="1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49F4B8F6-8DC6-43F3-9EA6-AE366F5DA115}"/>
              </a:ext>
            </a:extLst>
          </p:cNvPr>
          <p:cNvSpPr txBox="1"/>
          <p:nvPr/>
        </p:nvSpPr>
        <p:spPr>
          <a:xfrm>
            <a:off x="698831" y="286808"/>
            <a:ext cx="6367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u="sng" dirty="0"/>
              <a:t>Result</a:t>
            </a:r>
          </a:p>
        </p:txBody>
      </p:sp>
    </p:spTree>
    <p:extLst>
      <p:ext uri="{BB962C8B-B14F-4D97-AF65-F5344CB8AC3E}">
        <p14:creationId xmlns:p14="http://schemas.microsoft.com/office/powerpoint/2010/main" val="788855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Breitbild</PresentationFormat>
  <Paragraphs>37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Werner Becker</dc:creator>
  <cp:lastModifiedBy>Werner Becker</cp:lastModifiedBy>
  <cp:revision>10</cp:revision>
  <dcterms:created xsi:type="dcterms:W3CDTF">2021-02-15T09:34:10Z</dcterms:created>
  <dcterms:modified xsi:type="dcterms:W3CDTF">2021-02-15T10:52:53Z</dcterms:modified>
</cp:coreProperties>
</file>