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handoutMasterIdLst>
    <p:handoutMasterId r:id="rId8"/>
  </p:handoutMasterIdLst>
  <p:sldIdLst>
    <p:sldId id="472" r:id="rId2"/>
    <p:sldId id="473" r:id="rId3"/>
    <p:sldId id="460" r:id="rId4"/>
    <p:sldId id="469" r:id="rId5"/>
    <p:sldId id="471" r:id="rId6"/>
  </p:sldIdLst>
  <p:sldSz cx="9144000" cy="5143500" type="screen16x9"/>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tandardabschnitt" id="{17A538D9-FDE4-4436-9CC8-CBFB045F262B}">
          <p14:sldIdLst>
            <p14:sldId id="472"/>
            <p14:sldId id="473"/>
            <p14:sldId id="460"/>
            <p14:sldId id="469"/>
            <p14:sldId id="471"/>
          </p14:sldIdLst>
        </p14:section>
        <p14:section name="Abschnitt ohne Titel" id="{CB772B8A-7643-4FBE-8664-5F44D39100C3}">
          <p14:sldIdLst/>
        </p14:section>
      </p14:sectionLst>
    </p:ext>
    <p:ext uri="{EFAFB233-063F-42B5-8137-9DF3F51BA10A}">
      <p15:sldGuideLst xmlns:p15="http://schemas.microsoft.com/office/powerpoint/2012/main">
        <p15:guide id="1" orient="horz" pos="2935" userDrawn="1">
          <p15:clr>
            <a:srgbClr val="A4A3A4"/>
          </p15:clr>
        </p15:guide>
        <p15:guide id="2" orient="horz" pos="1756" userDrawn="1">
          <p15:clr>
            <a:srgbClr val="A4A3A4"/>
          </p15:clr>
        </p15:guide>
        <p15:guide id="4" pos="2880" userDrawn="1">
          <p15:clr>
            <a:srgbClr val="A4A3A4"/>
          </p15:clr>
        </p15:guide>
        <p15:guide id="5" pos="5602" userDrawn="1">
          <p15:clr>
            <a:srgbClr val="A4A3A4"/>
          </p15:clr>
        </p15:guide>
        <p15:guide id="7" pos="113" userDrawn="1">
          <p15:clr>
            <a:srgbClr val="A4A3A4"/>
          </p15:clr>
        </p15:guide>
        <p15:guide id="8" orient="horz" pos="577" userDrawn="1">
          <p15:clr>
            <a:srgbClr val="A4A3A4"/>
          </p15:clr>
        </p15:guide>
        <p15:guide id="9" pos="2835" userDrawn="1">
          <p15:clr>
            <a:srgbClr val="A4A3A4"/>
          </p15:clr>
        </p15:guide>
        <p15:guide id="10" pos="2925" userDrawn="1">
          <p15:clr>
            <a:srgbClr val="A4A3A4"/>
          </p15:clr>
        </p15:guide>
        <p15:guide id="11" orient="horz" pos="1711" userDrawn="1">
          <p15:clr>
            <a:srgbClr val="A4A3A4"/>
          </p15:clr>
        </p15:guide>
        <p15:guide id="12" orient="horz" pos="1801" userDrawn="1">
          <p15:clr>
            <a:srgbClr val="A4A3A4"/>
          </p15:clr>
        </p15:guide>
        <p15:guide id="13" pos="5692" userDrawn="1">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2"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A6AC1"/>
    <a:srgbClr val="06A6E7"/>
    <a:srgbClr val="58595B"/>
    <a:srgbClr val="D70B0D"/>
    <a:srgbClr val="4D4D4D"/>
    <a:srgbClr val="D9D9D9"/>
    <a:srgbClr val="EA0000"/>
    <a:srgbClr val="EEEEEE"/>
    <a:srgbClr val="DEDEDE"/>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Helle Formatvorlage 3 - Akz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012ECD-51FC-41F1-AA8D-1B2483CD663E}" styleName="Helle Formatvorlage 2 - Akz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912C8C85-51F0-491E-9774-3900AFEF0FD7}" styleName="Helle Formatvorlage 2 - Akz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800" autoAdjust="0"/>
    <p:restoredTop sz="96287" autoAdjust="0"/>
  </p:normalViewPr>
  <p:slideViewPr>
    <p:cSldViewPr showGuides="1">
      <p:cViewPr varScale="1">
        <p:scale>
          <a:sx n="150" d="100"/>
          <a:sy n="150" d="100"/>
        </p:scale>
        <p:origin x="522" y="126"/>
      </p:cViewPr>
      <p:guideLst>
        <p:guide orient="horz" pos="2935"/>
        <p:guide orient="horz" pos="1756"/>
        <p:guide pos="2880"/>
        <p:guide pos="5602"/>
        <p:guide pos="113"/>
        <p:guide orient="horz" pos="577"/>
        <p:guide pos="2835"/>
        <p:guide pos="2925"/>
        <p:guide orient="horz" pos="1711"/>
        <p:guide orient="horz" pos="1801"/>
        <p:guide pos="5692"/>
      </p:guideLst>
    </p:cSldViewPr>
  </p:slideViewPr>
  <p:outlineViewPr>
    <p:cViewPr>
      <p:scale>
        <a:sx n="33" d="100"/>
        <a:sy n="33" d="100"/>
      </p:scale>
      <p:origin x="0" y="0"/>
    </p:cViewPr>
  </p:outlineViewPr>
  <p:notesTextViewPr>
    <p:cViewPr>
      <p:scale>
        <a:sx n="125" d="100"/>
        <a:sy n="125" d="100"/>
      </p:scale>
      <p:origin x="0" y="0"/>
    </p:cViewPr>
  </p:notesTextViewPr>
  <p:sorterViewPr>
    <p:cViewPr>
      <p:scale>
        <a:sx n="176" d="100"/>
        <a:sy n="176" d="100"/>
      </p:scale>
      <p:origin x="0" y="0"/>
    </p:cViewPr>
  </p:sorterViewPr>
  <p:notesViewPr>
    <p:cSldViewPr showGuides="1">
      <p:cViewPr varScale="1">
        <p:scale>
          <a:sx n="63" d="100"/>
          <a:sy n="63" d="100"/>
        </p:scale>
        <p:origin x="3192" y="43"/>
      </p:cViewPr>
      <p:guideLst>
        <p:guide orient="horz" pos="3127"/>
        <p:guide pos="214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1" y="3"/>
            <a:ext cx="2945862" cy="495793"/>
          </a:xfrm>
          <a:prstGeom prst="rect">
            <a:avLst/>
          </a:prstGeom>
        </p:spPr>
        <p:txBody>
          <a:bodyPr vert="horz" lIns="88198" tIns="44100" rIns="88198" bIns="44100" rtlCol="0"/>
          <a:lstStyle>
            <a:lvl1pPr algn="l">
              <a:defRPr sz="1200"/>
            </a:lvl1pPr>
          </a:lstStyle>
          <a:p>
            <a:endParaRPr lang="en-GB"/>
          </a:p>
        </p:txBody>
      </p:sp>
      <p:sp>
        <p:nvSpPr>
          <p:cNvPr id="3" name="Datumsplatzhalter 2"/>
          <p:cNvSpPr>
            <a:spLocks noGrp="1"/>
          </p:cNvSpPr>
          <p:nvPr>
            <p:ph type="dt" sz="quarter" idx="1"/>
          </p:nvPr>
        </p:nvSpPr>
        <p:spPr>
          <a:xfrm>
            <a:off x="3850296" y="3"/>
            <a:ext cx="2945862" cy="495793"/>
          </a:xfrm>
          <a:prstGeom prst="rect">
            <a:avLst/>
          </a:prstGeom>
        </p:spPr>
        <p:txBody>
          <a:bodyPr vert="horz" lIns="88198" tIns="44100" rIns="88198" bIns="44100" rtlCol="0"/>
          <a:lstStyle>
            <a:lvl1pPr algn="r">
              <a:defRPr sz="1200"/>
            </a:lvl1pPr>
          </a:lstStyle>
          <a:p>
            <a:fld id="{8EB03547-288B-4FD6-A633-446D91EB4DB6}" type="datetimeFigureOut">
              <a:rPr lang="en-GB" smtClean="0"/>
              <a:t>12/02/2021</a:t>
            </a:fld>
            <a:endParaRPr lang="en-GB"/>
          </a:p>
        </p:txBody>
      </p:sp>
      <p:sp>
        <p:nvSpPr>
          <p:cNvPr id="4" name="Fußzeilenplatzhalter 3"/>
          <p:cNvSpPr>
            <a:spLocks noGrp="1"/>
          </p:cNvSpPr>
          <p:nvPr>
            <p:ph type="ftr" sz="quarter" idx="2"/>
          </p:nvPr>
        </p:nvSpPr>
        <p:spPr>
          <a:xfrm>
            <a:off x="1" y="9429306"/>
            <a:ext cx="2945862" cy="495793"/>
          </a:xfrm>
          <a:prstGeom prst="rect">
            <a:avLst/>
          </a:prstGeom>
        </p:spPr>
        <p:txBody>
          <a:bodyPr vert="horz" lIns="88198" tIns="44100" rIns="88198" bIns="44100" rtlCol="0" anchor="b"/>
          <a:lstStyle>
            <a:lvl1pPr algn="l">
              <a:defRPr sz="1200"/>
            </a:lvl1pPr>
          </a:lstStyle>
          <a:p>
            <a:endParaRPr lang="en-GB"/>
          </a:p>
        </p:txBody>
      </p:sp>
      <p:sp>
        <p:nvSpPr>
          <p:cNvPr id="5" name="Foliennummernplatzhalter 4"/>
          <p:cNvSpPr>
            <a:spLocks noGrp="1"/>
          </p:cNvSpPr>
          <p:nvPr>
            <p:ph type="sldNum" sz="quarter" idx="3"/>
          </p:nvPr>
        </p:nvSpPr>
        <p:spPr>
          <a:xfrm>
            <a:off x="3850296" y="9429306"/>
            <a:ext cx="2945862" cy="495793"/>
          </a:xfrm>
          <a:prstGeom prst="rect">
            <a:avLst/>
          </a:prstGeom>
        </p:spPr>
        <p:txBody>
          <a:bodyPr vert="horz" lIns="88198" tIns="44100" rIns="88198" bIns="44100" rtlCol="0" anchor="b"/>
          <a:lstStyle>
            <a:lvl1pPr algn="r">
              <a:defRPr sz="1200"/>
            </a:lvl1pPr>
          </a:lstStyle>
          <a:p>
            <a:fld id="{D23B724A-F1B9-4433-8CF6-E8EA06074C66}" type="slidenum">
              <a:rPr lang="en-GB" smtClean="0"/>
              <a:t>‹Nr.›</a:t>
            </a:fld>
            <a:endParaRPr lang="en-GB"/>
          </a:p>
        </p:txBody>
      </p:sp>
    </p:spTree>
    <p:extLst>
      <p:ext uri="{BB962C8B-B14F-4D97-AF65-F5344CB8AC3E}">
        <p14:creationId xmlns:p14="http://schemas.microsoft.com/office/powerpoint/2010/main" val="206938463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2" y="2"/>
            <a:ext cx="2945659" cy="496333"/>
          </a:xfrm>
          <a:prstGeom prst="rect">
            <a:avLst/>
          </a:prstGeom>
        </p:spPr>
        <p:txBody>
          <a:bodyPr vert="horz" lIns="95536" tIns="47769" rIns="95536" bIns="47769" rtlCol="0"/>
          <a:lstStyle>
            <a:lvl1pPr algn="l">
              <a:defRPr sz="1200"/>
            </a:lvl1pPr>
          </a:lstStyle>
          <a:p>
            <a:endParaRPr lang="en-GB" dirty="0"/>
          </a:p>
        </p:txBody>
      </p:sp>
      <p:sp>
        <p:nvSpPr>
          <p:cNvPr id="3" name="Datumsplatzhalter 2"/>
          <p:cNvSpPr>
            <a:spLocks noGrp="1"/>
          </p:cNvSpPr>
          <p:nvPr>
            <p:ph type="dt" idx="1"/>
          </p:nvPr>
        </p:nvSpPr>
        <p:spPr>
          <a:xfrm>
            <a:off x="3850445" y="2"/>
            <a:ext cx="2945659" cy="496333"/>
          </a:xfrm>
          <a:prstGeom prst="rect">
            <a:avLst/>
          </a:prstGeom>
        </p:spPr>
        <p:txBody>
          <a:bodyPr vert="horz" lIns="95536" tIns="47769" rIns="95536" bIns="47769" rtlCol="0"/>
          <a:lstStyle>
            <a:lvl1pPr algn="r">
              <a:defRPr sz="1200"/>
            </a:lvl1pPr>
          </a:lstStyle>
          <a:p>
            <a:fld id="{03326F39-B302-43FC-8A39-2F6442C70EA9}" type="datetimeFigureOut">
              <a:rPr lang="en-GB" smtClean="0"/>
              <a:t>12/02/2021</a:t>
            </a:fld>
            <a:endParaRPr lang="en-GB" dirty="0"/>
          </a:p>
        </p:txBody>
      </p:sp>
      <p:sp>
        <p:nvSpPr>
          <p:cNvPr id="4" name="Folienbildplatzhalter 3"/>
          <p:cNvSpPr>
            <a:spLocks noGrp="1" noRot="1" noChangeAspect="1"/>
          </p:cNvSpPr>
          <p:nvPr>
            <p:ph type="sldImg" idx="2"/>
          </p:nvPr>
        </p:nvSpPr>
        <p:spPr>
          <a:xfrm>
            <a:off x="88900" y="742950"/>
            <a:ext cx="6619875" cy="3724275"/>
          </a:xfrm>
          <a:prstGeom prst="rect">
            <a:avLst/>
          </a:prstGeom>
          <a:noFill/>
          <a:ln w="12700">
            <a:solidFill>
              <a:prstClr val="black"/>
            </a:solidFill>
          </a:ln>
        </p:spPr>
        <p:txBody>
          <a:bodyPr vert="horz" lIns="95536" tIns="47769" rIns="95536" bIns="47769" rtlCol="0" anchor="ctr"/>
          <a:lstStyle/>
          <a:p>
            <a:endParaRPr lang="en-GB" dirty="0"/>
          </a:p>
        </p:txBody>
      </p:sp>
      <p:sp>
        <p:nvSpPr>
          <p:cNvPr id="5" name="Notizenplatzhalter 4"/>
          <p:cNvSpPr>
            <a:spLocks noGrp="1"/>
          </p:cNvSpPr>
          <p:nvPr>
            <p:ph type="body" sz="quarter" idx="3"/>
          </p:nvPr>
        </p:nvSpPr>
        <p:spPr>
          <a:xfrm>
            <a:off x="679769" y="4715154"/>
            <a:ext cx="5438140" cy="4466988"/>
          </a:xfrm>
          <a:prstGeom prst="rect">
            <a:avLst/>
          </a:prstGeom>
        </p:spPr>
        <p:txBody>
          <a:bodyPr vert="horz" lIns="95536" tIns="47769" rIns="95536" bIns="47769" rtlCol="0"/>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GB"/>
          </a:p>
        </p:txBody>
      </p:sp>
      <p:sp>
        <p:nvSpPr>
          <p:cNvPr id="6" name="Fußzeilenplatzhalter 5"/>
          <p:cNvSpPr>
            <a:spLocks noGrp="1"/>
          </p:cNvSpPr>
          <p:nvPr>
            <p:ph type="ftr" sz="quarter" idx="4"/>
          </p:nvPr>
        </p:nvSpPr>
        <p:spPr>
          <a:xfrm>
            <a:off x="2" y="9428584"/>
            <a:ext cx="2945659" cy="496333"/>
          </a:xfrm>
          <a:prstGeom prst="rect">
            <a:avLst/>
          </a:prstGeom>
        </p:spPr>
        <p:txBody>
          <a:bodyPr vert="horz" lIns="95536" tIns="47769" rIns="95536" bIns="47769" rtlCol="0" anchor="b"/>
          <a:lstStyle>
            <a:lvl1pPr algn="l">
              <a:defRPr sz="1200"/>
            </a:lvl1pPr>
          </a:lstStyle>
          <a:p>
            <a:endParaRPr lang="en-GB" dirty="0"/>
          </a:p>
        </p:txBody>
      </p:sp>
      <p:sp>
        <p:nvSpPr>
          <p:cNvPr id="7" name="Foliennummernplatzhalter 6"/>
          <p:cNvSpPr>
            <a:spLocks noGrp="1"/>
          </p:cNvSpPr>
          <p:nvPr>
            <p:ph type="sldNum" sz="quarter" idx="5"/>
          </p:nvPr>
        </p:nvSpPr>
        <p:spPr>
          <a:xfrm>
            <a:off x="3850445" y="9428584"/>
            <a:ext cx="2945659" cy="496333"/>
          </a:xfrm>
          <a:prstGeom prst="rect">
            <a:avLst/>
          </a:prstGeom>
        </p:spPr>
        <p:txBody>
          <a:bodyPr vert="horz" lIns="95536" tIns="47769" rIns="95536" bIns="47769" rtlCol="0" anchor="b"/>
          <a:lstStyle>
            <a:lvl1pPr algn="r">
              <a:defRPr sz="1200"/>
            </a:lvl1pPr>
          </a:lstStyle>
          <a:p>
            <a:fld id="{29F5C03F-C916-465E-BE2C-E9189DA57A2F}" type="slidenum">
              <a:rPr lang="en-GB" smtClean="0"/>
              <a:t>‹Nr.›</a:t>
            </a:fld>
            <a:endParaRPr lang="en-GB" dirty="0"/>
          </a:p>
        </p:txBody>
      </p:sp>
    </p:spTree>
    <p:extLst>
      <p:ext uri="{BB962C8B-B14F-4D97-AF65-F5344CB8AC3E}">
        <p14:creationId xmlns:p14="http://schemas.microsoft.com/office/powerpoint/2010/main" val="28316965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29F5C03F-C916-465E-BE2C-E9189DA57A2F}" type="slidenum">
              <a:rPr lang="en-GB" smtClean="0"/>
              <a:t>1</a:t>
            </a:fld>
            <a:endParaRPr lang="en-GB" dirty="0"/>
          </a:p>
        </p:txBody>
      </p:sp>
    </p:spTree>
    <p:extLst>
      <p:ext uri="{BB962C8B-B14F-4D97-AF65-F5344CB8AC3E}">
        <p14:creationId xmlns:p14="http://schemas.microsoft.com/office/powerpoint/2010/main" val="18118020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29F5C03F-C916-465E-BE2C-E9189DA57A2F}" type="slidenum">
              <a:rPr lang="en-GB" smtClean="0"/>
              <a:t>2</a:t>
            </a:fld>
            <a:endParaRPr lang="en-GB" dirty="0"/>
          </a:p>
        </p:txBody>
      </p:sp>
    </p:spTree>
    <p:extLst>
      <p:ext uri="{BB962C8B-B14F-4D97-AF65-F5344CB8AC3E}">
        <p14:creationId xmlns:p14="http://schemas.microsoft.com/office/powerpoint/2010/main" val="10162233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29F5C03F-C916-465E-BE2C-E9189DA57A2F}" type="slidenum">
              <a:rPr lang="en-GB" smtClean="0"/>
              <a:t>3</a:t>
            </a:fld>
            <a:endParaRPr lang="en-GB" dirty="0"/>
          </a:p>
        </p:txBody>
      </p:sp>
    </p:spTree>
    <p:extLst>
      <p:ext uri="{BB962C8B-B14F-4D97-AF65-F5344CB8AC3E}">
        <p14:creationId xmlns:p14="http://schemas.microsoft.com/office/powerpoint/2010/main" val="21262453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29F5C03F-C916-465E-BE2C-E9189DA57A2F}" type="slidenum">
              <a:rPr lang="en-GB" smtClean="0"/>
              <a:t>4</a:t>
            </a:fld>
            <a:endParaRPr lang="en-GB" dirty="0"/>
          </a:p>
        </p:txBody>
      </p:sp>
    </p:spTree>
    <p:extLst>
      <p:ext uri="{BB962C8B-B14F-4D97-AF65-F5344CB8AC3E}">
        <p14:creationId xmlns:p14="http://schemas.microsoft.com/office/powerpoint/2010/main" val="11345432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29F5C03F-C916-465E-BE2C-E9189DA57A2F}" type="slidenum">
              <a:rPr lang="en-GB" smtClean="0"/>
              <a:t>5</a:t>
            </a:fld>
            <a:endParaRPr lang="en-GB" dirty="0"/>
          </a:p>
        </p:txBody>
      </p:sp>
    </p:spTree>
    <p:extLst>
      <p:ext uri="{BB962C8B-B14F-4D97-AF65-F5344CB8AC3E}">
        <p14:creationId xmlns:p14="http://schemas.microsoft.com/office/powerpoint/2010/main" val="41778488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tartseite">
    <p:spTree>
      <p:nvGrpSpPr>
        <p:cNvPr id="1" name=""/>
        <p:cNvGrpSpPr/>
        <p:nvPr/>
      </p:nvGrpSpPr>
      <p:grpSpPr>
        <a:xfrm>
          <a:off x="0" y="0"/>
          <a:ext cx="0" cy="0"/>
          <a:chOff x="0" y="0"/>
          <a:chExt cx="0" cy="0"/>
        </a:xfrm>
      </p:grpSpPr>
    </p:spTree>
    <p:extLst>
      <p:ext uri="{BB962C8B-B14F-4D97-AF65-F5344CB8AC3E}">
        <p14:creationId xmlns:p14="http://schemas.microsoft.com/office/powerpoint/2010/main" val="71612269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eere Seite">
    <p:spTree>
      <p:nvGrpSpPr>
        <p:cNvPr id="1" name=""/>
        <p:cNvGrpSpPr/>
        <p:nvPr/>
      </p:nvGrpSpPr>
      <p:grpSpPr>
        <a:xfrm>
          <a:off x="0" y="0"/>
          <a:ext cx="0" cy="0"/>
          <a:chOff x="0" y="0"/>
          <a:chExt cx="0" cy="0"/>
        </a:xfrm>
      </p:grpSpPr>
      <p:sp>
        <p:nvSpPr>
          <p:cNvPr id="8" name="Rechteck 7"/>
          <p:cNvSpPr/>
          <p:nvPr userDrawn="1"/>
        </p:nvSpPr>
        <p:spPr>
          <a:xfrm rot="10800000">
            <a:off x="0" y="0"/>
            <a:ext cx="9144000" cy="363255"/>
          </a:xfrm>
          <a:prstGeom prst="rect">
            <a:avLst/>
          </a:prstGeom>
          <a:gradFill>
            <a:gsLst>
              <a:gs pos="0">
                <a:srgbClr val="DEDEDE"/>
              </a:gs>
              <a:gs pos="58000">
                <a:schemeClr val="bg1">
                  <a:alpha val="0"/>
                </a:schemeClr>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extplatzhalter 2"/>
          <p:cNvSpPr>
            <a:spLocks noGrp="1"/>
          </p:cNvSpPr>
          <p:nvPr>
            <p:ph type="body" idx="1" hasCustomPrompt="1"/>
          </p:nvPr>
        </p:nvSpPr>
        <p:spPr>
          <a:xfrm>
            <a:off x="1192213" y="39256"/>
            <a:ext cx="7772400" cy="324000"/>
          </a:xfrm>
          <a:prstGeom prst="rect">
            <a:avLst/>
          </a:prstGeom>
        </p:spPr>
        <p:txBody>
          <a:bodyPr anchor="t" anchorCtr="0"/>
          <a:lstStyle>
            <a:lvl1pPr marL="0" indent="0" algn="r">
              <a:buNone/>
              <a:defRPr sz="1500" b="1">
                <a:solidFill>
                  <a:srgbClr val="58595B"/>
                </a:solidFill>
                <a:latin typeface="Calibri Light" panose="020F030202020403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dirty="0"/>
              <a:t>Haupttitel durch Klicken bearbeiten</a:t>
            </a:r>
          </a:p>
        </p:txBody>
      </p:sp>
    </p:spTree>
    <p:extLst>
      <p:ext uri="{BB962C8B-B14F-4D97-AF65-F5344CB8AC3E}">
        <p14:creationId xmlns:p14="http://schemas.microsoft.com/office/powerpoint/2010/main" val="371662485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2.jpeg"/><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2" name="Gruppieren 11"/>
          <p:cNvGrpSpPr/>
          <p:nvPr/>
        </p:nvGrpSpPr>
        <p:grpSpPr>
          <a:xfrm>
            <a:off x="-1" y="4473720"/>
            <a:ext cx="9144001" cy="669780"/>
            <a:chOff x="-1" y="4473720"/>
            <a:chExt cx="9144001" cy="669780"/>
          </a:xfrm>
        </p:grpSpPr>
        <p:pic>
          <p:nvPicPr>
            <p:cNvPr id="13" name="Picture 2" descr="C:\Users\gerd_s\Desktop\03 Innovation Schnelligkeit Qualität\IC Fusszeile_deu.jpg"/>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1" y="4473721"/>
              <a:ext cx="3829507" cy="669779"/>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2" descr="C:\Users\gerd_s\Desktop\03 Innovation Schnelligkeit Qualität\IC Fusszeile_deu.jpg"/>
            <p:cNvPicPr>
              <a:picLocks noChangeAspect="1" noChangeArrowheads="1"/>
            </p:cNvPicPr>
            <p:nvPr userDrawn="1"/>
          </p:nvPicPr>
          <p:blipFill rotWithShape="1">
            <a:blip r:embed="rId5">
              <a:extLst>
                <a:ext uri="{28A0092B-C50C-407E-A947-70E740481C1C}">
                  <a14:useLocalDpi xmlns:a14="http://schemas.microsoft.com/office/drawing/2010/main" val="0"/>
                </a:ext>
              </a:extLst>
            </a:blip>
            <a:srcRect l="50000"/>
            <a:stretch/>
          </p:blipFill>
          <p:spPr bwMode="auto">
            <a:xfrm>
              <a:off x="1914752" y="4473720"/>
              <a:ext cx="7229248" cy="669779"/>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2093838464"/>
      </p:ext>
    </p:extLst>
  </p:cSld>
  <p:clrMap bg1="lt1" tx1="dk1" bg2="lt2" tx2="dk2" accent1="accent1" accent2="accent2" accent3="accent3" accent4="accent4" accent5="accent5" accent6="accent6" hlink="hlink" folHlink="folHlink"/>
  <p:sldLayoutIdLst>
    <p:sldLayoutId id="2147483661" r:id="rId1"/>
    <p:sldLayoutId id="2147483649" r:id="rId2"/>
  </p:sldLayoutIdLst>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10.png"/><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idx="1"/>
          </p:nvPr>
        </p:nvSpPr>
        <p:spPr>
          <a:xfrm>
            <a:off x="1691679" y="39256"/>
            <a:ext cx="7272933" cy="324000"/>
          </a:xfrm>
        </p:spPr>
        <p:txBody>
          <a:bodyPr/>
          <a:lstStyle/>
          <a:p>
            <a:pPr algn="l"/>
            <a:r>
              <a:rPr lang="en-GB" u="sng" dirty="0"/>
              <a:t>1. SAP-</a:t>
            </a:r>
            <a:r>
              <a:rPr lang="en-GB" u="sng" dirty="0" err="1"/>
              <a:t>Systemverständnis</a:t>
            </a:r>
            <a:r>
              <a:rPr lang="en-GB" u="sng" dirty="0"/>
              <a:t> (</a:t>
            </a:r>
            <a:r>
              <a:rPr lang="en-GB" u="sng" dirty="0" err="1"/>
              <a:t>Überblick</a:t>
            </a:r>
            <a:r>
              <a:rPr lang="en-GB" u="sng" dirty="0"/>
              <a:t>)</a:t>
            </a:r>
            <a:endParaRPr lang="en-GB" i="1" u="sng" dirty="0"/>
          </a:p>
        </p:txBody>
      </p:sp>
      <p:sp>
        <p:nvSpPr>
          <p:cNvPr id="88" name="Textfeld 87">
            <a:extLst>
              <a:ext uri="{FF2B5EF4-FFF2-40B4-BE49-F238E27FC236}">
                <a16:creationId xmlns:a16="http://schemas.microsoft.com/office/drawing/2014/main" id="{D2734D53-90D2-4C6E-BB92-D8293FE84079}"/>
              </a:ext>
            </a:extLst>
          </p:cNvPr>
          <p:cNvSpPr txBox="1"/>
          <p:nvPr/>
        </p:nvSpPr>
        <p:spPr>
          <a:xfrm>
            <a:off x="398955" y="917861"/>
            <a:ext cx="1580757" cy="584775"/>
          </a:xfrm>
          <a:prstGeom prst="rect">
            <a:avLst/>
          </a:prstGeom>
          <a:noFill/>
        </p:spPr>
        <p:txBody>
          <a:bodyPr wrap="square" rtlCol="0">
            <a:spAutoFit/>
          </a:bodyPr>
          <a:lstStyle/>
          <a:p>
            <a:r>
              <a:rPr lang="de-DE" sz="1100" u="sng" dirty="0"/>
              <a:t>Kundenbedarfe:</a:t>
            </a:r>
          </a:p>
          <a:p>
            <a:pPr marL="171450" indent="-171450">
              <a:buFont typeface="Arial" panose="020B0604020202020204" pitchFamily="34" charset="0"/>
              <a:buChar char="•"/>
            </a:pPr>
            <a:r>
              <a:rPr lang="de-DE" sz="1050" dirty="0" err="1"/>
              <a:t>Kd.auftrag</a:t>
            </a:r>
            <a:r>
              <a:rPr lang="de-DE" sz="1050" dirty="0"/>
              <a:t> (VA03)</a:t>
            </a:r>
          </a:p>
          <a:p>
            <a:pPr marL="171450" indent="-171450">
              <a:buFont typeface="Arial" panose="020B0604020202020204" pitchFamily="34" charset="0"/>
              <a:buChar char="•"/>
            </a:pPr>
            <a:r>
              <a:rPr lang="de-DE" sz="1050" dirty="0"/>
              <a:t>SD-Lieferpläne (VA33)</a:t>
            </a:r>
            <a:endParaRPr lang="de-DE" sz="800" dirty="0"/>
          </a:p>
        </p:txBody>
      </p:sp>
      <p:pic>
        <p:nvPicPr>
          <p:cNvPr id="4" name="Grafik 3">
            <a:extLst>
              <a:ext uri="{FF2B5EF4-FFF2-40B4-BE49-F238E27FC236}">
                <a16:creationId xmlns:a16="http://schemas.microsoft.com/office/drawing/2014/main" id="{0949CB89-0A46-409B-8AF9-88C86DBA1193}"/>
              </a:ext>
            </a:extLst>
          </p:cNvPr>
          <p:cNvPicPr>
            <a:picLocks noChangeAspect="1"/>
          </p:cNvPicPr>
          <p:nvPr/>
        </p:nvPicPr>
        <p:blipFill>
          <a:blip r:embed="rId3"/>
          <a:stretch>
            <a:fillRect/>
          </a:stretch>
        </p:blipFill>
        <p:spPr>
          <a:xfrm>
            <a:off x="601582" y="555526"/>
            <a:ext cx="602861" cy="324000"/>
          </a:xfrm>
          <a:prstGeom prst="rect">
            <a:avLst/>
          </a:prstGeom>
        </p:spPr>
      </p:pic>
      <p:pic>
        <p:nvPicPr>
          <p:cNvPr id="5" name="Grafik 4">
            <a:extLst>
              <a:ext uri="{FF2B5EF4-FFF2-40B4-BE49-F238E27FC236}">
                <a16:creationId xmlns:a16="http://schemas.microsoft.com/office/drawing/2014/main" id="{6E36786D-B8DF-4F72-8561-46B94A5C41AB}"/>
              </a:ext>
            </a:extLst>
          </p:cNvPr>
          <p:cNvPicPr>
            <a:picLocks noChangeAspect="1"/>
          </p:cNvPicPr>
          <p:nvPr/>
        </p:nvPicPr>
        <p:blipFill>
          <a:blip r:embed="rId4"/>
          <a:stretch>
            <a:fillRect/>
          </a:stretch>
        </p:blipFill>
        <p:spPr>
          <a:xfrm>
            <a:off x="2358705" y="1038757"/>
            <a:ext cx="800419" cy="257104"/>
          </a:xfrm>
          <a:prstGeom prst="rect">
            <a:avLst/>
          </a:prstGeom>
        </p:spPr>
      </p:pic>
      <p:pic>
        <p:nvPicPr>
          <p:cNvPr id="6" name="Grafik 5">
            <a:extLst>
              <a:ext uri="{FF2B5EF4-FFF2-40B4-BE49-F238E27FC236}">
                <a16:creationId xmlns:a16="http://schemas.microsoft.com/office/drawing/2014/main" id="{1E089210-D249-4E24-9312-095E5021FEEF}"/>
              </a:ext>
            </a:extLst>
          </p:cNvPr>
          <p:cNvPicPr>
            <a:picLocks noChangeAspect="1"/>
          </p:cNvPicPr>
          <p:nvPr/>
        </p:nvPicPr>
        <p:blipFill>
          <a:blip r:embed="rId5"/>
          <a:stretch>
            <a:fillRect/>
          </a:stretch>
        </p:blipFill>
        <p:spPr>
          <a:xfrm>
            <a:off x="6444208" y="3219822"/>
            <a:ext cx="720081" cy="335103"/>
          </a:xfrm>
          <a:prstGeom prst="rect">
            <a:avLst/>
          </a:prstGeom>
        </p:spPr>
      </p:pic>
      <p:pic>
        <p:nvPicPr>
          <p:cNvPr id="7" name="Grafik 6">
            <a:extLst>
              <a:ext uri="{FF2B5EF4-FFF2-40B4-BE49-F238E27FC236}">
                <a16:creationId xmlns:a16="http://schemas.microsoft.com/office/drawing/2014/main" id="{30EB101F-7963-4BB9-89AC-1C66ED8F4474}"/>
              </a:ext>
            </a:extLst>
          </p:cNvPr>
          <p:cNvPicPr>
            <a:picLocks noChangeAspect="1"/>
          </p:cNvPicPr>
          <p:nvPr/>
        </p:nvPicPr>
        <p:blipFill>
          <a:blip r:embed="rId6"/>
          <a:stretch>
            <a:fillRect/>
          </a:stretch>
        </p:blipFill>
        <p:spPr>
          <a:xfrm>
            <a:off x="6372200" y="592094"/>
            <a:ext cx="658050" cy="325767"/>
          </a:xfrm>
          <a:prstGeom prst="rect">
            <a:avLst/>
          </a:prstGeom>
        </p:spPr>
      </p:pic>
      <p:pic>
        <p:nvPicPr>
          <p:cNvPr id="8" name="Grafik 7">
            <a:extLst>
              <a:ext uri="{FF2B5EF4-FFF2-40B4-BE49-F238E27FC236}">
                <a16:creationId xmlns:a16="http://schemas.microsoft.com/office/drawing/2014/main" id="{C5542F61-7C5E-4DF8-A1DB-96852536E728}"/>
              </a:ext>
            </a:extLst>
          </p:cNvPr>
          <p:cNvPicPr>
            <a:picLocks noChangeAspect="1"/>
          </p:cNvPicPr>
          <p:nvPr/>
        </p:nvPicPr>
        <p:blipFill>
          <a:blip r:embed="rId7"/>
          <a:stretch>
            <a:fillRect/>
          </a:stretch>
        </p:blipFill>
        <p:spPr>
          <a:xfrm>
            <a:off x="601706" y="3581203"/>
            <a:ext cx="1100259" cy="257105"/>
          </a:xfrm>
          <a:prstGeom prst="rect">
            <a:avLst/>
          </a:prstGeom>
        </p:spPr>
      </p:pic>
      <p:sp>
        <p:nvSpPr>
          <p:cNvPr id="11" name="Textfeld 10">
            <a:extLst>
              <a:ext uri="{FF2B5EF4-FFF2-40B4-BE49-F238E27FC236}">
                <a16:creationId xmlns:a16="http://schemas.microsoft.com/office/drawing/2014/main" id="{01911F51-B48A-423C-9581-C997F671A8E3}"/>
              </a:ext>
            </a:extLst>
          </p:cNvPr>
          <p:cNvSpPr txBox="1"/>
          <p:nvPr/>
        </p:nvSpPr>
        <p:spPr>
          <a:xfrm>
            <a:off x="2163266" y="1306779"/>
            <a:ext cx="2088232" cy="1069524"/>
          </a:xfrm>
          <a:prstGeom prst="rect">
            <a:avLst/>
          </a:prstGeom>
          <a:noFill/>
        </p:spPr>
        <p:txBody>
          <a:bodyPr wrap="square" rtlCol="0">
            <a:spAutoFit/>
          </a:bodyPr>
          <a:lstStyle/>
          <a:p>
            <a:r>
              <a:rPr lang="de-DE" sz="1100" u="sng" dirty="0"/>
              <a:t>Disposition:</a:t>
            </a:r>
          </a:p>
          <a:p>
            <a:pPr marL="171450" indent="-171450">
              <a:buFont typeface="Arial" panose="020B0604020202020204" pitchFamily="34" charset="0"/>
              <a:buChar char="•"/>
            </a:pPr>
            <a:r>
              <a:rPr lang="de-DE" sz="1050" dirty="0"/>
              <a:t>Dispolauf (MD01N)</a:t>
            </a:r>
          </a:p>
          <a:p>
            <a:pPr marL="171450" indent="-171450">
              <a:buFont typeface="Arial" panose="020B0604020202020204" pitchFamily="34" charset="0"/>
              <a:buChar char="•"/>
            </a:pPr>
            <a:r>
              <a:rPr lang="de-DE" sz="1050" dirty="0"/>
              <a:t>Bestands-/ Bedarfsliste (MD04)</a:t>
            </a:r>
          </a:p>
          <a:p>
            <a:r>
              <a:rPr lang="de-DE" sz="1050" dirty="0"/>
              <a:t>Bedarf</a:t>
            </a:r>
          </a:p>
          <a:p>
            <a:r>
              <a:rPr lang="de-DE" sz="1050" u="sng" dirty="0"/>
              <a:t>./. Bestand</a:t>
            </a:r>
          </a:p>
          <a:p>
            <a:r>
              <a:rPr lang="de-DE" sz="1050" dirty="0"/>
              <a:t>SAP-</a:t>
            </a:r>
            <a:r>
              <a:rPr lang="de-DE" sz="1050" dirty="0" err="1"/>
              <a:t>Bedarfsdecker</a:t>
            </a:r>
            <a:endParaRPr lang="de-DE" sz="800" dirty="0"/>
          </a:p>
        </p:txBody>
      </p:sp>
      <p:sp>
        <p:nvSpPr>
          <p:cNvPr id="12" name="Textfeld 11">
            <a:extLst>
              <a:ext uri="{FF2B5EF4-FFF2-40B4-BE49-F238E27FC236}">
                <a16:creationId xmlns:a16="http://schemas.microsoft.com/office/drawing/2014/main" id="{3F9A6598-E9DA-4D3F-BA9D-62DECC9FDDF1}"/>
              </a:ext>
            </a:extLst>
          </p:cNvPr>
          <p:cNvSpPr txBox="1"/>
          <p:nvPr/>
        </p:nvSpPr>
        <p:spPr>
          <a:xfrm>
            <a:off x="6048165" y="3556959"/>
            <a:ext cx="2088232" cy="746358"/>
          </a:xfrm>
          <a:prstGeom prst="rect">
            <a:avLst/>
          </a:prstGeom>
          <a:noFill/>
        </p:spPr>
        <p:txBody>
          <a:bodyPr wrap="square" rtlCol="0">
            <a:spAutoFit/>
          </a:bodyPr>
          <a:lstStyle/>
          <a:p>
            <a:r>
              <a:rPr lang="de-DE" sz="1100" u="sng" dirty="0"/>
              <a:t>Produktionsplanung:</a:t>
            </a:r>
          </a:p>
          <a:p>
            <a:pPr marL="171450" indent="-171450">
              <a:buFont typeface="Arial" panose="020B0604020202020204" pitchFamily="34" charset="0"/>
              <a:buChar char="•"/>
            </a:pPr>
            <a:r>
              <a:rPr lang="de-DE" sz="1050" dirty="0"/>
              <a:t>Stückliste </a:t>
            </a:r>
            <a:r>
              <a:rPr lang="de-DE" sz="1050"/>
              <a:t>(CS03)</a:t>
            </a:r>
            <a:endParaRPr lang="de-DE" sz="1050" dirty="0"/>
          </a:p>
          <a:p>
            <a:pPr marL="171450" indent="-171450">
              <a:buFont typeface="Arial" panose="020B0604020202020204" pitchFamily="34" charset="0"/>
              <a:buChar char="•"/>
            </a:pPr>
            <a:r>
              <a:rPr lang="de-DE" sz="1050" dirty="0"/>
              <a:t>Arbeitspläne (CA03)</a:t>
            </a:r>
          </a:p>
          <a:p>
            <a:pPr marL="171450" indent="-171450">
              <a:buFont typeface="Arial" panose="020B0604020202020204" pitchFamily="34" charset="0"/>
              <a:buChar char="•"/>
            </a:pPr>
            <a:r>
              <a:rPr lang="de-DE" sz="1050" dirty="0"/>
              <a:t>Arbeitsplätze (CR03)</a:t>
            </a:r>
            <a:endParaRPr lang="de-DE" sz="800" dirty="0"/>
          </a:p>
        </p:txBody>
      </p:sp>
      <p:sp>
        <p:nvSpPr>
          <p:cNvPr id="13" name="Textfeld 12">
            <a:extLst>
              <a:ext uri="{FF2B5EF4-FFF2-40B4-BE49-F238E27FC236}">
                <a16:creationId xmlns:a16="http://schemas.microsoft.com/office/drawing/2014/main" id="{CE350A8C-DF62-4B7B-BA1A-F8CB6F3DE931}"/>
              </a:ext>
            </a:extLst>
          </p:cNvPr>
          <p:cNvSpPr txBox="1"/>
          <p:nvPr/>
        </p:nvSpPr>
        <p:spPr>
          <a:xfrm>
            <a:off x="4116619" y="3133832"/>
            <a:ext cx="1400640" cy="261610"/>
          </a:xfrm>
          <a:prstGeom prst="rect">
            <a:avLst/>
          </a:prstGeom>
          <a:noFill/>
        </p:spPr>
        <p:txBody>
          <a:bodyPr wrap="square" rtlCol="0">
            <a:spAutoFit/>
          </a:bodyPr>
          <a:lstStyle/>
          <a:p>
            <a:r>
              <a:rPr lang="de-DE" sz="1100" u="sng" dirty="0"/>
              <a:t>Plan-Auftrag (PLAUF)</a:t>
            </a:r>
            <a:endParaRPr lang="de-DE" sz="800" dirty="0"/>
          </a:p>
        </p:txBody>
      </p:sp>
      <p:cxnSp>
        <p:nvCxnSpPr>
          <p:cNvPr id="10" name="Verbinder: gekrümmt 9">
            <a:extLst>
              <a:ext uri="{FF2B5EF4-FFF2-40B4-BE49-F238E27FC236}">
                <a16:creationId xmlns:a16="http://schemas.microsoft.com/office/drawing/2014/main" id="{B02C247A-2DB8-4E7B-9720-36777F66630E}"/>
              </a:ext>
            </a:extLst>
          </p:cNvPr>
          <p:cNvCxnSpPr>
            <a:cxnSpLocks/>
            <a:stCxn id="11" idx="2"/>
            <a:endCxn id="13" idx="1"/>
          </p:cNvCxnSpPr>
          <p:nvPr/>
        </p:nvCxnSpPr>
        <p:spPr>
          <a:xfrm rot="16200000" flipH="1">
            <a:off x="3217833" y="2365851"/>
            <a:ext cx="888334" cy="909237"/>
          </a:xfrm>
          <a:prstGeom prst="curvedConnector2">
            <a:avLst/>
          </a:prstGeom>
          <a:ln>
            <a:tailEnd type="triangle"/>
          </a:ln>
        </p:spPr>
        <p:style>
          <a:lnRef idx="1">
            <a:schemeClr val="accent1"/>
          </a:lnRef>
          <a:fillRef idx="0">
            <a:schemeClr val="accent1"/>
          </a:fillRef>
          <a:effectRef idx="0">
            <a:schemeClr val="accent1"/>
          </a:effectRef>
          <a:fontRef idx="minor">
            <a:schemeClr val="tx1"/>
          </a:fontRef>
        </p:style>
      </p:cxnSp>
      <p:sp>
        <p:nvSpPr>
          <p:cNvPr id="16" name="Textfeld 15">
            <a:extLst>
              <a:ext uri="{FF2B5EF4-FFF2-40B4-BE49-F238E27FC236}">
                <a16:creationId xmlns:a16="http://schemas.microsoft.com/office/drawing/2014/main" id="{BA9AED26-0786-47E1-9A32-FCA9083C726E}"/>
              </a:ext>
            </a:extLst>
          </p:cNvPr>
          <p:cNvSpPr txBox="1"/>
          <p:nvPr/>
        </p:nvSpPr>
        <p:spPr>
          <a:xfrm>
            <a:off x="4086905" y="3554925"/>
            <a:ext cx="1745236" cy="430887"/>
          </a:xfrm>
          <a:prstGeom prst="rect">
            <a:avLst/>
          </a:prstGeom>
          <a:noFill/>
        </p:spPr>
        <p:txBody>
          <a:bodyPr wrap="square" rtlCol="0">
            <a:spAutoFit/>
          </a:bodyPr>
          <a:lstStyle/>
          <a:p>
            <a:r>
              <a:rPr lang="de-DE" sz="1100" u="sng" dirty="0"/>
              <a:t>Fertigungsauftrag (</a:t>
            </a:r>
            <a:r>
              <a:rPr lang="de-DE" sz="1100" u="sng" dirty="0" err="1"/>
              <a:t>Fauf</a:t>
            </a:r>
            <a:r>
              <a:rPr lang="de-DE" sz="1100" u="sng" dirty="0"/>
              <a:t>) (CO03)</a:t>
            </a:r>
            <a:endParaRPr lang="de-DE" sz="800" dirty="0"/>
          </a:p>
        </p:txBody>
      </p:sp>
      <p:cxnSp>
        <p:nvCxnSpPr>
          <p:cNvPr id="20" name="Verbinder: gekrümmt 19">
            <a:extLst>
              <a:ext uri="{FF2B5EF4-FFF2-40B4-BE49-F238E27FC236}">
                <a16:creationId xmlns:a16="http://schemas.microsoft.com/office/drawing/2014/main" id="{267A20DA-A607-4649-834A-FC624683B6D8}"/>
              </a:ext>
            </a:extLst>
          </p:cNvPr>
          <p:cNvCxnSpPr>
            <a:cxnSpLocks/>
            <a:stCxn id="12" idx="1"/>
            <a:endCxn id="16" idx="2"/>
          </p:cNvCxnSpPr>
          <p:nvPr/>
        </p:nvCxnSpPr>
        <p:spPr>
          <a:xfrm rot="10800000" flipV="1">
            <a:off x="4959523" y="3930138"/>
            <a:ext cx="1088642" cy="55674"/>
          </a:xfrm>
          <a:prstGeom prst="curvedConnector4">
            <a:avLst>
              <a:gd name="adj1" fmla="val 9922"/>
              <a:gd name="adj2" fmla="val 1080898"/>
            </a:avLst>
          </a:prstGeom>
          <a:ln>
            <a:tailEnd type="triangle"/>
          </a:ln>
        </p:spPr>
        <p:style>
          <a:lnRef idx="1">
            <a:schemeClr val="accent1"/>
          </a:lnRef>
          <a:fillRef idx="0">
            <a:schemeClr val="accent1"/>
          </a:fillRef>
          <a:effectRef idx="0">
            <a:schemeClr val="accent1"/>
          </a:effectRef>
          <a:fontRef idx="minor">
            <a:schemeClr val="tx1"/>
          </a:fontRef>
        </p:style>
      </p:cxnSp>
      <p:sp>
        <p:nvSpPr>
          <p:cNvPr id="24" name="Textfeld 23">
            <a:extLst>
              <a:ext uri="{FF2B5EF4-FFF2-40B4-BE49-F238E27FC236}">
                <a16:creationId xmlns:a16="http://schemas.microsoft.com/office/drawing/2014/main" id="{C3C52504-C763-49A7-BB01-1CA21DE120B6}"/>
              </a:ext>
            </a:extLst>
          </p:cNvPr>
          <p:cNvSpPr txBox="1"/>
          <p:nvPr/>
        </p:nvSpPr>
        <p:spPr>
          <a:xfrm>
            <a:off x="393151" y="3930138"/>
            <a:ext cx="2088232" cy="584775"/>
          </a:xfrm>
          <a:prstGeom prst="rect">
            <a:avLst/>
          </a:prstGeom>
          <a:noFill/>
        </p:spPr>
        <p:txBody>
          <a:bodyPr wrap="square" rtlCol="0">
            <a:spAutoFit/>
          </a:bodyPr>
          <a:lstStyle/>
          <a:p>
            <a:r>
              <a:rPr lang="de-DE" sz="1100" u="sng" dirty="0"/>
              <a:t>BDE (Betriebsdatenerfassung):</a:t>
            </a:r>
          </a:p>
          <a:p>
            <a:pPr marL="171450" indent="-171450">
              <a:buFont typeface="Arial" panose="020B0604020202020204" pitchFamily="34" charset="0"/>
              <a:buChar char="•"/>
            </a:pPr>
            <a:r>
              <a:rPr lang="de-DE" sz="1050" dirty="0"/>
              <a:t>Produktion</a:t>
            </a:r>
          </a:p>
          <a:p>
            <a:pPr marL="171450" indent="-171450">
              <a:buFont typeface="Arial" panose="020B0604020202020204" pitchFamily="34" charset="0"/>
              <a:buChar char="•"/>
            </a:pPr>
            <a:r>
              <a:rPr lang="de-DE" sz="1050" dirty="0"/>
              <a:t>Verbrauchsrückmeldung</a:t>
            </a:r>
            <a:endParaRPr lang="de-DE" sz="800" dirty="0"/>
          </a:p>
        </p:txBody>
      </p:sp>
      <p:cxnSp>
        <p:nvCxnSpPr>
          <p:cNvPr id="25" name="Verbinder: gekrümmt 24">
            <a:extLst>
              <a:ext uri="{FF2B5EF4-FFF2-40B4-BE49-F238E27FC236}">
                <a16:creationId xmlns:a16="http://schemas.microsoft.com/office/drawing/2014/main" id="{429EA83E-DFFC-452A-9619-BEFE2985EF42}"/>
              </a:ext>
            </a:extLst>
          </p:cNvPr>
          <p:cNvCxnSpPr>
            <a:cxnSpLocks/>
            <a:stCxn id="16" idx="1"/>
            <a:endCxn id="24" idx="3"/>
          </p:cNvCxnSpPr>
          <p:nvPr/>
        </p:nvCxnSpPr>
        <p:spPr>
          <a:xfrm rot="10800000" flipV="1">
            <a:off x="2481383" y="3770368"/>
            <a:ext cx="1605522" cy="452157"/>
          </a:xfrm>
          <a:prstGeom prst="curved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6" name="Verbinder: gekrümmt 25">
            <a:extLst>
              <a:ext uri="{FF2B5EF4-FFF2-40B4-BE49-F238E27FC236}">
                <a16:creationId xmlns:a16="http://schemas.microsoft.com/office/drawing/2014/main" id="{D24E49B1-488F-4139-8227-2801D95ECE5A}"/>
              </a:ext>
            </a:extLst>
          </p:cNvPr>
          <p:cNvCxnSpPr>
            <a:stCxn id="88" idx="2"/>
            <a:endCxn id="11" idx="1"/>
          </p:cNvCxnSpPr>
          <p:nvPr/>
        </p:nvCxnSpPr>
        <p:spPr>
          <a:xfrm rot="16200000" flipH="1">
            <a:off x="1506848" y="1185122"/>
            <a:ext cx="338905" cy="973932"/>
          </a:xfrm>
          <a:prstGeom prst="curvedConnector2">
            <a:avLst/>
          </a:prstGeom>
          <a:ln>
            <a:tailEnd type="triangle"/>
          </a:ln>
        </p:spPr>
        <p:style>
          <a:lnRef idx="1">
            <a:schemeClr val="accent1"/>
          </a:lnRef>
          <a:fillRef idx="0">
            <a:schemeClr val="accent1"/>
          </a:fillRef>
          <a:effectRef idx="0">
            <a:schemeClr val="accent1"/>
          </a:effectRef>
          <a:fontRef idx="minor">
            <a:schemeClr val="tx1"/>
          </a:fontRef>
        </p:style>
      </p:cxnSp>
      <p:sp>
        <p:nvSpPr>
          <p:cNvPr id="31" name="Textfeld 30">
            <a:extLst>
              <a:ext uri="{FF2B5EF4-FFF2-40B4-BE49-F238E27FC236}">
                <a16:creationId xmlns:a16="http://schemas.microsoft.com/office/drawing/2014/main" id="{766E8A08-8216-4D9D-8BF2-446ED9C7E075}"/>
              </a:ext>
            </a:extLst>
          </p:cNvPr>
          <p:cNvSpPr txBox="1"/>
          <p:nvPr/>
        </p:nvSpPr>
        <p:spPr>
          <a:xfrm>
            <a:off x="397459" y="2721382"/>
            <a:ext cx="2253513" cy="746358"/>
          </a:xfrm>
          <a:prstGeom prst="rect">
            <a:avLst/>
          </a:prstGeom>
          <a:noFill/>
        </p:spPr>
        <p:txBody>
          <a:bodyPr wrap="square" rtlCol="0">
            <a:spAutoFit/>
          </a:bodyPr>
          <a:lstStyle/>
          <a:p>
            <a:r>
              <a:rPr lang="de-DE" sz="1100" u="sng" dirty="0"/>
              <a:t>Lieferanten/ Lohnbearbeiter:</a:t>
            </a:r>
          </a:p>
          <a:p>
            <a:pPr marL="171450" indent="-171450">
              <a:buFont typeface="Arial" panose="020B0604020202020204" pitchFamily="34" charset="0"/>
              <a:buChar char="•"/>
            </a:pPr>
            <a:r>
              <a:rPr lang="de-DE" sz="1050" dirty="0"/>
              <a:t>Bestellanforderung BANF (ME23N)</a:t>
            </a:r>
          </a:p>
          <a:p>
            <a:pPr marL="171450" indent="-171450">
              <a:buFont typeface="Arial" panose="020B0604020202020204" pitchFamily="34" charset="0"/>
              <a:buChar char="•"/>
            </a:pPr>
            <a:r>
              <a:rPr lang="de-DE" sz="1050" dirty="0"/>
              <a:t>Bestellungen (ME23N)</a:t>
            </a:r>
          </a:p>
          <a:p>
            <a:pPr marL="171450" indent="-171450">
              <a:buFont typeface="Arial" panose="020B0604020202020204" pitchFamily="34" charset="0"/>
              <a:buChar char="•"/>
            </a:pPr>
            <a:r>
              <a:rPr lang="de-DE" sz="1050" dirty="0"/>
              <a:t>MM-Lieferpläne (ME33L)</a:t>
            </a:r>
            <a:endParaRPr lang="de-DE" sz="800" dirty="0"/>
          </a:p>
        </p:txBody>
      </p:sp>
      <p:cxnSp>
        <p:nvCxnSpPr>
          <p:cNvPr id="29" name="Verbinder: gekrümmt 28">
            <a:extLst>
              <a:ext uri="{FF2B5EF4-FFF2-40B4-BE49-F238E27FC236}">
                <a16:creationId xmlns:a16="http://schemas.microsoft.com/office/drawing/2014/main" id="{C45D94C9-5B84-4DA8-BB3B-34A1AF39315C}"/>
              </a:ext>
            </a:extLst>
          </p:cNvPr>
          <p:cNvCxnSpPr>
            <a:cxnSpLocks/>
            <a:stCxn id="11" idx="2"/>
            <a:endCxn id="31" idx="3"/>
          </p:cNvCxnSpPr>
          <p:nvPr/>
        </p:nvCxnSpPr>
        <p:spPr>
          <a:xfrm rot="5400000">
            <a:off x="2570048" y="2457227"/>
            <a:ext cx="718258" cy="556410"/>
          </a:xfrm>
          <a:prstGeom prst="curvedConnector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6" name="Verbinder: gekrümmt 35">
            <a:extLst>
              <a:ext uri="{FF2B5EF4-FFF2-40B4-BE49-F238E27FC236}">
                <a16:creationId xmlns:a16="http://schemas.microsoft.com/office/drawing/2014/main" id="{B1BD8FD1-1F18-4EC7-AE0E-B46F602FB3CB}"/>
              </a:ext>
            </a:extLst>
          </p:cNvPr>
          <p:cNvCxnSpPr>
            <a:cxnSpLocks/>
            <a:stCxn id="13" idx="3"/>
          </p:cNvCxnSpPr>
          <p:nvPr/>
        </p:nvCxnSpPr>
        <p:spPr>
          <a:xfrm>
            <a:off x="5517259" y="3264637"/>
            <a:ext cx="854941" cy="130805"/>
          </a:xfrm>
          <a:prstGeom prst="curved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sp>
        <p:nvSpPr>
          <p:cNvPr id="70" name="Flussdiagramm: Daten 69">
            <a:extLst>
              <a:ext uri="{FF2B5EF4-FFF2-40B4-BE49-F238E27FC236}">
                <a16:creationId xmlns:a16="http://schemas.microsoft.com/office/drawing/2014/main" id="{C7ACDD97-85A6-4523-8EBA-42AE157217B8}"/>
              </a:ext>
            </a:extLst>
          </p:cNvPr>
          <p:cNvSpPr/>
          <p:nvPr/>
        </p:nvSpPr>
        <p:spPr>
          <a:xfrm>
            <a:off x="7884368" y="3367741"/>
            <a:ext cx="864096" cy="374367"/>
          </a:xfrm>
          <a:prstGeom prst="flowChartInputOutpu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050" dirty="0">
                <a:solidFill>
                  <a:schemeClr val="tx1"/>
                </a:solidFill>
              </a:rPr>
              <a:t>SMQ1</a:t>
            </a:r>
            <a:endParaRPr lang="de-DE" dirty="0">
              <a:solidFill>
                <a:schemeClr val="tx1"/>
              </a:solidFill>
            </a:endParaRPr>
          </a:p>
        </p:txBody>
      </p:sp>
      <p:cxnSp>
        <p:nvCxnSpPr>
          <p:cNvPr id="72" name="Verbinder: gekrümmt 71">
            <a:extLst>
              <a:ext uri="{FF2B5EF4-FFF2-40B4-BE49-F238E27FC236}">
                <a16:creationId xmlns:a16="http://schemas.microsoft.com/office/drawing/2014/main" id="{8360B7E1-885B-48EE-A3D5-3554F529C4EA}"/>
              </a:ext>
            </a:extLst>
          </p:cNvPr>
          <p:cNvCxnSpPr>
            <a:stCxn id="24" idx="2"/>
            <a:endCxn id="70" idx="4"/>
          </p:cNvCxnSpPr>
          <p:nvPr/>
        </p:nvCxnSpPr>
        <p:spPr>
          <a:xfrm rot="5400000" flipH="1" flipV="1">
            <a:off x="4490438" y="688936"/>
            <a:ext cx="772805" cy="6879149"/>
          </a:xfrm>
          <a:prstGeom prst="curvedConnector3">
            <a:avLst>
              <a:gd name="adj1" fmla="val -29581"/>
            </a:avLst>
          </a:prstGeom>
          <a:ln>
            <a:tailEnd type="triangle"/>
          </a:ln>
        </p:spPr>
        <p:style>
          <a:lnRef idx="1">
            <a:schemeClr val="accent1"/>
          </a:lnRef>
          <a:fillRef idx="0">
            <a:schemeClr val="accent1"/>
          </a:fillRef>
          <a:effectRef idx="0">
            <a:schemeClr val="accent1"/>
          </a:effectRef>
          <a:fontRef idx="minor">
            <a:schemeClr val="tx1"/>
          </a:fontRef>
        </p:style>
      </p:cxnSp>
      <p:sp>
        <p:nvSpPr>
          <p:cNvPr id="45" name="Textfeld 44">
            <a:extLst>
              <a:ext uri="{FF2B5EF4-FFF2-40B4-BE49-F238E27FC236}">
                <a16:creationId xmlns:a16="http://schemas.microsoft.com/office/drawing/2014/main" id="{F380FEDA-0B31-40CB-B768-450E890B406A}"/>
              </a:ext>
            </a:extLst>
          </p:cNvPr>
          <p:cNvSpPr txBox="1"/>
          <p:nvPr/>
        </p:nvSpPr>
        <p:spPr>
          <a:xfrm>
            <a:off x="5834836" y="959563"/>
            <a:ext cx="2193548" cy="1077218"/>
          </a:xfrm>
          <a:prstGeom prst="rect">
            <a:avLst/>
          </a:prstGeom>
          <a:noFill/>
        </p:spPr>
        <p:txBody>
          <a:bodyPr wrap="square" rtlCol="0">
            <a:spAutoFit/>
          </a:bodyPr>
          <a:lstStyle/>
          <a:p>
            <a:r>
              <a:rPr lang="de-DE" sz="1100" u="sng" dirty="0"/>
              <a:t>Material Handling/ führendes Bestandssystem</a:t>
            </a:r>
          </a:p>
          <a:p>
            <a:pPr marL="171450" indent="-171450">
              <a:buFont typeface="Arial" panose="020B0604020202020204" pitchFamily="34" charset="0"/>
              <a:buChar char="•"/>
            </a:pPr>
            <a:r>
              <a:rPr lang="de-DE" sz="1050" dirty="0"/>
              <a:t>Liefermonitor (SCWM/MON)</a:t>
            </a:r>
          </a:p>
          <a:p>
            <a:pPr marL="171450" indent="-171450">
              <a:buFont typeface="Arial" panose="020B0604020202020204" pitchFamily="34" charset="0"/>
              <a:buChar char="•"/>
            </a:pPr>
            <a:r>
              <a:rPr lang="de-DE" sz="1050" dirty="0"/>
              <a:t>Bereitstellung Material zum Produktionsversorgungsbereich (PVB)</a:t>
            </a:r>
            <a:endParaRPr lang="de-DE" sz="800" dirty="0"/>
          </a:p>
        </p:txBody>
      </p:sp>
      <p:sp>
        <p:nvSpPr>
          <p:cNvPr id="73" name="Textfeld 72">
            <a:extLst>
              <a:ext uri="{FF2B5EF4-FFF2-40B4-BE49-F238E27FC236}">
                <a16:creationId xmlns:a16="http://schemas.microsoft.com/office/drawing/2014/main" id="{8C5E81D2-4D26-487B-BFC3-5FDBA6E3F15C}"/>
              </a:ext>
            </a:extLst>
          </p:cNvPr>
          <p:cNvSpPr txBox="1"/>
          <p:nvPr/>
        </p:nvSpPr>
        <p:spPr>
          <a:xfrm>
            <a:off x="3724530" y="4700062"/>
            <a:ext cx="2866490" cy="253916"/>
          </a:xfrm>
          <a:prstGeom prst="rect">
            <a:avLst/>
          </a:prstGeom>
          <a:noFill/>
        </p:spPr>
        <p:txBody>
          <a:bodyPr wrap="none" rtlCol="0">
            <a:spAutoFit/>
          </a:bodyPr>
          <a:lstStyle/>
          <a:p>
            <a:r>
              <a:rPr lang="de-DE" sz="1050" i="1" dirty="0">
                <a:solidFill>
                  <a:srgbClr val="1A6AC1"/>
                </a:solidFill>
              </a:rPr>
              <a:t>Rückmeldung Fertigungsfortschritt nach Vorgang</a:t>
            </a:r>
          </a:p>
        </p:txBody>
      </p:sp>
      <p:cxnSp>
        <p:nvCxnSpPr>
          <p:cNvPr id="75" name="Verbinder: gekrümmt 74">
            <a:extLst>
              <a:ext uri="{FF2B5EF4-FFF2-40B4-BE49-F238E27FC236}">
                <a16:creationId xmlns:a16="http://schemas.microsoft.com/office/drawing/2014/main" id="{6EC8CD22-BC91-4201-9510-72EFFC49F079}"/>
              </a:ext>
            </a:extLst>
          </p:cNvPr>
          <p:cNvCxnSpPr>
            <a:cxnSpLocks/>
            <a:stCxn id="70" idx="0"/>
            <a:endCxn id="56" idx="4"/>
          </p:cNvCxnSpPr>
          <p:nvPr/>
        </p:nvCxnSpPr>
        <p:spPr>
          <a:xfrm rot="16200000" flipV="1">
            <a:off x="7727378" y="2692293"/>
            <a:ext cx="734653" cy="616244"/>
          </a:xfrm>
          <a:prstGeom prst="curvedConnector3">
            <a:avLst/>
          </a:prstGeom>
          <a:ln>
            <a:tailEnd type="triangle"/>
          </a:ln>
        </p:spPr>
        <p:style>
          <a:lnRef idx="1">
            <a:schemeClr val="accent1"/>
          </a:lnRef>
          <a:fillRef idx="0">
            <a:schemeClr val="accent1"/>
          </a:fillRef>
          <a:effectRef idx="0">
            <a:schemeClr val="accent1"/>
          </a:effectRef>
          <a:fontRef idx="minor">
            <a:schemeClr val="tx1"/>
          </a:fontRef>
        </p:style>
      </p:cxnSp>
      <p:sp>
        <p:nvSpPr>
          <p:cNvPr id="49" name="Textfeld 48">
            <a:extLst>
              <a:ext uri="{FF2B5EF4-FFF2-40B4-BE49-F238E27FC236}">
                <a16:creationId xmlns:a16="http://schemas.microsoft.com/office/drawing/2014/main" id="{A7CC2468-E582-4C21-9A38-71B0564C6504}"/>
              </a:ext>
            </a:extLst>
          </p:cNvPr>
          <p:cNvSpPr txBox="1"/>
          <p:nvPr/>
        </p:nvSpPr>
        <p:spPr>
          <a:xfrm>
            <a:off x="7092281" y="2773338"/>
            <a:ext cx="1829347" cy="415498"/>
          </a:xfrm>
          <a:prstGeom prst="rect">
            <a:avLst/>
          </a:prstGeom>
          <a:noFill/>
        </p:spPr>
        <p:txBody>
          <a:bodyPr wrap="none" rtlCol="0">
            <a:spAutoFit/>
          </a:bodyPr>
          <a:lstStyle/>
          <a:p>
            <a:r>
              <a:rPr lang="de-DE" sz="1050" i="1" dirty="0">
                <a:solidFill>
                  <a:srgbClr val="1A6AC1"/>
                </a:solidFill>
              </a:rPr>
              <a:t>Retrograder      Verbrauch</a:t>
            </a:r>
          </a:p>
          <a:p>
            <a:r>
              <a:rPr lang="de-DE" sz="1050" i="1" dirty="0">
                <a:solidFill>
                  <a:srgbClr val="1A6AC1"/>
                </a:solidFill>
              </a:rPr>
              <a:t>Komponenten               am PVB</a:t>
            </a:r>
          </a:p>
        </p:txBody>
      </p:sp>
      <p:sp>
        <p:nvSpPr>
          <p:cNvPr id="50" name="Textfeld 49">
            <a:extLst>
              <a:ext uri="{FF2B5EF4-FFF2-40B4-BE49-F238E27FC236}">
                <a16:creationId xmlns:a16="http://schemas.microsoft.com/office/drawing/2014/main" id="{F463E8C5-5A4F-4793-A3D9-8CD2351E30D0}"/>
              </a:ext>
            </a:extLst>
          </p:cNvPr>
          <p:cNvSpPr txBox="1"/>
          <p:nvPr/>
        </p:nvSpPr>
        <p:spPr>
          <a:xfrm>
            <a:off x="8219322" y="2213038"/>
            <a:ext cx="579005" cy="461665"/>
          </a:xfrm>
          <a:prstGeom prst="rect">
            <a:avLst/>
          </a:prstGeom>
          <a:noFill/>
        </p:spPr>
        <p:txBody>
          <a:bodyPr wrap="none" rtlCol="0">
            <a:spAutoFit/>
          </a:bodyPr>
          <a:lstStyle/>
          <a:p>
            <a:r>
              <a:rPr lang="de-DE" sz="600" u="sng" dirty="0"/>
              <a:t>Kriterien:</a:t>
            </a:r>
          </a:p>
          <a:p>
            <a:pPr marL="171450" indent="-171450">
              <a:buFont typeface="Arial" panose="020B0604020202020204" pitchFamily="34" charset="0"/>
              <a:buChar char="•"/>
            </a:pPr>
            <a:r>
              <a:rPr lang="de-DE" sz="600" dirty="0"/>
              <a:t>PVB</a:t>
            </a:r>
          </a:p>
          <a:p>
            <a:pPr marL="171450" indent="-171450">
              <a:buFont typeface="Arial" panose="020B0604020202020204" pitchFamily="34" charset="0"/>
              <a:buChar char="•"/>
            </a:pPr>
            <a:r>
              <a:rPr lang="de-DE" sz="600" dirty="0"/>
              <a:t>Menge</a:t>
            </a:r>
          </a:p>
          <a:p>
            <a:pPr marL="171450" indent="-171450">
              <a:buFont typeface="Arial" panose="020B0604020202020204" pitchFamily="34" charset="0"/>
              <a:buChar char="•"/>
            </a:pPr>
            <a:r>
              <a:rPr lang="de-DE" sz="600" dirty="0"/>
              <a:t>Charge</a:t>
            </a:r>
          </a:p>
        </p:txBody>
      </p:sp>
      <p:cxnSp>
        <p:nvCxnSpPr>
          <p:cNvPr id="77" name="Verbinder: gekrümmt 76">
            <a:extLst>
              <a:ext uri="{FF2B5EF4-FFF2-40B4-BE49-F238E27FC236}">
                <a16:creationId xmlns:a16="http://schemas.microsoft.com/office/drawing/2014/main" id="{535629AD-4915-4235-AE99-1B927F02F3DD}"/>
              </a:ext>
            </a:extLst>
          </p:cNvPr>
          <p:cNvCxnSpPr>
            <a:cxnSpLocks/>
            <a:stCxn id="45" idx="1"/>
            <a:endCxn id="54" idx="0"/>
          </p:cNvCxnSpPr>
          <p:nvPr/>
        </p:nvCxnSpPr>
        <p:spPr>
          <a:xfrm rot="10800000" flipV="1">
            <a:off x="5293760" y="1498172"/>
            <a:ext cx="541077" cy="144434"/>
          </a:xfrm>
          <a:prstGeom prst="curvedConnector2">
            <a:avLst/>
          </a:prstGeom>
          <a:ln>
            <a:tailEnd type="triangle"/>
          </a:ln>
        </p:spPr>
        <p:style>
          <a:lnRef idx="1">
            <a:schemeClr val="accent1"/>
          </a:lnRef>
          <a:fillRef idx="0">
            <a:schemeClr val="accent1"/>
          </a:fillRef>
          <a:effectRef idx="0">
            <a:schemeClr val="accent1"/>
          </a:effectRef>
          <a:fontRef idx="minor">
            <a:schemeClr val="tx1"/>
          </a:fontRef>
        </p:style>
      </p:cxnSp>
      <p:sp>
        <p:nvSpPr>
          <p:cNvPr id="53" name="Textfeld 52">
            <a:extLst>
              <a:ext uri="{FF2B5EF4-FFF2-40B4-BE49-F238E27FC236}">
                <a16:creationId xmlns:a16="http://schemas.microsoft.com/office/drawing/2014/main" id="{948350A8-432A-4404-A7E3-33B17621E3E9}"/>
              </a:ext>
            </a:extLst>
          </p:cNvPr>
          <p:cNvSpPr txBox="1"/>
          <p:nvPr/>
        </p:nvSpPr>
        <p:spPr>
          <a:xfrm>
            <a:off x="4102038" y="2176456"/>
            <a:ext cx="1329210" cy="415498"/>
          </a:xfrm>
          <a:prstGeom prst="rect">
            <a:avLst/>
          </a:prstGeom>
          <a:noFill/>
        </p:spPr>
        <p:txBody>
          <a:bodyPr wrap="none" rtlCol="0">
            <a:spAutoFit/>
          </a:bodyPr>
          <a:lstStyle/>
          <a:p>
            <a:r>
              <a:rPr lang="de-DE" sz="1050" i="1" dirty="0">
                <a:solidFill>
                  <a:srgbClr val="1A6AC1"/>
                </a:solidFill>
              </a:rPr>
              <a:t>Verbrauch</a:t>
            </a:r>
          </a:p>
          <a:p>
            <a:r>
              <a:rPr lang="de-DE" sz="1050" i="1" dirty="0">
                <a:solidFill>
                  <a:srgbClr val="1A6AC1"/>
                </a:solidFill>
              </a:rPr>
              <a:t>Bestandsreduzierung</a:t>
            </a:r>
          </a:p>
        </p:txBody>
      </p:sp>
      <p:sp>
        <p:nvSpPr>
          <p:cNvPr id="54" name="Flussdiagramm: Daten 53">
            <a:extLst>
              <a:ext uri="{FF2B5EF4-FFF2-40B4-BE49-F238E27FC236}">
                <a16:creationId xmlns:a16="http://schemas.microsoft.com/office/drawing/2014/main" id="{6D2A55BE-87E4-4FF9-B074-AF283213DA81}"/>
              </a:ext>
            </a:extLst>
          </p:cNvPr>
          <p:cNvSpPr/>
          <p:nvPr/>
        </p:nvSpPr>
        <p:spPr>
          <a:xfrm>
            <a:off x="4775301" y="1642606"/>
            <a:ext cx="864096" cy="374367"/>
          </a:xfrm>
          <a:prstGeom prst="flowChartInputOutpu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050" dirty="0">
                <a:solidFill>
                  <a:schemeClr val="tx1"/>
                </a:solidFill>
              </a:rPr>
              <a:t>SMQ2</a:t>
            </a:r>
            <a:endParaRPr lang="de-DE" dirty="0">
              <a:solidFill>
                <a:schemeClr val="tx1"/>
              </a:solidFill>
            </a:endParaRPr>
          </a:p>
        </p:txBody>
      </p:sp>
      <p:sp>
        <p:nvSpPr>
          <p:cNvPr id="56" name="Flussdiagramm: Daten 55">
            <a:extLst>
              <a:ext uri="{FF2B5EF4-FFF2-40B4-BE49-F238E27FC236}">
                <a16:creationId xmlns:a16="http://schemas.microsoft.com/office/drawing/2014/main" id="{5750296D-B1F2-4AC7-8609-63F96E7327D5}"/>
              </a:ext>
            </a:extLst>
          </p:cNvPr>
          <p:cNvSpPr/>
          <p:nvPr/>
        </p:nvSpPr>
        <p:spPr>
          <a:xfrm>
            <a:off x="7354534" y="2258721"/>
            <a:ext cx="864096" cy="374367"/>
          </a:xfrm>
          <a:prstGeom prst="flowChartInputOutpu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050" dirty="0">
                <a:solidFill>
                  <a:schemeClr val="tx1"/>
                </a:solidFill>
              </a:rPr>
              <a:t>COGI</a:t>
            </a:r>
            <a:endParaRPr lang="de-DE" dirty="0">
              <a:solidFill>
                <a:schemeClr val="tx1"/>
              </a:solidFill>
            </a:endParaRPr>
          </a:p>
        </p:txBody>
      </p:sp>
      <p:cxnSp>
        <p:nvCxnSpPr>
          <p:cNvPr id="82" name="Verbinder: gekrümmt 81">
            <a:extLst>
              <a:ext uri="{FF2B5EF4-FFF2-40B4-BE49-F238E27FC236}">
                <a16:creationId xmlns:a16="http://schemas.microsoft.com/office/drawing/2014/main" id="{A7955D00-EC21-4040-8545-75885566534E}"/>
              </a:ext>
            </a:extLst>
          </p:cNvPr>
          <p:cNvCxnSpPr>
            <a:cxnSpLocks/>
            <a:stCxn id="56" idx="0"/>
            <a:endCxn id="45" idx="2"/>
          </p:cNvCxnSpPr>
          <p:nvPr/>
        </p:nvCxnSpPr>
        <p:spPr>
          <a:xfrm rot="16200000" flipV="1">
            <a:off x="7291331" y="1677060"/>
            <a:ext cx="221940" cy="941382"/>
          </a:xfrm>
          <a:prstGeom prst="curved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5" name="Verbinder: gekrümmt 84">
            <a:extLst>
              <a:ext uri="{FF2B5EF4-FFF2-40B4-BE49-F238E27FC236}">
                <a16:creationId xmlns:a16="http://schemas.microsoft.com/office/drawing/2014/main" id="{82D85CAE-7B4E-4E12-B973-EBC2D7346E8A}"/>
              </a:ext>
            </a:extLst>
          </p:cNvPr>
          <p:cNvCxnSpPr>
            <a:stCxn id="54" idx="4"/>
            <a:endCxn id="11" idx="3"/>
          </p:cNvCxnSpPr>
          <p:nvPr/>
        </p:nvCxnSpPr>
        <p:spPr>
          <a:xfrm rot="5400000" flipH="1">
            <a:off x="4641708" y="1451332"/>
            <a:ext cx="175432" cy="955851"/>
          </a:xfrm>
          <a:prstGeom prst="curvedConnector4">
            <a:avLst>
              <a:gd name="adj1" fmla="val -130307"/>
              <a:gd name="adj2" fmla="val 72600"/>
            </a:avLst>
          </a:prstGeom>
          <a:ln>
            <a:tailEnd type="triangle"/>
          </a:ln>
        </p:spPr>
        <p:style>
          <a:lnRef idx="1">
            <a:schemeClr val="accent1"/>
          </a:lnRef>
          <a:fillRef idx="0">
            <a:schemeClr val="accent1"/>
          </a:fillRef>
          <a:effectRef idx="0">
            <a:schemeClr val="accent1"/>
          </a:effectRef>
          <a:fontRef idx="minor">
            <a:schemeClr val="tx1"/>
          </a:fontRef>
        </p:style>
      </p:cxnSp>
      <p:sp>
        <p:nvSpPr>
          <p:cNvPr id="94" name="Ellipse 93">
            <a:extLst>
              <a:ext uri="{FF2B5EF4-FFF2-40B4-BE49-F238E27FC236}">
                <a16:creationId xmlns:a16="http://schemas.microsoft.com/office/drawing/2014/main" id="{B6FD622A-4566-4B3A-BCA8-1A4810E1655A}"/>
              </a:ext>
            </a:extLst>
          </p:cNvPr>
          <p:cNvSpPr/>
          <p:nvPr/>
        </p:nvSpPr>
        <p:spPr>
          <a:xfrm>
            <a:off x="1480072" y="1821501"/>
            <a:ext cx="222116" cy="222116"/>
          </a:xfrm>
          <a:prstGeom prst="ellipse">
            <a:avLst/>
          </a:prstGeo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200" dirty="0"/>
              <a:t>1</a:t>
            </a:r>
          </a:p>
        </p:txBody>
      </p:sp>
      <p:sp>
        <p:nvSpPr>
          <p:cNvPr id="95" name="Ellipse 94">
            <a:extLst>
              <a:ext uri="{FF2B5EF4-FFF2-40B4-BE49-F238E27FC236}">
                <a16:creationId xmlns:a16="http://schemas.microsoft.com/office/drawing/2014/main" id="{4CE18992-959C-4850-8F9A-56159FDFC61A}"/>
              </a:ext>
            </a:extLst>
          </p:cNvPr>
          <p:cNvSpPr/>
          <p:nvPr/>
        </p:nvSpPr>
        <p:spPr>
          <a:xfrm>
            <a:off x="3046473" y="2746273"/>
            <a:ext cx="222116" cy="222116"/>
          </a:xfrm>
          <a:prstGeom prst="ellipse">
            <a:avLst/>
          </a:prstGeo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200" dirty="0"/>
              <a:t>2</a:t>
            </a:r>
          </a:p>
        </p:txBody>
      </p:sp>
      <p:sp>
        <p:nvSpPr>
          <p:cNvPr id="96" name="Ellipse 95">
            <a:extLst>
              <a:ext uri="{FF2B5EF4-FFF2-40B4-BE49-F238E27FC236}">
                <a16:creationId xmlns:a16="http://schemas.microsoft.com/office/drawing/2014/main" id="{DEE1E465-2A71-4BF9-B2AA-15C8A5616FB6}"/>
              </a:ext>
            </a:extLst>
          </p:cNvPr>
          <p:cNvSpPr/>
          <p:nvPr/>
        </p:nvSpPr>
        <p:spPr>
          <a:xfrm>
            <a:off x="5325040" y="4142974"/>
            <a:ext cx="222116" cy="222116"/>
          </a:xfrm>
          <a:prstGeom prst="ellipse">
            <a:avLst/>
          </a:prstGeo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200" dirty="0"/>
              <a:t>3</a:t>
            </a:r>
          </a:p>
        </p:txBody>
      </p:sp>
      <p:sp>
        <p:nvSpPr>
          <p:cNvPr id="97" name="Ellipse 96">
            <a:extLst>
              <a:ext uri="{FF2B5EF4-FFF2-40B4-BE49-F238E27FC236}">
                <a16:creationId xmlns:a16="http://schemas.microsoft.com/office/drawing/2014/main" id="{8B525FE6-778B-4970-88A8-2DD54ED02770}"/>
              </a:ext>
            </a:extLst>
          </p:cNvPr>
          <p:cNvSpPr/>
          <p:nvPr/>
        </p:nvSpPr>
        <p:spPr>
          <a:xfrm>
            <a:off x="2878334" y="3846917"/>
            <a:ext cx="222116" cy="222116"/>
          </a:xfrm>
          <a:prstGeom prst="ellipse">
            <a:avLst/>
          </a:prstGeo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200" dirty="0"/>
              <a:t>4</a:t>
            </a:r>
          </a:p>
        </p:txBody>
      </p:sp>
      <p:sp>
        <p:nvSpPr>
          <p:cNvPr id="98" name="Ellipse 97">
            <a:extLst>
              <a:ext uri="{FF2B5EF4-FFF2-40B4-BE49-F238E27FC236}">
                <a16:creationId xmlns:a16="http://schemas.microsoft.com/office/drawing/2014/main" id="{EBA66F2A-22C3-4F63-BC1E-32838550B501}"/>
              </a:ext>
            </a:extLst>
          </p:cNvPr>
          <p:cNvSpPr/>
          <p:nvPr/>
        </p:nvSpPr>
        <p:spPr>
          <a:xfrm>
            <a:off x="3525800" y="4622709"/>
            <a:ext cx="222116" cy="222116"/>
          </a:xfrm>
          <a:prstGeom prst="ellipse">
            <a:avLst/>
          </a:prstGeo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200" dirty="0"/>
              <a:t>5</a:t>
            </a:r>
          </a:p>
        </p:txBody>
      </p:sp>
      <p:sp>
        <p:nvSpPr>
          <p:cNvPr id="99" name="Ellipse 98">
            <a:extLst>
              <a:ext uri="{FF2B5EF4-FFF2-40B4-BE49-F238E27FC236}">
                <a16:creationId xmlns:a16="http://schemas.microsoft.com/office/drawing/2014/main" id="{232CA1D7-9C3F-4DF4-BCDC-C8FE41023C16}"/>
              </a:ext>
            </a:extLst>
          </p:cNvPr>
          <p:cNvSpPr/>
          <p:nvPr/>
        </p:nvSpPr>
        <p:spPr>
          <a:xfrm>
            <a:off x="8091238" y="3004244"/>
            <a:ext cx="222116" cy="222116"/>
          </a:xfrm>
          <a:prstGeom prst="ellipse">
            <a:avLst/>
          </a:prstGeo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200" dirty="0"/>
              <a:t>6</a:t>
            </a:r>
          </a:p>
        </p:txBody>
      </p:sp>
      <p:sp>
        <p:nvSpPr>
          <p:cNvPr id="100" name="Ellipse 99">
            <a:extLst>
              <a:ext uri="{FF2B5EF4-FFF2-40B4-BE49-F238E27FC236}">
                <a16:creationId xmlns:a16="http://schemas.microsoft.com/office/drawing/2014/main" id="{94D47731-49E9-4334-8897-9BD535EBE27E}"/>
              </a:ext>
            </a:extLst>
          </p:cNvPr>
          <p:cNvSpPr/>
          <p:nvPr/>
        </p:nvSpPr>
        <p:spPr>
          <a:xfrm>
            <a:off x="5258380" y="2102888"/>
            <a:ext cx="222116" cy="222116"/>
          </a:xfrm>
          <a:prstGeom prst="ellipse">
            <a:avLst/>
          </a:prstGeo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200" dirty="0"/>
              <a:t>7</a:t>
            </a:r>
          </a:p>
        </p:txBody>
      </p:sp>
    </p:spTree>
    <p:extLst>
      <p:ext uri="{BB962C8B-B14F-4D97-AF65-F5344CB8AC3E}">
        <p14:creationId xmlns:p14="http://schemas.microsoft.com/office/powerpoint/2010/main" val="109132080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 name="Textfeld 86">
            <a:extLst>
              <a:ext uri="{FF2B5EF4-FFF2-40B4-BE49-F238E27FC236}">
                <a16:creationId xmlns:a16="http://schemas.microsoft.com/office/drawing/2014/main" id="{9B3E7B0E-94A4-48DB-AE1B-7E2D50E23CC8}"/>
              </a:ext>
            </a:extLst>
          </p:cNvPr>
          <p:cNvSpPr txBox="1"/>
          <p:nvPr/>
        </p:nvSpPr>
        <p:spPr>
          <a:xfrm>
            <a:off x="8402732" y="4803998"/>
            <a:ext cx="747320" cy="184666"/>
          </a:xfrm>
          <a:prstGeom prst="rect">
            <a:avLst/>
          </a:prstGeom>
          <a:noFill/>
        </p:spPr>
        <p:txBody>
          <a:bodyPr wrap="none" rtlCol="0">
            <a:spAutoFit/>
          </a:bodyPr>
          <a:lstStyle/>
          <a:p>
            <a:r>
              <a:rPr lang="de-DE" sz="600" dirty="0"/>
              <a:t>Stand: 20.02.2020</a:t>
            </a:r>
          </a:p>
        </p:txBody>
      </p:sp>
      <p:sp>
        <p:nvSpPr>
          <p:cNvPr id="9" name="Textplatzhalter 1">
            <a:extLst>
              <a:ext uri="{FF2B5EF4-FFF2-40B4-BE49-F238E27FC236}">
                <a16:creationId xmlns:a16="http://schemas.microsoft.com/office/drawing/2014/main" id="{A836E92D-BC33-4C93-9BBC-6281909E58B6}"/>
              </a:ext>
            </a:extLst>
          </p:cNvPr>
          <p:cNvSpPr txBox="1">
            <a:spLocks/>
          </p:cNvSpPr>
          <p:nvPr/>
        </p:nvSpPr>
        <p:spPr>
          <a:xfrm>
            <a:off x="1691679" y="39256"/>
            <a:ext cx="7272933" cy="324000"/>
          </a:xfrm>
          <a:prstGeom prst="rect">
            <a:avLst/>
          </a:prstGeom>
        </p:spPr>
        <p:txBody>
          <a:bodyPr anchor="t" anchorCtr="0"/>
          <a:lstStyle>
            <a:lvl1pPr marL="0" indent="0" algn="r" defTabSz="914400" rtl="0" eaLnBrk="1" latinLnBrk="0" hangingPunct="1">
              <a:spcBef>
                <a:spcPct val="20000"/>
              </a:spcBef>
              <a:buFont typeface="Arial" panose="020B0604020202020204" pitchFamily="34" charset="0"/>
              <a:buNone/>
              <a:defRPr sz="1500" b="1" kern="1200">
                <a:solidFill>
                  <a:srgbClr val="58595B"/>
                </a:solidFill>
                <a:latin typeface="Calibri Light" panose="020F0302020204030204" pitchFamily="34" charset="0"/>
                <a:ea typeface="+mn-ea"/>
                <a:cs typeface="+mn-cs"/>
              </a:defRPr>
            </a:lvl1pPr>
            <a:lvl2pPr marL="457200" indent="0" algn="l" defTabSz="914400" rtl="0" eaLnBrk="1" latinLnBrk="0" hangingPunct="1">
              <a:spcBef>
                <a:spcPct val="20000"/>
              </a:spcBef>
              <a:buFont typeface="Arial" panose="020B0604020202020204"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spcBef>
                <a:spcPct val="20000"/>
              </a:spcBef>
              <a:buFont typeface="Arial" panose="020B0604020202020204" pitchFamily="34" charset="0"/>
              <a:buNone/>
              <a:defRPr sz="1600" kern="1200">
                <a:solidFill>
                  <a:schemeClr val="tx1">
                    <a:tint val="75000"/>
                  </a:schemeClr>
                </a:solidFill>
                <a:latin typeface="+mn-lt"/>
                <a:ea typeface="+mn-ea"/>
                <a:cs typeface="+mn-cs"/>
              </a:defRPr>
            </a:lvl3pPr>
            <a:lvl4pPr marL="1371600" indent="0" algn="l" defTabSz="914400" rtl="0" eaLnBrk="1" latinLnBrk="0" hangingPunct="1">
              <a:spcBef>
                <a:spcPct val="20000"/>
              </a:spcBef>
              <a:buFont typeface="Arial" panose="020B0604020202020204"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spcBef>
                <a:spcPct val="20000"/>
              </a:spcBef>
              <a:buFont typeface="Arial" panose="020B0604020202020204"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spcBef>
                <a:spcPct val="20000"/>
              </a:spcBef>
              <a:buFont typeface="Arial" panose="020B0604020202020204"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spcBef>
                <a:spcPct val="20000"/>
              </a:spcBef>
              <a:buFont typeface="Arial" panose="020B0604020202020204"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spcBef>
                <a:spcPct val="20000"/>
              </a:spcBef>
              <a:buFont typeface="Arial" panose="020B0604020202020204"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spcBef>
                <a:spcPct val="20000"/>
              </a:spcBef>
              <a:buFont typeface="Arial" panose="020B0604020202020204" pitchFamily="34" charset="0"/>
              <a:buNone/>
              <a:defRPr sz="1400" kern="1200">
                <a:solidFill>
                  <a:schemeClr val="tx1">
                    <a:tint val="75000"/>
                  </a:schemeClr>
                </a:solidFill>
                <a:latin typeface="+mn-lt"/>
                <a:ea typeface="+mn-ea"/>
                <a:cs typeface="+mn-cs"/>
              </a:defRPr>
            </a:lvl9pPr>
          </a:lstStyle>
          <a:p>
            <a:pPr algn="l"/>
            <a:r>
              <a:rPr lang="en-GB" u="sng" dirty="0"/>
              <a:t>2. SAP-</a:t>
            </a:r>
            <a:r>
              <a:rPr lang="en-GB" u="sng" dirty="0" err="1"/>
              <a:t>Systemverständnis</a:t>
            </a:r>
            <a:r>
              <a:rPr lang="en-GB" u="sng" dirty="0"/>
              <a:t> (</a:t>
            </a:r>
            <a:r>
              <a:rPr lang="en-GB" u="sng" dirty="0" err="1"/>
              <a:t>Beschreibung</a:t>
            </a:r>
            <a:r>
              <a:rPr lang="en-GB" u="sng" dirty="0"/>
              <a:t>)</a:t>
            </a:r>
            <a:endParaRPr lang="en-GB" i="1" u="sng" dirty="0"/>
          </a:p>
        </p:txBody>
      </p:sp>
      <p:sp>
        <p:nvSpPr>
          <p:cNvPr id="10" name="Ellipse 9">
            <a:extLst>
              <a:ext uri="{FF2B5EF4-FFF2-40B4-BE49-F238E27FC236}">
                <a16:creationId xmlns:a16="http://schemas.microsoft.com/office/drawing/2014/main" id="{F7C251EE-634A-41A3-A3C2-555C03BFBA98}"/>
              </a:ext>
            </a:extLst>
          </p:cNvPr>
          <p:cNvSpPr/>
          <p:nvPr/>
        </p:nvSpPr>
        <p:spPr>
          <a:xfrm>
            <a:off x="251520" y="627534"/>
            <a:ext cx="222116" cy="222116"/>
          </a:xfrm>
          <a:prstGeom prst="ellipse">
            <a:avLst/>
          </a:prstGeo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200" dirty="0"/>
              <a:t>1</a:t>
            </a:r>
          </a:p>
        </p:txBody>
      </p:sp>
      <p:sp>
        <p:nvSpPr>
          <p:cNvPr id="11" name="Textfeld 10">
            <a:extLst>
              <a:ext uri="{FF2B5EF4-FFF2-40B4-BE49-F238E27FC236}">
                <a16:creationId xmlns:a16="http://schemas.microsoft.com/office/drawing/2014/main" id="{1FFBD8E1-8296-4CEE-B5C5-1C053FBCC12C}"/>
              </a:ext>
            </a:extLst>
          </p:cNvPr>
          <p:cNvSpPr txBox="1"/>
          <p:nvPr/>
        </p:nvSpPr>
        <p:spPr>
          <a:xfrm>
            <a:off x="539552" y="611634"/>
            <a:ext cx="6909349" cy="253916"/>
          </a:xfrm>
          <a:prstGeom prst="rect">
            <a:avLst/>
          </a:prstGeom>
          <a:noFill/>
        </p:spPr>
        <p:txBody>
          <a:bodyPr wrap="square" rtlCol="0">
            <a:spAutoFit/>
          </a:bodyPr>
          <a:lstStyle/>
          <a:p>
            <a:r>
              <a:rPr lang="de-DE" sz="1050" dirty="0"/>
              <a:t>Über ERP-SD wird der Primärbedarf seitens der Kunden über Kundenaufträge oder SD-Lieferpläne erzeugt.</a:t>
            </a:r>
          </a:p>
        </p:txBody>
      </p:sp>
      <p:sp>
        <p:nvSpPr>
          <p:cNvPr id="12" name="Ellipse 11">
            <a:extLst>
              <a:ext uri="{FF2B5EF4-FFF2-40B4-BE49-F238E27FC236}">
                <a16:creationId xmlns:a16="http://schemas.microsoft.com/office/drawing/2014/main" id="{351BFF52-9D0B-4B15-AF4F-576BF08935EF}"/>
              </a:ext>
            </a:extLst>
          </p:cNvPr>
          <p:cNvSpPr/>
          <p:nvPr/>
        </p:nvSpPr>
        <p:spPr>
          <a:xfrm>
            <a:off x="251520" y="1059582"/>
            <a:ext cx="222116" cy="222116"/>
          </a:xfrm>
          <a:prstGeom prst="ellipse">
            <a:avLst/>
          </a:prstGeo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200" dirty="0"/>
              <a:t>2</a:t>
            </a:r>
          </a:p>
        </p:txBody>
      </p:sp>
      <p:sp>
        <p:nvSpPr>
          <p:cNvPr id="13" name="Textfeld 12">
            <a:extLst>
              <a:ext uri="{FF2B5EF4-FFF2-40B4-BE49-F238E27FC236}">
                <a16:creationId xmlns:a16="http://schemas.microsoft.com/office/drawing/2014/main" id="{5B14E5AA-D47E-4439-95F6-C492A6981FC7}"/>
              </a:ext>
            </a:extLst>
          </p:cNvPr>
          <p:cNvSpPr txBox="1"/>
          <p:nvPr/>
        </p:nvSpPr>
        <p:spPr>
          <a:xfrm>
            <a:off x="539552" y="962891"/>
            <a:ext cx="8496944" cy="415498"/>
          </a:xfrm>
          <a:prstGeom prst="rect">
            <a:avLst/>
          </a:prstGeom>
          <a:noFill/>
        </p:spPr>
        <p:txBody>
          <a:bodyPr wrap="square" rtlCol="0">
            <a:spAutoFit/>
          </a:bodyPr>
          <a:lstStyle/>
          <a:p>
            <a:r>
              <a:rPr lang="de-DE" sz="1050" dirty="0"/>
              <a:t>Die Teilebedarfsermittlung (MRP) erfolgt zentral im ERP-MM, wo SAP </a:t>
            </a:r>
            <a:r>
              <a:rPr lang="de-DE" sz="1050" dirty="0" err="1"/>
              <a:t>Bedarfsdecker</a:t>
            </a:r>
            <a:r>
              <a:rPr lang="de-DE" sz="1050" dirty="0"/>
              <a:t> wie Bestellanforderungen oder Planaufträge über die Formel Bedarf abzgl. Bestand erzeugt werden. Dabei spielt die Verbrauchsbuchung im Schritt 7 eine entscheidende Rolle um den Bestand zu reduzieren.</a:t>
            </a:r>
          </a:p>
        </p:txBody>
      </p:sp>
      <p:sp>
        <p:nvSpPr>
          <p:cNvPr id="14" name="Ellipse 13">
            <a:extLst>
              <a:ext uri="{FF2B5EF4-FFF2-40B4-BE49-F238E27FC236}">
                <a16:creationId xmlns:a16="http://schemas.microsoft.com/office/drawing/2014/main" id="{E6DDFF2F-6334-4C50-B79B-AF0596185927}"/>
              </a:ext>
            </a:extLst>
          </p:cNvPr>
          <p:cNvSpPr/>
          <p:nvPr/>
        </p:nvSpPr>
        <p:spPr>
          <a:xfrm>
            <a:off x="254174" y="1512989"/>
            <a:ext cx="222116" cy="222116"/>
          </a:xfrm>
          <a:prstGeom prst="ellipse">
            <a:avLst/>
          </a:prstGeo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200" dirty="0"/>
              <a:t>3</a:t>
            </a:r>
          </a:p>
        </p:txBody>
      </p:sp>
      <p:sp>
        <p:nvSpPr>
          <p:cNvPr id="15" name="Textfeld 14">
            <a:extLst>
              <a:ext uri="{FF2B5EF4-FFF2-40B4-BE49-F238E27FC236}">
                <a16:creationId xmlns:a16="http://schemas.microsoft.com/office/drawing/2014/main" id="{FB086BD3-F859-4082-8844-C1738E74128D}"/>
              </a:ext>
            </a:extLst>
          </p:cNvPr>
          <p:cNvSpPr txBox="1"/>
          <p:nvPr/>
        </p:nvSpPr>
        <p:spPr>
          <a:xfrm>
            <a:off x="539552" y="1416298"/>
            <a:ext cx="8496944" cy="415498"/>
          </a:xfrm>
          <a:prstGeom prst="rect">
            <a:avLst/>
          </a:prstGeom>
          <a:noFill/>
        </p:spPr>
        <p:txBody>
          <a:bodyPr wrap="square" rtlCol="0">
            <a:spAutoFit/>
          </a:bodyPr>
          <a:lstStyle/>
          <a:p>
            <a:r>
              <a:rPr lang="de-DE" sz="1050" dirty="0"/>
              <a:t>Im ERP-PP (Eigenfertigung) erfolgt die Produktionsplanung, wo die Umwandlung der Planaufträge in Fertigungsaufträge erfolgt. Grundlegende Basis sind die Stücklisten, Arbeitspläne sowie Arbeitsplätze. </a:t>
            </a:r>
          </a:p>
        </p:txBody>
      </p:sp>
      <p:sp>
        <p:nvSpPr>
          <p:cNvPr id="16" name="Ellipse 15">
            <a:extLst>
              <a:ext uri="{FF2B5EF4-FFF2-40B4-BE49-F238E27FC236}">
                <a16:creationId xmlns:a16="http://schemas.microsoft.com/office/drawing/2014/main" id="{9710BBE7-AF3A-4EA2-8E69-D5E549559A76}"/>
              </a:ext>
            </a:extLst>
          </p:cNvPr>
          <p:cNvSpPr/>
          <p:nvPr/>
        </p:nvSpPr>
        <p:spPr>
          <a:xfrm>
            <a:off x="250652" y="1960790"/>
            <a:ext cx="222116" cy="222116"/>
          </a:xfrm>
          <a:prstGeom prst="ellipse">
            <a:avLst/>
          </a:prstGeo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200" dirty="0"/>
              <a:t>4</a:t>
            </a:r>
          </a:p>
        </p:txBody>
      </p:sp>
      <p:sp>
        <p:nvSpPr>
          <p:cNvPr id="17" name="Textfeld 16">
            <a:extLst>
              <a:ext uri="{FF2B5EF4-FFF2-40B4-BE49-F238E27FC236}">
                <a16:creationId xmlns:a16="http://schemas.microsoft.com/office/drawing/2014/main" id="{D4E8B8D1-6E9F-47FA-AF22-DD3A0EE2208E}"/>
              </a:ext>
            </a:extLst>
          </p:cNvPr>
          <p:cNvSpPr txBox="1"/>
          <p:nvPr/>
        </p:nvSpPr>
        <p:spPr>
          <a:xfrm>
            <a:off x="539552" y="1847479"/>
            <a:ext cx="8496944" cy="415498"/>
          </a:xfrm>
          <a:prstGeom prst="rect">
            <a:avLst/>
          </a:prstGeom>
          <a:noFill/>
        </p:spPr>
        <p:txBody>
          <a:bodyPr wrap="square" rtlCol="0">
            <a:spAutoFit/>
          </a:bodyPr>
          <a:lstStyle/>
          <a:p>
            <a:r>
              <a:rPr lang="de-DE" sz="1050" dirty="0" err="1"/>
              <a:t>Intercable</a:t>
            </a:r>
            <a:r>
              <a:rPr lang="de-DE" sz="1050" dirty="0"/>
              <a:t> hat zur Betriebsdatenerfassung (BDE) ein externes System der Firma </a:t>
            </a:r>
            <a:r>
              <a:rPr lang="de-DE" sz="1050" dirty="0" err="1"/>
              <a:t>ProSeS</a:t>
            </a:r>
            <a:r>
              <a:rPr lang="de-DE" sz="1050" dirty="0"/>
              <a:t> im Einsatz. Dort werden die Fertigungsaufträge über eine Schnittstelle dem System zur Verfügung gestellt.</a:t>
            </a:r>
          </a:p>
        </p:txBody>
      </p:sp>
      <p:sp>
        <p:nvSpPr>
          <p:cNvPr id="18" name="Ellipse 17">
            <a:extLst>
              <a:ext uri="{FF2B5EF4-FFF2-40B4-BE49-F238E27FC236}">
                <a16:creationId xmlns:a16="http://schemas.microsoft.com/office/drawing/2014/main" id="{4D2C8015-C3B6-483C-B717-6C9F372F55ED}"/>
              </a:ext>
            </a:extLst>
          </p:cNvPr>
          <p:cNvSpPr/>
          <p:nvPr/>
        </p:nvSpPr>
        <p:spPr>
          <a:xfrm>
            <a:off x="250652" y="2392838"/>
            <a:ext cx="222116" cy="222116"/>
          </a:xfrm>
          <a:prstGeom prst="ellipse">
            <a:avLst/>
          </a:prstGeo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200" dirty="0"/>
              <a:t>5</a:t>
            </a:r>
          </a:p>
        </p:txBody>
      </p:sp>
      <p:sp>
        <p:nvSpPr>
          <p:cNvPr id="19" name="Textfeld 18">
            <a:extLst>
              <a:ext uri="{FF2B5EF4-FFF2-40B4-BE49-F238E27FC236}">
                <a16:creationId xmlns:a16="http://schemas.microsoft.com/office/drawing/2014/main" id="{5C9C7E57-0B21-4BC2-BBD8-C0928C358D61}"/>
              </a:ext>
            </a:extLst>
          </p:cNvPr>
          <p:cNvSpPr txBox="1"/>
          <p:nvPr/>
        </p:nvSpPr>
        <p:spPr>
          <a:xfrm>
            <a:off x="539552" y="2315648"/>
            <a:ext cx="8496944" cy="415498"/>
          </a:xfrm>
          <a:prstGeom prst="rect">
            <a:avLst/>
          </a:prstGeom>
          <a:noFill/>
        </p:spPr>
        <p:txBody>
          <a:bodyPr wrap="square" rtlCol="0">
            <a:spAutoFit/>
          </a:bodyPr>
          <a:lstStyle/>
          <a:p>
            <a:r>
              <a:rPr lang="de-DE" sz="1050" dirty="0" err="1"/>
              <a:t>ProSes</a:t>
            </a:r>
            <a:r>
              <a:rPr lang="de-DE" sz="1050" dirty="0"/>
              <a:t> teilt über Rückmeldungen den Fertigungsfortschritt pro FAUF dem SAP System mit. Die Überwachung einer einwandfreien Übertragung der Daten erfolgt über die SMQ1.</a:t>
            </a:r>
          </a:p>
        </p:txBody>
      </p:sp>
      <p:sp>
        <p:nvSpPr>
          <p:cNvPr id="20" name="Ellipse 19">
            <a:extLst>
              <a:ext uri="{FF2B5EF4-FFF2-40B4-BE49-F238E27FC236}">
                <a16:creationId xmlns:a16="http://schemas.microsoft.com/office/drawing/2014/main" id="{591B8D12-6282-40FA-A5E1-60AD89FAF2D3}"/>
              </a:ext>
            </a:extLst>
          </p:cNvPr>
          <p:cNvSpPr/>
          <p:nvPr/>
        </p:nvSpPr>
        <p:spPr>
          <a:xfrm>
            <a:off x="250652" y="2942789"/>
            <a:ext cx="222116" cy="222116"/>
          </a:xfrm>
          <a:prstGeom prst="ellipse">
            <a:avLst/>
          </a:prstGeo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200" dirty="0"/>
              <a:t>6</a:t>
            </a:r>
          </a:p>
        </p:txBody>
      </p:sp>
      <p:sp>
        <p:nvSpPr>
          <p:cNvPr id="21" name="Textfeld 20">
            <a:extLst>
              <a:ext uri="{FF2B5EF4-FFF2-40B4-BE49-F238E27FC236}">
                <a16:creationId xmlns:a16="http://schemas.microsoft.com/office/drawing/2014/main" id="{F8C4004C-75E2-4203-B31E-43B4FFB4BA8E}"/>
              </a:ext>
            </a:extLst>
          </p:cNvPr>
          <p:cNvSpPr txBox="1"/>
          <p:nvPr/>
        </p:nvSpPr>
        <p:spPr>
          <a:xfrm>
            <a:off x="539552" y="2765307"/>
            <a:ext cx="8496944" cy="577081"/>
          </a:xfrm>
          <a:prstGeom prst="rect">
            <a:avLst/>
          </a:prstGeom>
          <a:noFill/>
        </p:spPr>
        <p:txBody>
          <a:bodyPr wrap="square" rtlCol="0">
            <a:spAutoFit/>
          </a:bodyPr>
          <a:lstStyle/>
          <a:p>
            <a:r>
              <a:rPr lang="de-DE" sz="1050" dirty="0"/>
              <a:t>Die meisten Komponenten werden retrograd vom Produktionsversorgungsbereich (PVB) auf Basis der Rückmeldungen entnommen bzw. verbraucht. Dabei müssen 3 wesentliche Kriterien erfüllt sein: Richtiger PVB, ausreichender PVB-Bestand sowie richtige Charge. Ist dem nicht der Fall erfolgt ein Fehlereintrag in der COGI und muss manuell nachgearbeitet werden</a:t>
            </a:r>
          </a:p>
        </p:txBody>
      </p:sp>
      <p:sp>
        <p:nvSpPr>
          <p:cNvPr id="22" name="Ellipse 21">
            <a:extLst>
              <a:ext uri="{FF2B5EF4-FFF2-40B4-BE49-F238E27FC236}">
                <a16:creationId xmlns:a16="http://schemas.microsoft.com/office/drawing/2014/main" id="{B0833987-AC81-449C-AFE8-9D795E8E7A61}"/>
              </a:ext>
            </a:extLst>
          </p:cNvPr>
          <p:cNvSpPr/>
          <p:nvPr/>
        </p:nvSpPr>
        <p:spPr>
          <a:xfrm>
            <a:off x="250652" y="3492740"/>
            <a:ext cx="222116" cy="222116"/>
          </a:xfrm>
          <a:prstGeom prst="ellipse">
            <a:avLst/>
          </a:prstGeo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200" dirty="0"/>
              <a:t>7</a:t>
            </a:r>
          </a:p>
        </p:txBody>
      </p:sp>
      <p:sp>
        <p:nvSpPr>
          <p:cNvPr id="23" name="Textfeld 22">
            <a:extLst>
              <a:ext uri="{FF2B5EF4-FFF2-40B4-BE49-F238E27FC236}">
                <a16:creationId xmlns:a16="http://schemas.microsoft.com/office/drawing/2014/main" id="{B2E2388E-123C-4F3C-A3D7-CE9473A87244}"/>
              </a:ext>
            </a:extLst>
          </p:cNvPr>
          <p:cNvSpPr txBox="1"/>
          <p:nvPr/>
        </p:nvSpPr>
        <p:spPr>
          <a:xfrm>
            <a:off x="539552" y="3406571"/>
            <a:ext cx="8496944" cy="738664"/>
          </a:xfrm>
          <a:prstGeom prst="rect">
            <a:avLst/>
          </a:prstGeom>
          <a:noFill/>
        </p:spPr>
        <p:txBody>
          <a:bodyPr wrap="square" rtlCol="0">
            <a:spAutoFit/>
          </a:bodyPr>
          <a:lstStyle/>
          <a:p>
            <a:r>
              <a:rPr lang="de-DE" sz="1050" dirty="0"/>
              <a:t>Das Material Handling sowie Bereitstellung der Komponenten auf den PVB erfolgt über das EWM. Dies ist das führende Bestandssystem, welches jedoch nicht im ERP integriert ist. Die Synchronität zwischen EWM und ERP erfolgt über die Überwachung der SMQ2. Nur einwandfrei vom EWM ins ERP übertragende Materialbuchungen reduzieren den Bestand im ERP-MM. Asynchrone Bestände führen zu einem fehlerhaften Bedarfslauf/ MRP und folglich zu Lieferengpässen. </a:t>
            </a:r>
          </a:p>
        </p:txBody>
      </p:sp>
    </p:spTree>
    <p:extLst>
      <p:ext uri="{BB962C8B-B14F-4D97-AF65-F5344CB8AC3E}">
        <p14:creationId xmlns:p14="http://schemas.microsoft.com/office/powerpoint/2010/main" val="245526361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idx="1"/>
          </p:nvPr>
        </p:nvSpPr>
        <p:spPr>
          <a:xfrm>
            <a:off x="1691679" y="39256"/>
            <a:ext cx="7272933" cy="324000"/>
          </a:xfrm>
        </p:spPr>
        <p:txBody>
          <a:bodyPr/>
          <a:lstStyle/>
          <a:p>
            <a:pPr algn="l"/>
            <a:r>
              <a:rPr lang="en-GB" u="sng" dirty="0"/>
              <a:t>1. SAP-System (Overview)</a:t>
            </a:r>
            <a:endParaRPr lang="en-GB" i="1" u="sng" dirty="0"/>
          </a:p>
        </p:txBody>
      </p:sp>
      <p:sp>
        <p:nvSpPr>
          <p:cNvPr id="88" name="Textfeld 87">
            <a:extLst>
              <a:ext uri="{FF2B5EF4-FFF2-40B4-BE49-F238E27FC236}">
                <a16:creationId xmlns:a16="http://schemas.microsoft.com/office/drawing/2014/main" id="{D2734D53-90D2-4C6E-BB92-D8293FE84079}"/>
              </a:ext>
            </a:extLst>
          </p:cNvPr>
          <p:cNvSpPr txBox="1"/>
          <p:nvPr/>
        </p:nvSpPr>
        <p:spPr>
          <a:xfrm>
            <a:off x="398955" y="917861"/>
            <a:ext cx="1580757" cy="584775"/>
          </a:xfrm>
          <a:prstGeom prst="rect">
            <a:avLst/>
          </a:prstGeom>
          <a:noFill/>
        </p:spPr>
        <p:txBody>
          <a:bodyPr wrap="square" rtlCol="0">
            <a:spAutoFit/>
          </a:bodyPr>
          <a:lstStyle/>
          <a:p>
            <a:r>
              <a:rPr lang="de-DE" sz="1100" u="sng" dirty="0"/>
              <a:t>Customer Demand:</a:t>
            </a:r>
          </a:p>
          <a:p>
            <a:pPr marL="171450" indent="-171450">
              <a:buFont typeface="Arial" panose="020B0604020202020204" pitchFamily="34" charset="0"/>
              <a:buChar char="•"/>
            </a:pPr>
            <a:r>
              <a:rPr lang="de-DE" sz="1050" dirty="0" err="1"/>
              <a:t>CusOrd</a:t>
            </a:r>
            <a:r>
              <a:rPr lang="de-DE" sz="1050" dirty="0"/>
              <a:t> (VA03)</a:t>
            </a:r>
          </a:p>
          <a:p>
            <a:pPr marL="171450" indent="-171450">
              <a:buFont typeface="Arial" panose="020B0604020202020204" pitchFamily="34" charset="0"/>
              <a:buChar char="•"/>
            </a:pPr>
            <a:r>
              <a:rPr lang="de-DE" sz="1050" dirty="0"/>
              <a:t>SD-</a:t>
            </a:r>
            <a:r>
              <a:rPr lang="de-DE" sz="1050" dirty="0" err="1"/>
              <a:t>SchAgr</a:t>
            </a:r>
            <a:r>
              <a:rPr lang="de-DE" sz="1050" dirty="0"/>
              <a:t> (VA33)</a:t>
            </a:r>
            <a:endParaRPr lang="de-DE" sz="800" dirty="0"/>
          </a:p>
        </p:txBody>
      </p:sp>
      <p:pic>
        <p:nvPicPr>
          <p:cNvPr id="4" name="Grafik 3">
            <a:extLst>
              <a:ext uri="{FF2B5EF4-FFF2-40B4-BE49-F238E27FC236}">
                <a16:creationId xmlns:a16="http://schemas.microsoft.com/office/drawing/2014/main" id="{0949CB89-0A46-409B-8AF9-88C86DBA1193}"/>
              </a:ext>
            </a:extLst>
          </p:cNvPr>
          <p:cNvPicPr>
            <a:picLocks noChangeAspect="1"/>
          </p:cNvPicPr>
          <p:nvPr/>
        </p:nvPicPr>
        <p:blipFill>
          <a:blip r:embed="rId3"/>
          <a:stretch>
            <a:fillRect/>
          </a:stretch>
        </p:blipFill>
        <p:spPr>
          <a:xfrm>
            <a:off x="601582" y="555526"/>
            <a:ext cx="602861" cy="324000"/>
          </a:xfrm>
          <a:prstGeom prst="rect">
            <a:avLst/>
          </a:prstGeom>
        </p:spPr>
      </p:pic>
      <p:pic>
        <p:nvPicPr>
          <p:cNvPr id="5" name="Grafik 4">
            <a:extLst>
              <a:ext uri="{FF2B5EF4-FFF2-40B4-BE49-F238E27FC236}">
                <a16:creationId xmlns:a16="http://schemas.microsoft.com/office/drawing/2014/main" id="{6E36786D-B8DF-4F72-8561-46B94A5C41AB}"/>
              </a:ext>
            </a:extLst>
          </p:cNvPr>
          <p:cNvPicPr>
            <a:picLocks noChangeAspect="1"/>
          </p:cNvPicPr>
          <p:nvPr/>
        </p:nvPicPr>
        <p:blipFill>
          <a:blip r:embed="rId4"/>
          <a:stretch>
            <a:fillRect/>
          </a:stretch>
        </p:blipFill>
        <p:spPr>
          <a:xfrm>
            <a:off x="2358705" y="1038757"/>
            <a:ext cx="800419" cy="257104"/>
          </a:xfrm>
          <a:prstGeom prst="rect">
            <a:avLst/>
          </a:prstGeom>
        </p:spPr>
      </p:pic>
      <p:pic>
        <p:nvPicPr>
          <p:cNvPr id="6" name="Grafik 5">
            <a:extLst>
              <a:ext uri="{FF2B5EF4-FFF2-40B4-BE49-F238E27FC236}">
                <a16:creationId xmlns:a16="http://schemas.microsoft.com/office/drawing/2014/main" id="{1E089210-D249-4E24-9312-095E5021FEEF}"/>
              </a:ext>
            </a:extLst>
          </p:cNvPr>
          <p:cNvPicPr>
            <a:picLocks noChangeAspect="1"/>
          </p:cNvPicPr>
          <p:nvPr/>
        </p:nvPicPr>
        <p:blipFill>
          <a:blip r:embed="rId5"/>
          <a:stretch>
            <a:fillRect/>
          </a:stretch>
        </p:blipFill>
        <p:spPr>
          <a:xfrm>
            <a:off x="6444208" y="3219822"/>
            <a:ext cx="720081" cy="335103"/>
          </a:xfrm>
          <a:prstGeom prst="rect">
            <a:avLst/>
          </a:prstGeom>
        </p:spPr>
      </p:pic>
      <p:pic>
        <p:nvPicPr>
          <p:cNvPr id="7" name="Grafik 6">
            <a:extLst>
              <a:ext uri="{FF2B5EF4-FFF2-40B4-BE49-F238E27FC236}">
                <a16:creationId xmlns:a16="http://schemas.microsoft.com/office/drawing/2014/main" id="{30EB101F-7963-4BB9-89AC-1C66ED8F4474}"/>
              </a:ext>
            </a:extLst>
          </p:cNvPr>
          <p:cNvPicPr>
            <a:picLocks noChangeAspect="1"/>
          </p:cNvPicPr>
          <p:nvPr/>
        </p:nvPicPr>
        <p:blipFill>
          <a:blip r:embed="rId6"/>
          <a:stretch>
            <a:fillRect/>
          </a:stretch>
        </p:blipFill>
        <p:spPr>
          <a:xfrm>
            <a:off x="6372200" y="592094"/>
            <a:ext cx="658050" cy="325767"/>
          </a:xfrm>
          <a:prstGeom prst="rect">
            <a:avLst/>
          </a:prstGeom>
        </p:spPr>
      </p:pic>
      <p:pic>
        <p:nvPicPr>
          <p:cNvPr id="8" name="Grafik 7">
            <a:extLst>
              <a:ext uri="{FF2B5EF4-FFF2-40B4-BE49-F238E27FC236}">
                <a16:creationId xmlns:a16="http://schemas.microsoft.com/office/drawing/2014/main" id="{C5542F61-7C5E-4DF8-A1DB-96852536E728}"/>
              </a:ext>
            </a:extLst>
          </p:cNvPr>
          <p:cNvPicPr>
            <a:picLocks noChangeAspect="1"/>
          </p:cNvPicPr>
          <p:nvPr/>
        </p:nvPicPr>
        <p:blipFill>
          <a:blip r:embed="rId7"/>
          <a:stretch>
            <a:fillRect/>
          </a:stretch>
        </p:blipFill>
        <p:spPr>
          <a:xfrm>
            <a:off x="601706" y="3581203"/>
            <a:ext cx="1100259" cy="257105"/>
          </a:xfrm>
          <a:prstGeom prst="rect">
            <a:avLst/>
          </a:prstGeom>
        </p:spPr>
      </p:pic>
      <p:sp>
        <p:nvSpPr>
          <p:cNvPr id="11" name="Textfeld 10">
            <a:extLst>
              <a:ext uri="{FF2B5EF4-FFF2-40B4-BE49-F238E27FC236}">
                <a16:creationId xmlns:a16="http://schemas.microsoft.com/office/drawing/2014/main" id="{01911F51-B48A-423C-9581-C997F671A8E3}"/>
              </a:ext>
            </a:extLst>
          </p:cNvPr>
          <p:cNvSpPr txBox="1"/>
          <p:nvPr/>
        </p:nvSpPr>
        <p:spPr>
          <a:xfrm>
            <a:off x="2163266" y="1306779"/>
            <a:ext cx="2205434" cy="1069524"/>
          </a:xfrm>
          <a:prstGeom prst="rect">
            <a:avLst/>
          </a:prstGeom>
          <a:noFill/>
        </p:spPr>
        <p:txBody>
          <a:bodyPr wrap="square" rtlCol="0">
            <a:spAutoFit/>
          </a:bodyPr>
          <a:lstStyle/>
          <a:p>
            <a:r>
              <a:rPr lang="de-DE" sz="1100" u="sng" dirty="0"/>
              <a:t>Disposition:</a:t>
            </a:r>
          </a:p>
          <a:p>
            <a:pPr marL="171450" indent="-171450">
              <a:buFont typeface="Arial" panose="020B0604020202020204" pitchFamily="34" charset="0"/>
              <a:buChar char="•"/>
            </a:pPr>
            <a:r>
              <a:rPr lang="de-DE" sz="1050" dirty="0"/>
              <a:t>MRP Run (MD01N)</a:t>
            </a:r>
          </a:p>
          <a:p>
            <a:pPr marL="171450" indent="-171450">
              <a:buFont typeface="Arial" panose="020B0604020202020204" pitchFamily="34" charset="0"/>
              <a:buChar char="•"/>
            </a:pPr>
            <a:r>
              <a:rPr lang="de-DE" sz="1050" dirty="0"/>
              <a:t>Stock/ Requirements List (MD04)</a:t>
            </a:r>
          </a:p>
          <a:p>
            <a:r>
              <a:rPr lang="de-DE" sz="1050" dirty="0"/>
              <a:t>Demand</a:t>
            </a:r>
          </a:p>
          <a:p>
            <a:r>
              <a:rPr lang="de-DE" sz="1050" u="sng" dirty="0"/>
              <a:t>./. Stock</a:t>
            </a:r>
          </a:p>
          <a:p>
            <a:r>
              <a:rPr lang="de-DE" sz="1050" dirty="0"/>
              <a:t>SAP-</a:t>
            </a:r>
            <a:r>
              <a:rPr lang="de-DE" sz="1050" dirty="0" err="1"/>
              <a:t>Replenishment</a:t>
            </a:r>
            <a:r>
              <a:rPr lang="de-DE" sz="1050" dirty="0"/>
              <a:t> Elements</a:t>
            </a:r>
            <a:endParaRPr lang="de-DE" sz="800" dirty="0"/>
          </a:p>
        </p:txBody>
      </p:sp>
      <p:sp>
        <p:nvSpPr>
          <p:cNvPr id="12" name="Textfeld 11">
            <a:extLst>
              <a:ext uri="{FF2B5EF4-FFF2-40B4-BE49-F238E27FC236}">
                <a16:creationId xmlns:a16="http://schemas.microsoft.com/office/drawing/2014/main" id="{3F9A6598-E9DA-4D3F-BA9D-62DECC9FDDF1}"/>
              </a:ext>
            </a:extLst>
          </p:cNvPr>
          <p:cNvSpPr txBox="1"/>
          <p:nvPr/>
        </p:nvSpPr>
        <p:spPr>
          <a:xfrm>
            <a:off x="6048165" y="3556959"/>
            <a:ext cx="2088232" cy="746358"/>
          </a:xfrm>
          <a:prstGeom prst="rect">
            <a:avLst/>
          </a:prstGeom>
          <a:noFill/>
        </p:spPr>
        <p:txBody>
          <a:bodyPr wrap="square" rtlCol="0">
            <a:spAutoFit/>
          </a:bodyPr>
          <a:lstStyle/>
          <a:p>
            <a:r>
              <a:rPr lang="de-DE" sz="1100" u="sng" dirty="0"/>
              <a:t>Production Planning:</a:t>
            </a:r>
          </a:p>
          <a:p>
            <a:pPr marL="171450" indent="-171450">
              <a:buFont typeface="Arial" panose="020B0604020202020204" pitchFamily="34" charset="0"/>
              <a:buChar char="•"/>
            </a:pPr>
            <a:r>
              <a:rPr lang="de-DE" sz="1050" dirty="0"/>
              <a:t>Bill </a:t>
            </a:r>
            <a:r>
              <a:rPr lang="de-DE" sz="1050" dirty="0" err="1"/>
              <a:t>of</a:t>
            </a:r>
            <a:r>
              <a:rPr lang="de-DE" sz="1050" dirty="0"/>
              <a:t> Material (CS03)</a:t>
            </a:r>
          </a:p>
          <a:p>
            <a:pPr marL="171450" indent="-171450">
              <a:buFont typeface="Arial" panose="020B0604020202020204" pitchFamily="34" charset="0"/>
              <a:buChar char="•"/>
            </a:pPr>
            <a:r>
              <a:rPr lang="de-DE" sz="1050" dirty="0"/>
              <a:t>Routing (CA03)</a:t>
            </a:r>
          </a:p>
          <a:p>
            <a:pPr marL="171450" indent="-171450">
              <a:buFont typeface="Arial" panose="020B0604020202020204" pitchFamily="34" charset="0"/>
              <a:buChar char="•"/>
            </a:pPr>
            <a:r>
              <a:rPr lang="de-DE" sz="1050" dirty="0"/>
              <a:t>Work Center (CR03)</a:t>
            </a:r>
            <a:endParaRPr lang="de-DE" sz="800" dirty="0"/>
          </a:p>
        </p:txBody>
      </p:sp>
      <p:sp>
        <p:nvSpPr>
          <p:cNvPr id="13" name="Textfeld 12">
            <a:extLst>
              <a:ext uri="{FF2B5EF4-FFF2-40B4-BE49-F238E27FC236}">
                <a16:creationId xmlns:a16="http://schemas.microsoft.com/office/drawing/2014/main" id="{CE350A8C-DF62-4B7B-BA1A-F8CB6F3DE931}"/>
              </a:ext>
            </a:extLst>
          </p:cNvPr>
          <p:cNvSpPr txBox="1"/>
          <p:nvPr/>
        </p:nvSpPr>
        <p:spPr>
          <a:xfrm>
            <a:off x="4116619" y="3133832"/>
            <a:ext cx="1522778" cy="261610"/>
          </a:xfrm>
          <a:prstGeom prst="rect">
            <a:avLst/>
          </a:prstGeom>
          <a:noFill/>
        </p:spPr>
        <p:txBody>
          <a:bodyPr wrap="square" rtlCol="0">
            <a:spAutoFit/>
          </a:bodyPr>
          <a:lstStyle/>
          <a:p>
            <a:r>
              <a:rPr lang="de-DE" sz="1100" u="sng" dirty="0" err="1"/>
              <a:t>PldOrd</a:t>
            </a:r>
            <a:r>
              <a:rPr lang="de-DE" sz="1100" u="sng" dirty="0"/>
              <a:t> (PLAUF) (MD13)</a:t>
            </a:r>
            <a:endParaRPr lang="de-DE" sz="800" dirty="0"/>
          </a:p>
        </p:txBody>
      </p:sp>
      <p:cxnSp>
        <p:nvCxnSpPr>
          <p:cNvPr id="10" name="Verbinder: gekrümmt 9">
            <a:extLst>
              <a:ext uri="{FF2B5EF4-FFF2-40B4-BE49-F238E27FC236}">
                <a16:creationId xmlns:a16="http://schemas.microsoft.com/office/drawing/2014/main" id="{B02C247A-2DB8-4E7B-9720-36777F66630E}"/>
              </a:ext>
            </a:extLst>
          </p:cNvPr>
          <p:cNvCxnSpPr>
            <a:cxnSpLocks/>
            <a:stCxn id="11" idx="2"/>
            <a:endCxn id="13" idx="1"/>
          </p:cNvCxnSpPr>
          <p:nvPr/>
        </p:nvCxnSpPr>
        <p:spPr>
          <a:xfrm rot="16200000" flipH="1">
            <a:off x="3247134" y="2395152"/>
            <a:ext cx="888334" cy="850636"/>
          </a:xfrm>
          <a:prstGeom prst="curvedConnector2">
            <a:avLst/>
          </a:prstGeom>
          <a:ln>
            <a:tailEnd type="triangle"/>
          </a:ln>
        </p:spPr>
        <p:style>
          <a:lnRef idx="1">
            <a:schemeClr val="accent1"/>
          </a:lnRef>
          <a:fillRef idx="0">
            <a:schemeClr val="accent1"/>
          </a:fillRef>
          <a:effectRef idx="0">
            <a:schemeClr val="accent1"/>
          </a:effectRef>
          <a:fontRef idx="minor">
            <a:schemeClr val="tx1"/>
          </a:fontRef>
        </p:style>
      </p:cxnSp>
      <p:sp>
        <p:nvSpPr>
          <p:cNvPr id="16" name="Textfeld 15">
            <a:extLst>
              <a:ext uri="{FF2B5EF4-FFF2-40B4-BE49-F238E27FC236}">
                <a16:creationId xmlns:a16="http://schemas.microsoft.com/office/drawing/2014/main" id="{BA9AED26-0786-47E1-9A32-FCA9083C726E}"/>
              </a:ext>
            </a:extLst>
          </p:cNvPr>
          <p:cNvSpPr txBox="1"/>
          <p:nvPr/>
        </p:nvSpPr>
        <p:spPr>
          <a:xfrm>
            <a:off x="4086905" y="3554925"/>
            <a:ext cx="1745236" cy="261610"/>
          </a:xfrm>
          <a:prstGeom prst="rect">
            <a:avLst/>
          </a:prstGeom>
          <a:noFill/>
        </p:spPr>
        <p:txBody>
          <a:bodyPr wrap="square" rtlCol="0">
            <a:spAutoFit/>
          </a:bodyPr>
          <a:lstStyle/>
          <a:p>
            <a:r>
              <a:rPr lang="de-DE" sz="1100" u="sng" dirty="0" err="1"/>
              <a:t>PrdPrd</a:t>
            </a:r>
            <a:r>
              <a:rPr lang="de-DE" sz="1100" u="sng" dirty="0"/>
              <a:t> (FAUF) (CO03)</a:t>
            </a:r>
            <a:endParaRPr lang="de-DE" sz="800" dirty="0"/>
          </a:p>
        </p:txBody>
      </p:sp>
      <p:cxnSp>
        <p:nvCxnSpPr>
          <p:cNvPr id="20" name="Verbinder: gekrümmt 19">
            <a:extLst>
              <a:ext uri="{FF2B5EF4-FFF2-40B4-BE49-F238E27FC236}">
                <a16:creationId xmlns:a16="http://schemas.microsoft.com/office/drawing/2014/main" id="{267A20DA-A607-4649-834A-FC624683B6D8}"/>
              </a:ext>
            </a:extLst>
          </p:cNvPr>
          <p:cNvCxnSpPr>
            <a:cxnSpLocks/>
            <a:stCxn id="12" idx="1"/>
            <a:endCxn id="16" idx="2"/>
          </p:cNvCxnSpPr>
          <p:nvPr/>
        </p:nvCxnSpPr>
        <p:spPr>
          <a:xfrm rot="10800000">
            <a:off x="4959523" y="3816536"/>
            <a:ext cx="1088642" cy="113603"/>
          </a:xfrm>
          <a:prstGeom prst="curvedConnector2">
            <a:avLst/>
          </a:prstGeom>
          <a:ln>
            <a:tailEnd type="triangle"/>
          </a:ln>
        </p:spPr>
        <p:style>
          <a:lnRef idx="1">
            <a:schemeClr val="accent1"/>
          </a:lnRef>
          <a:fillRef idx="0">
            <a:schemeClr val="accent1"/>
          </a:fillRef>
          <a:effectRef idx="0">
            <a:schemeClr val="accent1"/>
          </a:effectRef>
          <a:fontRef idx="minor">
            <a:schemeClr val="tx1"/>
          </a:fontRef>
        </p:style>
      </p:cxnSp>
      <p:sp>
        <p:nvSpPr>
          <p:cNvPr id="24" name="Textfeld 23">
            <a:extLst>
              <a:ext uri="{FF2B5EF4-FFF2-40B4-BE49-F238E27FC236}">
                <a16:creationId xmlns:a16="http://schemas.microsoft.com/office/drawing/2014/main" id="{C3C52504-C763-49A7-BB01-1CA21DE120B6}"/>
              </a:ext>
            </a:extLst>
          </p:cNvPr>
          <p:cNvSpPr txBox="1"/>
          <p:nvPr/>
        </p:nvSpPr>
        <p:spPr>
          <a:xfrm>
            <a:off x="393151" y="3930138"/>
            <a:ext cx="2088232" cy="754053"/>
          </a:xfrm>
          <a:prstGeom prst="rect">
            <a:avLst/>
          </a:prstGeom>
          <a:noFill/>
        </p:spPr>
        <p:txBody>
          <a:bodyPr wrap="square" rtlCol="0">
            <a:spAutoFit/>
          </a:bodyPr>
          <a:lstStyle/>
          <a:p>
            <a:r>
              <a:rPr lang="de-DE" sz="1100" u="sng" dirty="0"/>
              <a:t>Manufacturing </a:t>
            </a:r>
            <a:r>
              <a:rPr lang="de-DE" sz="1100" u="sng" dirty="0" err="1"/>
              <a:t>Excecution</a:t>
            </a:r>
            <a:r>
              <a:rPr lang="de-DE" sz="1100" u="sng" dirty="0"/>
              <a:t> System (MES):</a:t>
            </a:r>
          </a:p>
          <a:p>
            <a:pPr marL="171450" indent="-171450">
              <a:buFont typeface="Arial" panose="020B0604020202020204" pitchFamily="34" charset="0"/>
              <a:buChar char="•"/>
            </a:pPr>
            <a:r>
              <a:rPr lang="de-DE" sz="1050" dirty="0"/>
              <a:t>Production</a:t>
            </a:r>
          </a:p>
          <a:p>
            <a:pPr marL="171450" indent="-171450">
              <a:buFont typeface="Arial" panose="020B0604020202020204" pitchFamily="34" charset="0"/>
              <a:buChar char="•"/>
            </a:pPr>
            <a:r>
              <a:rPr lang="de-DE" sz="1050" dirty="0"/>
              <a:t>Confirmations</a:t>
            </a:r>
            <a:endParaRPr lang="de-DE" sz="800" dirty="0"/>
          </a:p>
        </p:txBody>
      </p:sp>
      <p:cxnSp>
        <p:nvCxnSpPr>
          <p:cNvPr id="25" name="Verbinder: gekrümmt 24">
            <a:extLst>
              <a:ext uri="{FF2B5EF4-FFF2-40B4-BE49-F238E27FC236}">
                <a16:creationId xmlns:a16="http://schemas.microsoft.com/office/drawing/2014/main" id="{429EA83E-DFFC-452A-9619-BEFE2985EF42}"/>
              </a:ext>
            </a:extLst>
          </p:cNvPr>
          <p:cNvCxnSpPr>
            <a:cxnSpLocks/>
            <a:stCxn id="16" idx="1"/>
            <a:endCxn id="24" idx="3"/>
          </p:cNvCxnSpPr>
          <p:nvPr/>
        </p:nvCxnSpPr>
        <p:spPr>
          <a:xfrm rot="10800000" flipV="1">
            <a:off x="2481383" y="3685729"/>
            <a:ext cx="1605522" cy="621435"/>
          </a:xfrm>
          <a:prstGeom prst="curved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6" name="Verbinder: gekrümmt 25">
            <a:extLst>
              <a:ext uri="{FF2B5EF4-FFF2-40B4-BE49-F238E27FC236}">
                <a16:creationId xmlns:a16="http://schemas.microsoft.com/office/drawing/2014/main" id="{D24E49B1-488F-4139-8227-2801D95ECE5A}"/>
              </a:ext>
            </a:extLst>
          </p:cNvPr>
          <p:cNvCxnSpPr>
            <a:cxnSpLocks/>
            <a:stCxn id="88" idx="2"/>
            <a:endCxn id="11" idx="1"/>
          </p:cNvCxnSpPr>
          <p:nvPr/>
        </p:nvCxnSpPr>
        <p:spPr>
          <a:xfrm rot="16200000" flipH="1">
            <a:off x="1506848" y="1185122"/>
            <a:ext cx="338905" cy="973932"/>
          </a:xfrm>
          <a:prstGeom prst="curvedConnector2">
            <a:avLst/>
          </a:prstGeom>
          <a:ln>
            <a:tailEnd type="triangle"/>
          </a:ln>
        </p:spPr>
        <p:style>
          <a:lnRef idx="1">
            <a:schemeClr val="accent1"/>
          </a:lnRef>
          <a:fillRef idx="0">
            <a:schemeClr val="accent1"/>
          </a:fillRef>
          <a:effectRef idx="0">
            <a:schemeClr val="accent1"/>
          </a:effectRef>
          <a:fontRef idx="minor">
            <a:schemeClr val="tx1"/>
          </a:fontRef>
        </p:style>
      </p:cxnSp>
      <p:sp>
        <p:nvSpPr>
          <p:cNvPr id="31" name="Textfeld 30">
            <a:extLst>
              <a:ext uri="{FF2B5EF4-FFF2-40B4-BE49-F238E27FC236}">
                <a16:creationId xmlns:a16="http://schemas.microsoft.com/office/drawing/2014/main" id="{766E8A08-8216-4D9D-8BF2-446ED9C7E075}"/>
              </a:ext>
            </a:extLst>
          </p:cNvPr>
          <p:cNvSpPr txBox="1"/>
          <p:nvPr/>
        </p:nvSpPr>
        <p:spPr>
          <a:xfrm>
            <a:off x="397460" y="2721382"/>
            <a:ext cx="2026720" cy="746358"/>
          </a:xfrm>
          <a:prstGeom prst="rect">
            <a:avLst/>
          </a:prstGeom>
          <a:noFill/>
        </p:spPr>
        <p:txBody>
          <a:bodyPr wrap="square" rtlCol="0">
            <a:spAutoFit/>
          </a:bodyPr>
          <a:lstStyle/>
          <a:p>
            <a:r>
              <a:rPr lang="de-DE" sz="1100" u="sng" dirty="0" err="1"/>
              <a:t>Suppliers</a:t>
            </a:r>
            <a:r>
              <a:rPr lang="de-DE" sz="1100" u="sng" dirty="0"/>
              <a:t>/ </a:t>
            </a:r>
            <a:r>
              <a:rPr lang="de-DE" sz="1100" u="sng" dirty="0" err="1"/>
              <a:t>Subcontractors</a:t>
            </a:r>
            <a:r>
              <a:rPr lang="de-DE" sz="1100" u="sng" dirty="0"/>
              <a:t>:</a:t>
            </a:r>
          </a:p>
          <a:p>
            <a:pPr marL="171450" indent="-171450">
              <a:buFont typeface="Arial" panose="020B0604020202020204" pitchFamily="34" charset="0"/>
              <a:buChar char="•"/>
            </a:pPr>
            <a:r>
              <a:rPr lang="de-DE" sz="1050" dirty="0"/>
              <a:t>Purchase Requisition (ME23N)</a:t>
            </a:r>
          </a:p>
          <a:p>
            <a:pPr marL="171450" indent="-171450">
              <a:buFont typeface="Arial" panose="020B0604020202020204" pitchFamily="34" charset="0"/>
              <a:buChar char="•"/>
            </a:pPr>
            <a:r>
              <a:rPr lang="de-DE" sz="1050" dirty="0"/>
              <a:t>Purchase  (ME23N)</a:t>
            </a:r>
          </a:p>
          <a:p>
            <a:pPr marL="171450" indent="-171450">
              <a:buFont typeface="Arial" panose="020B0604020202020204" pitchFamily="34" charset="0"/>
              <a:buChar char="•"/>
            </a:pPr>
            <a:r>
              <a:rPr lang="de-DE" sz="1050" dirty="0"/>
              <a:t>MM-</a:t>
            </a:r>
            <a:r>
              <a:rPr lang="de-DE" sz="1050" dirty="0" err="1"/>
              <a:t>SchLne</a:t>
            </a:r>
            <a:r>
              <a:rPr lang="de-DE" sz="1050" dirty="0"/>
              <a:t> (ME33L)</a:t>
            </a:r>
            <a:endParaRPr lang="de-DE" sz="800" dirty="0"/>
          </a:p>
        </p:txBody>
      </p:sp>
      <p:cxnSp>
        <p:nvCxnSpPr>
          <p:cNvPr id="29" name="Verbinder: gekrümmt 28">
            <a:extLst>
              <a:ext uri="{FF2B5EF4-FFF2-40B4-BE49-F238E27FC236}">
                <a16:creationId xmlns:a16="http://schemas.microsoft.com/office/drawing/2014/main" id="{C45D94C9-5B84-4DA8-BB3B-34A1AF39315C}"/>
              </a:ext>
            </a:extLst>
          </p:cNvPr>
          <p:cNvCxnSpPr>
            <a:cxnSpLocks/>
            <a:stCxn id="11" idx="2"/>
            <a:endCxn id="31" idx="3"/>
          </p:cNvCxnSpPr>
          <p:nvPr/>
        </p:nvCxnSpPr>
        <p:spPr>
          <a:xfrm rot="5400000">
            <a:off x="2485953" y="2314531"/>
            <a:ext cx="718258" cy="841803"/>
          </a:xfrm>
          <a:prstGeom prst="curvedConnector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6" name="Verbinder: gekrümmt 35">
            <a:extLst>
              <a:ext uri="{FF2B5EF4-FFF2-40B4-BE49-F238E27FC236}">
                <a16:creationId xmlns:a16="http://schemas.microsoft.com/office/drawing/2014/main" id="{B1BD8FD1-1F18-4EC7-AE0E-B46F602FB3CB}"/>
              </a:ext>
            </a:extLst>
          </p:cNvPr>
          <p:cNvCxnSpPr>
            <a:cxnSpLocks/>
            <a:stCxn id="13" idx="3"/>
          </p:cNvCxnSpPr>
          <p:nvPr/>
        </p:nvCxnSpPr>
        <p:spPr>
          <a:xfrm>
            <a:off x="5639397" y="3264637"/>
            <a:ext cx="732803" cy="130805"/>
          </a:xfrm>
          <a:prstGeom prst="curved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sp>
        <p:nvSpPr>
          <p:cNvPr id="70" name="Flussdiagramm: Daten 69">
            <a:extLst>
              <a:ext uri="{FF2B5EF4-FFF2-40B4-BE49-F238E27FC236}">
                <a16:creationId xmlns:a16="http://schemas.microsoft.com/office/drawing/2014/main" id="{C7ACDD97-85A6-4523-8EBA-42AE157217B8}"/>
              </a:ext>
            </a:extLst>
          </p:cNvPr>
          <p:cNvSpPr/>
          <p:nvPr/>
        </p:nvSpPr>
        <p:spPr>
          <a:xfrm>
            <a:off x="7884368" y="3367741"/>
            <a:ext cx="864096" cy="374367"/>
          </a:xfrm>
          <a:prstGeom prst="flowChartInputOutpu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050" dirty="0">
                <a:solidFill>
                  <a:schemeClr val="tx1"/>
                </a:solidFill>
              </a:rPr>
              <a:t>SMQ1</a:t>
            </a:r>
            <a:endParaRPr lang="de-DE" dirty="0">
              <a:solidFill>
                <a:schemeClr val="tx1"/>
              </a:solidFill>
            </a:endParaRPr>
          </a:p>
        </p:txBody>
      </p:sp>
      <p:cxnSp>
        <p:nvCxnSpPr>
          <p:cNvPr id="72" name="Verbinder: gekrümmt 71">
            <a:extLst>
              <a:ext uri="{FF2B5EF4-FFF2-40B4-BE49-F238E27FC236}">
                <a16:creationId xmlns:a16="http://schemas.microsoft.com/office/drawing/2014/main" id="{8360B7E1-885B-48EE-A3D5-3554F529C4EA}"/>
              </a:ext>
            </a:extLst>
          </p:cNvPr>
          <p:cNvCxnSpPr>
            <a:stCxn id="24" idx="2"/>
            <a:endCxn id="70" idx="4"/>
          </p:cNvCxnSpPr>
          <p:nvPr/>
        </p:nvCxnSpPr>
        <p:spPr>
          <a:xfrm rot="5400000" flipH="1" flipV="1">
            <a:off x="4405799" y="773575"/>
            <a:ext cx="942083" cy="6879149"/>
          </a:xfrm>
          <a:prstGeom prst="curvedConnector3">
            <a:avLst>
              <a:gd name="adj1" fmla="val -24265"/>
            </a:avLst>
          </a:prstGeom>
          <a:ln>
            <a:tailEnd type="triangle"/>
          </a:ln>
        </p:spPr>
        <p:style>
          <a:lnRef idx="1">
            <a:schemeClr val="accent1"/>
          </a:lnRef>
          <a:fillRef idx="0">
            <a:schemeClr val="accent1"/>
          </a:fillRef>
          <a:effectRef idx="0">
            <a:schemeClr val="accent1"/>
          </a:effectRef>
          <a:fontRef idx="minor">
            <a:schemeClr val="tx1"/>
          </a:fontRef>
        </p:style>
      </p:cxnSp>
      <p:sp>
        <p:nvSpPr>
          <p:cNvPr id="45" name="Textfeld 44">
            <a:extLst>
              <a:ext uri="{FF2B5EF4-FFF2-40B4-BE49-F238E27FC236}">
                <a16:creationId xmlns:a16="http://schemas.microsoft.com/office/drawing/2014/main" id="{F380FEDA-0B31-40CB-B768-450E890B406A}"/>
              </a:ext>
            </a:extLst>
          </p:cNvPr>
          <p:cNvSpPr txBox="1"/>
          <p:nvPr/>
        </p:nvSpPr>
        <p:spPr>
          <a:xfrm>
            <a:off x="5834836" y="959563"/>
            <a:ext cx="3201660" cy="584775"/>
          </a:xfrm>
          <a:prstGeom prst="rect">
            <a:avLst/>
          </a:prstGeom>
          <a:noFill/>
        </p:spPr>
        <p:txBody>
          <a:bodyPr wrap="square" rtlCol="0">
            <a:spAutoFit/>
          </a:bodyPr>
          <a:lstStyle/>
          <a:p>
            <a:r>
              <a:rPr lang="de-DE" sz="1100" u="sng" dirty="0"/>
              <a:t>Material Handling/ </a:t>
            </a:r>
            <a:r>
              <a:rPr lang="de-DE" sz="1100" u="sng" dirty="0" err="1"/>
              <a:t>leading</a:t>
            </a:r>
            <a:r>
              <a:rPr lang="de-DE" sz="1100" u="sng" dirty="0"/>
              <a:t> </a:t>
            </a:r>
            <a:r>
              <a:rPr lang="de-DE" sz="1100" u="sng" dirty="0" err="1"/>
              <a:t>stocksystem</a:t>
            </a:r>
            <a:endParaRPr lang="de-DE" sz="1100" u="sng" dirty="0"/>
          </a:p>
          <a:p>
            <a:pPr marL="171450" indent="-171450">
              <a:buFont typeface="Arial" panose="020B0604020202020204" pitchFamily="34" charset="0"/>
              <a:buChar char="•"/>
            </a:pPr>
            <a:r>
              <a:rPr lang="de-DE" sz="1050" dirty="0"/>
              <a:t>Warehouse Management Monitor (SCWM/MON)</a:t>
            </a:r>
          </a:p>
          <a:p>
            <a:pPr marL="171450" indent="-171450">
              <a:buFont typeface="Arial" panose="020B0604020202020204" pitchFamily="34" charset="0"/>
              <a:buChar char="•"/>
            </a:pPr>
            <a:r>
              <a:rPr lang="de-DE" sz="1050" dirty="0"/>
              <a:t>Supply </a:t>
            </a:r>
            <a:r>
              <a:rPr lang="de-DE" sz="1050" dirty="0" err="1"/>
              <a:t>components</a:t>
            </a:r>
            <a:r>
              <a:rPr lang="de-DE" sz="1050" dirty="0"/>
              <a:t> </a:t>
            </a:r>
            <a:r>
              <a:rPr lang="de-DE" sz="1050" dirty="0" err="1"/>
              <a:t>to</a:t>
            </a:r>
            <a:r>
              <a:rPr lang="de-DE" sz="1050" dirty="0"/>
              <a:t> Supply Area (PVB)</a:t>
            </a:r>
            <a:endParaRPr lang="de-DE" sz="800" dirty="0"/>
          </a:p>
        </p:txBody>
      </p:sp>
      <p:sp>
        <p:nvSpPr>
          <p:cNvPr id="73" name="Textfeld 72">
            <a:extLst>
              <a:ext uri="{FF2B5EF4-FFF2-40B4-BE49-F238E27FC236}">
                <a16:creationId xmlns:a16="http://schemas.microsoft.com/office/drawing/2014/main" id="{8C5E81D2-4D26-487B-BFC3-5FDBA6E3F15C}"/>
              </a:ext>
            </a:extLst>
          </p:cNvPr>
          <p:cNvSpPr txBox="1"/>
          <p:nvPr/>
        </p:nvSpPr>
        <p:spPr>
          <a:xfrm>
            <a:off x="3436533" y="4657158"/>
            <a:ext cx="2702984" cy="253916"/>
          </a:xfrm>
          <a:prstGeom prst="rect">
            <a:avLst/>
          </a:prstGeom>
          <a:noFill/>
        </p:spPr>
        <p:txBody>
          <a:bodyPr wrap="none" rtlCol="0">
            <a:spAutoFit/>
          </a:bodyPr>
          <a:lstStyle/>
          <a:p>
            <a:r>
              <a:rPr lang="de-DE" sz="1050" i="1" dirty="0">
                <a:solidFill>
                  <a:srgbClr val="1A6AC1"/>
                </a:solidFill>
              </a:rPr>
              <a:t>Confirmation Production based on </a:t>
            </a:r>
            <a:r>
              <a:rPr lang="de-DE" sz="1050" i="1" dirty="0" err="1">
                <a:solidFill>
                  <a:srgbClr val="1A6AC1"/>
                </a:solidFill>
              </a:rPr>
              <a:t>operations</a:t>
            </a:r>
            <a:endParaRPr lang="de-DE" sz="1050" i="1" dirty="0">
              <a:solidFill>
                <a:srgbClr val="1A6AC1"/>
              </a:solidFill>
            </a:endParaRPr>
          </a:p>
        </p:txBody>
      </p:sp>
      <p:cxnSp>
        <p:nvCxnSpPr>
          <p:cNvPr id="75" name="Verbinder: gekrümmt 74">
            <a:extLst>
              <a:ext uri="{FF2B5EF4-FFF2-40B4-BE49-F238E27FC236}">
                <a16:creationId xmlns:a16="http://schemas.microsoft.com/office/drawing/2014/main" id="{6EC8CD22-BC91-4201-9510-72EFFC49F079}"/>
              </a:ext>
            </a:extLst>
          </p:cNvPr>
          <p:cNvCxnSpPr>
            <a:cxnSpLocks/>
            <a:stCxn id="70" idx="0"/>
            <a:endCxn id="56" idx="4"/>
          </p:cNvCxnSpPr>
          <p:nvPr/>
        </p:nvCxnSpPr>
        <p:spPr>
          <a:xfrm rot="16200000" flipV="1">
            <a:off x="7727378" y="2692293"/>
            <a:ext cx="734653" cy="616244"/>
          </a:xfrm>
          <a:prstGeom prst="curvedConnector3">
            <a:avLst/>
          </a:prstGeom>
          <a:ln>
            <a:tailEnd type="triangle"/>
          </a:ln>
        </p:spPr>
        <p:style>
          <a:lnRef idx="1">
            <a:schemeClr val="accent1"/>
          </a:lnRef>
          <a:fillRef idx="0">
            <a:schemeClr val="accent1"/>
          </a:fillRef>
          <a:effectRef idx="0">
            <a:schemeClr val="accent1"/>
          </a:effectRef>
          <a:fontRef idx="minor">
            <a:schemeClr val="tx1"/>
          </a:fontRef>
        </p:style>
      </p:cxnSp>
      <p:sp>
        <p:nvSpPr>
          <p:cNvPr id="49" name="Textfeld 48">
            <a:extLst>
              <a:ext uri="{FF2B5EF4-FFF2-40B4-BE49-F238E27FC236}">
                <a16:creationId xmlns:a16="http://schemas.microsoft.com/office/drawing/2014/main" id="{A7CC2468-E582-4C21-9A38-71B0564C6504}"/>
              </a:ext>
            </a:extLst>
          </p:cNvPr>
          <p:cNvSpPr txBox="1"/>
          <p:nvPr/>
        </p:nvSpPr>
        <p:spPr>
          <a:xfrm>
            <a:off x="7124116" y="2670569"/>
            <a:ext cx="2156360" cy="415498"/>
          </a:xfrm>
          <a:prstGeom prst="rect">
            <a:avLst/>
          </a:prstGeom>
          <a:noFill/>
        </p:spPr>
        <p:txBody>
          <a:bodyPr wrap="none" rtlCol="0">
            <a:spAutoFit/>
          </a:bodyPr>
          <a:lstStyle/>
          <a:p>
            <a:r>
              <a:rPr lang="de-DE" sz="1050" i="1" dirty="0">
                <a:solidFill>
                  <a:srgbClr val="1A6AC1"/>
                </a:solidFill>
              </a:rPr>
              <a:t>Backflush	      Consumption</a:t>
            </a:r>
          </a:p>
          <a:p>
            <a:r>
              <a:rPr lang="de-DE" sz="1050" i="1" dirty="0">
                <a:solidFill>
                  <a:srgbClr val="1A6AC1"/>
                </a:solidFill>
              </a:rPr>
              <a:t>Components              at Supply Area</a:t>
            </a:r>
          </a:p>
        </p:txBody>
      </p:sp>
      <p:sp>
        <p:nvSpPr>
          <p:cNvPr id="50" name="Textfeld 49">
            <a:extLst>
              <a:ext uri="{FF2B5EF4-FFF2-40B4-BE49-F238E27FC236}">
                <a16:creationId xmlns:a16="http://schemas.microsoft.com/office/drawing/2014/main" id="{F463E8C5-5A4F-4793-A3D9-8CD2351E30D0}"/>
              </a:ext>
            </a:extLst>
          </p:cNvPr>
          <p:cNvSpPr txBox="1"/>
          <p:nvPr/>
        </p:nvSpPr>
        <p:spPr>
          <a:xfrm>
            <a:off x="8219322" y="2213038"/>
            <a:ext cx="731290" cy="461665"/>
          </a:xfrm>
          <a:prstGeom prst="rect">
            <a:avLst/>
          </a:prstGeom>
          <a:noFill/>
        </p:spPr>
        <p:txBody>
          <a:bodyPr wrap="none" rtlCol="0">
            <a:spAutoFit/>
          </a:bodyPr>
          <a:lstStyle/>
          <a:p>
            <a:r>
              <a:rPr lang="de-DE" sz="600" u="sng" dirty="0" err="1"/>
              <a:t>Criteria</a:t>
            </a:r>
            <a:r>
              <a:rPr lang="de-DE" sz="600" u="sng" dirty="0"/>
              <a:t>:</a:t>
            </a:r>
          </a:p>
          <a:p>
            <a:pPr marL="171450" indent="-171450">
              <a:buFont typeface="Arial" panose="020B0604020202020204" pitchFamily="34" charset="0"/>
              <a:buChar char="•"/>
            </a:pPr>
            <a:r>
              <a:rPr lang="de-DE" sz="600" dirty="0"/>
              <a:t>Supply Area</a:t>
            </a:r>
          </a:p>
          <a:p>
            <a:pPr marL="171450" indent="-171450">
              <a:buFont typeface="Arial" panose="020B0604020202020204" pitchFamily="34" charset="0"/>
              <a:buChar char="•"/>
            </a:pPr>
            <a:r>
              <a:rPr lang="de-DE" sz="600" dirty="0" err="1"/>
              <a:t>Qty</a:t>
            </a:r>
            <a:r>
              <a:rPr lang="de-DE" sz="600" dirty="0"/>
              <a:t>.</a:t>
            </a:r>
          </a:p>
          <a:p>
            <a:pPr marL="171450" indent="-171450">
              <a:buFont typeface="Arial" panose="020B0604020202020204" pitchFamily="34" charset="0"/>
              <a:buChar char="•"/>
            </a:pPr>
            <a:r>
              <a:rPr lang="de-DE" sz="600" dirty="0"/>
              <a:t>Batch</a:t>
            </a:r>
          </a:p>
        </p:txBody>
      </p:sp>
      <p:cxnSp>
        <p:nvCxnSpPr>
          <p:cNvPr id="77" name="Verbinder: gekrümmt 76">
            <a:extLst>
              <a:ext uri="{FF2B5EF4-FFF2-40B4-BE49-F238E27FC236}">
                <a16:creationId xmlns:a16="http://schemas.microsoft.com/office/drawing/2014/main" id="{535629AD-4915-4235-AE99-1B927F02F3DD}"/>
              </a:ext>
            </a:extLst>
          </p:cNvPr>
          <p:cNvCxnSpPr>
            <a:cxnSpLocks/>
            <a:stCxn id="45" idx="1"/>
            <a:endCxn id="54" idx="0"/>
          </p:cNvCxnSpPr>
          <p:nvPr/>
        </p:nvCxnSpPr>
        <p:spPr>
          <a:xfrm rot="10800000" flipV="1">
            <a:off x="5293760" y="1251950"/>
            <a:ext cx="541077" cy="390655"/>
          </a:xfrm>
          <a:prstGeom prst="curvedConnector2">
            <a:avLst/>
          </a:prstGeom>
          <a:ln>
            <a:tailEnd type="triangle"/>
          </a:ln>
        </p:spPr>
        <p:style>
          <a:lnRef idx="1">
            <a:schemeClr val="accent1"/>
          </a:lnRef>
          <a:fillRef idx="0">
            <a:schemeClr val="accent1"/>
          </a:fillRef>
          <a:effectRef idx="0">
            <a:schemeClr val="accent1"/>
          </a:effectRef>
          <a:fontRef idx="minor">
            <a:schemeClr val="tx1"/>
          </a:fontRef>
        </p:style>
      </p:cxnSp>
      <p:sp>
        <p:nvSpPr>
          <p:cNvPr id="53" name="Textfeld 52">
            <a:extLst>
              <a:ext uri="{FF2B5EF4-FFF2-40B4-BE49-F238E27FC236}">
                <a16:creationId xmlns:a16="http://schemas.microsoft.com/office/drawing/2014/main" id="{948350A8-432A-4404-A7E3-33B17621E3E9}"/>
              </a:ext>
            </a:extLst>
          </p:cNvPr>
          <p:cNvSpPr txBox="1"/>
          <p:nvPr/>
        </p:nvSpPr>
        <p:spPr>
          <a:xfrm>
            <a:off x="4102038" y="2176456"/>
            <a:ext cx="1024639" cy="415498"/>
          </a:xfrm>
          <a:prstGeom prst="rect">
            <a:avLst/>
          </a:prstGeom>
          <a:noFill/>
        </p:spPr>
        <p:txBody>
          <a:bodyPr wrap="none" rtlCol="0">
            <a:spAutoFit/>
          </a:bodyPr>
          <a:lstStyle/>
          <a:p>
            <a:r>
              <a:rPr lang="de-DE" sz="1050" i="1" dirty="0">
                <a:solidFill>
                  <a:srgbClr val="1A6AC1"/>
                </a:solidFill>
              </a:rPr>
              <a:t>Consumption</a:t>
            </a:r>
          </a:p>
          <a:p>
            <a:r>
              <a:rPr lang="de-DE" sz="1050" i="1" dirty="0">
                <a:solidFill>
                  <a:srgbClr val="1A6AC1"/>
                </a:solidFill>
              </a:rPr>
              <a:t>Stock </a:t>
            </a:r>
            <a:r>
              <a:rPr lang="de-DE" sz="1050" i="1" dirty="0" err="1">
                <a:solidFill>
                  <a:srgbClr val="1A6AC1"/>
                </a:solidFill>
              </a:rPr>
              <a:t>reduction</a:t>
            </a:r>
            <a:endParaRPr lang="de-DE" sz="1050" i="1" dirty="0">
              <a:solidFill>
                <a:srgbClr val="1A6AC1"/>
              </a:solidFill>
            </a:endParaRPr>
          </a:p>
        </p:txBody>
      </p:sp>
      <p:sp>
        <p:nvSpPr>
          <p:cNvPr id="54" name="Flussdiagramm: Daten 53">
            <a:extLst>
              <a:ext uri="{FF2B5EF4-FFF2-40B4-BE49-F238E27FC236}">
                <a16:creationId xmlns:a16="http://schemas.microsoft.com/office/drawing/2014/main" id="{6D2A55BE-87E4-4FF9-B074-AF283213DA81}"/>
              </a:ext>
            </a:extLst>
          </p:cNvPr>
          <p:cNvSpPr/>
          <p:nvPr/>
        </p:nvSpPr>
        <p:spPr>
          <a:xfrm>
            <a:off x="4775301" y="1642606"/>
            <a:ext cx="864096" cy="374367"/>
          </a:xfrm>
          <a:prstGeom prst="flowChartInputOutpu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050" dirty="0">
                <a:solidFill>
                  <a:schemeClr val="tx1"/>
                </a:solidFill>
              </a:rPr>
              <a:t>SMQ2</a:t>
            </a:r>
            <a:endParaRPr lang="de-DE" dirty="0">
              <a:solidFill>
                <a:schemeClr val="tx1"/>
              </a:solidFill>
            </a:endParaRPr>
          </a:p>
        </p:txBody>
      </p:sp>
      <p:sp>
        <p:nvSpPr>
          <p:cNvPr id="56" name="Flussdiagramm: Daten 55">
            <a:extLst>
              <a:ext uri="{FF2B5EF4-FFF2-40B4-BE49-F238E27FC236}">
                <a16:creationId xmlns:a16="http://schemas.microsoft.com/office/drawing/2014/main" id="{5750296D-B1F2-4AC7-8609-63F96E7327D5}"/>
              </a:ext>
            </a:extLst>
          </p:cNvPr>
          <p:cNvSpPr/>
          <p:nvPr/>
        </p:nvSpPr>
        <p:spPr>
          <a:xfrm>
            <a:off x="7354534" y="2258721"/>
            <a:ext cx="864096" cy="374367"/>
          </a:xfrm>
          <a:prstGeom prst="flowChartInputOutpu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050" dirty="0">
                <a:solidFill>
                  <a:schemeClr val="tx1"/>
                </a:solidFill>
              </a:rPr>
              <a:t>COGI</a:t>
            </a:r>
            <a:endParaRPr lang="de-DE" dirty="0">
              <a:solidFill>
                <a:schemeClr val="tx1"/>
              </a:solidFill>
            </a:endParaRPr>
          </a:p>
        </p:txBody>
      </p:sp>
      <p:cxnSp>
        <p:nvCxnSpPr>
          <p:cNvPr id="82" name="Verbinder: gekrümmt 81">
            <a:extLst>
              <a:ext uri="{FF2B5EF4-FFF2-40B4-BE49-F238E27FC236}">
                <a16:creationId xmlns:a16="http://schemas.microsoft.com/office/drawing/2014/main" id="{A7955D00-EC21-4040-8545-75885566534E}"/>
              </a:ext>
            </a:extLst>
          </p:cNvPr>
          <p:cNvCxnSpPr>
            <a:cxnSpLocks/>
            <a:stCxn id="56" idx="0"/>
            <a:endCxn id="45" idx="2"/>
          </p:cNvCxnSpPr>
          <p:nvPr/>
        </p:nvCxnSpPr>
        <p:spPr>
          <a:xfrm rot="16200000" flipV="1">
            <a:off x="7297138" y="1682867"/>
            <a:ext cx="714383" cy="437326"/>
          </a:xfrm>
          <a:prstGeom prst="curved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5" name="Verbinder: gekrümmt 84">
            <a:extLst>
              <a:ext uri="{FF2B5EF4-FFF2-40B4-BE49-F238E27FC236}">
                <a16:creationId xmlns:a16="http://schemas.microsoft.com/office/drawing/2014/main" id="{82D85CAE-7B4E-4E12-B973-EBC2D7346E8A}"/>
              </a:ext>
            </a:extLst>
          </p:cNvPr>
          <p:cNvCxnSpPr>
            <a:cxnSpLocks/>
            <a:stCxn id="54" idx="4"/>
            <a:endCxn id="11" idx="3"/>
          </p:cNvCxnSpPr>
          <p:nvPr/>
        </p:nvCxnSpPr>
        <p:spPr>
          <a:xfrm rot="5400000" flipH="1">
            <a:off x="4700309" y="1509933"/>
            <a:ext cx="175432" cy="838649"/>
          </a:xfrm>
          <a:prstGeom prst="curvedConnector4">
            <a:avLst>
              <a:gd name="adj1" fmla="val -130307"/>
              <a:gd name="adj2" fmla="val 75759"/>
            </a:avLst>
          </a:prstGeom>
          <a:ln>
            <a:tailEnd type="triangle"/>
          </a:ln>
        </p:spPr>
        <p:style>
          <a:lnRef idx="1">
            <a:schemeClr val="accent1"/>
          </a:lnRef>
          <a:fillRef idx="0">
            <a:schemeClr val="accent1"/>
          </a:fillRef>
          <a:effectRef idx="0">
            <a:schemeClr val="accent1"/>
          </a:effectRef>
          <a:fontRef idx="minor">
            <a:schemeClr val="tx1"/>
          </a:fontRef>
        </p:style>
      </p:cxnSp>
      <p:sp>
        <p:nvSpPr>
          <p:cNvPr id="94" name="Ellipse 93">
            <a:extLst>
              <a:ext uri="{FF2B5EF4-FFF2-40B4-BE49-F238E27FC236}">
                <a16:creationId xmlns:a16="http://schemas.microsoft.com/office/drawing/2014/main" id="{B6FD622A-4566-4B3A-BCA8-1A4810E1655A}"/>
              </a:ext>
            </a:extLst>
          </p:cNvPr>
          <p:cNvSpPr/>
          <p:nvPr/>
        </p:nvSpPr>
        <p:spPr>
          <a:xfrm>
            <a:off x="1480072" y="1821501"/>
            <a:ext cx="222116" cy="222116"/>
          </a:xfrm>
          <a:prstGeom prst="ellipse">
            <a:avLst/>
          </a:prstGeo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200" dirty="0"/>
              <a:t>1</a:t>
            </a:r>
          </a:p>
        </p:txBody>
      </p:sp>
      <p:sp>
        <p:nvSpPr>
          <p:cNvPr id="95" name="Ellipse 94">
            <a:extLst>
              <a:ext uri="{FF2B5EF4-FFF2-40B4-BE49-F238E27FC236}">
                <a16:creationId xmlns:a16="http://schemas.microsoft.com/office/drawing/2014/main" id="{4CE18992-959C-4850-8F9A-56159FDFC61A}"/>
              </a:ext>
            </a:extLst>
          </p:cNvPr>
          <p:cNvSpPr/>
          <p:nvPr/>
        </p:nvSpPr>
        <p:spPr>
          <a:xfrm>
            <a:off x="3046473" y="2746273"/>
            <a:ext cx="222116" cy="222116"/>
          </a:xfrm>
          <a:prstGeom prst="ellipse">
            <a:avLst/>
          </a:prstGeo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200" dirty="0"/>
              <a:t>2</a:t>
            </a:r>
          </a:p>
        </p:txBody>
      </p:sp>
      <p:sp>
        <p:nvSpPr>
          <p:cNvPr id="96" name="Ellipse 95">
            <a:extLst>
              <a:ext uri="{FF2B5EF4-FFF2-40B4-BE49-F238E27FC236}">
                <a16:creationId xmlns:a16="http://schemas.microsoft.com/office/drawing/2014/main" id="{DEE1E465-2A71-4BF9-B2AA-15C8A5616FB6}"/>
              </a:ext>
            </a:extLst>
          </p:cNvPr>
          <p:cNvSpPr/>
          <p:nvPr/>
        </p:nvSpPr>
        <p:spPr>
          <a:xfrm>
            <a:off x="5325040" y="4142974"/>
            <a:ext cx="222116" cy="222116"/>
          </a:xfrm>
          <a:prstGeom prst="ellipse">
            <a:avLst/>
          </a:prstGeo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200" dirty="0"/>
              <a:t>3</a:t>
            </a:r>
          </a:p>
        </p:txBody>
      </p:sp>
      <p:sp>
        <p:nvSpPr>
          <p:cNvPr id="97" name="Ellipse 96">
            <a:extLst>
              <a:ext uri="{FF2B5EF4-FFF2-40B4-BE49-F238E27FC236}">
                <a16:creationId xmlns:a16="http://schemas.microsoft.com/office/drawing/2014/main" id="{8B525FE6-778B-4970-88A8-2DD54ED02770}"/>
              </a:ext>
            </a:extLst>
          </p:cNvPr>
          <p:cNvSpPr/>
          <p:nvPr/>
        </p:nvSpPr>
        <p:spPr>
          <a:xfrm>
            <a:off x="2878334" y="3846917"/>
            <a:ext cx="222116" cy="222116"/>
          </a:xfrm>
          <a:prstGeom prst="ellipse">
            <a:avLst/>
          </a:prstGeo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200" dirty="0"/>
              <a:t>4</a:t>
            </a:r>
          </a:p>
        </p:txBody>
      </p:sp>
      <p:sp>
        <p:nvSpPr>
          <p:cNvPr id="98" name="Ellipse 97">
            <a:extLst>
              <a:ext uri="{FF2B5EF4-FFF2-40B4-BE49-F238E27FC236}">
                <a16:creationId xmlns:a16="http://schemas.microsoft.com/office/drawing/2014/main" id="{EBA66F2A-22C3-4F63-BC1E-32838550B501}"/>
              </a:ext>
            </a:extLst>
          </p:cNvPr>
          <p:cNvSpPr/>
          <p:nvPr/>
        </p:nvSpPr>
        <p:spPr>
          <a:xfrm>
            <a:off x="3243389" y="4542772"/>
            <a:ext cx="222116" cy="222116"/>
          </a:xfrm>
          <a:prstGeom prst="ellipse">
            <a:avLst/>
          </a:prstGeo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200" dirty="0"/>
              <a:t>5</a:t>
            </a:r>
          </a:p>
        </p:txBody>
      </p:sp>
      <p:sp>
        <p:nvSpPr>
          <p:cNvPr id="99" name="Ellipse 98">
            <a:extLst>
              <a:ext uri="{FF2B5EF4-FFF2-40B4-BE49-F238E27FC236}">
                <a16:creationId xmlns:a16="http://schemas.microsoft.com/office/drawing/2014/main" id="{232CA1D7-9C3F-4DF4-BCDC-C8FE41023C16}"/>
              </a:ext>
            </a:extLst>
          </p:cNvPr>
          <p:cNvSpPr/>
          <p:nvPr/>
        </p:nvSpPr>
        <p:spPr>
          <a:xfrm>
            <a:off x="8091238" y="3004244"/>
            <a:ext cx="222116" cy="222116"/>
          </a:xfrm>
          <a:prstGeom prst="ellipse">
            <a:avLst/>
          </a:prstGeo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200" dirty="0"/>
              <a:t>6</a:t>
            </a:r>
          </a:p>
        </p:txBody>
      </p:sp>
      <p:sp>
        <p:nvSpPr>
          <p:cNvPr id="100" name="Ellipse 99">
            <a:extLst>
              <a:ext uri="{FF2B5EF4-FFF2-40B4-BE49-F238E27FC236}">
                <a16:creationId xmlns:a16="http://schemas.microsoft.com/office/drawing/2014/main" id="{94D47731-49E9-4334-8897-9BD535EBE27E}"/>
              </a:ext>
            </a:extLst>
          </p:cNvPr>
          <p:cNvSpPr/>
          <p:nvPr/>
        </p:nvSpPr>
        <p:spPr>
          <a:xfrm>
            <a:off x="5258380" y="2102888"/>
            <a:ext cx="222116" cy="222116"/>
          </a:xfrm>
          <a:prstGeom prst="ellipse">
            <a:avLst/>
          </a:prstGeo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200" dirty="0"/>
              <a:t>7</a:t>
            </a:r>
          </a:p>
        </p:txBody>
      </p:sp>
    </p:spTree>
    <p:extLst>
      <p:ext uri="{BB962C8B-B14F-4D97-AF65-F5344CB8AC3E}">
        <p14:creationId xmlns:p14="http://schemas.microsoft.com/office/powerpoint/2010/main" val="330897894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 name="Textfeld 86">
            <a:extLst>
              <a:ext uri="{FF2B5EF4-FFF2-40B4-BE49-F238E27FC236}">
                <a16:creationId xmlns:a16="http://schemas.microsoft.com/office/drawing/2014/main" id="{9B3E7B0E-94A4-48DB-AE1B-7E2D50E23CC8}"/>
              </a:ext>
            </a:extLst>
          </p:cNvPr>
          <p:cNvSpPr txBox="1"/>
          <p:nvPr/>
        </p:nvSpPr>
        <p:spPr>
          <a:xfrm>
            <a:off x="8402732" y="4803998"/>
            <a:ext cx="747320" cy="184666"/>
          </a:xfrm>
          <a:prstGeom prst="rect">
            <a:avLst/>
          </a:prstGeom>
          <a:noFill/>
        </p:spPr>
        <p:txBody>
          <a:bodyPr wrap="none" rtlCol="0">
            <a:spAutoFit/>
          </a:bodyPr>
          <a:lstStyle/>
          <a:p>
            <a:r>
              <a:rPr lang="de-DE" sz="600" dirty="0"/>
              <a:t>Stand: 20.02.2020</a:t>
            </a:r>
          </a:p>
        </p:txBody>
      </p:sp>
      <p:sp>
        <p:nvSpPr>
          <p:cNvPr id="9" name="Textplatzhalter 1">
            <a:extLst>
              <a:ext uri="{FF2B5EF4-FFF2-40B4-BE49-F238E27FC236}">
                <a16:creationId xmlns:a16="http://schemas.microsoft.com/office/drawing/2014/main" id="{A836E92D-BC33-4C93-9BBC-6281909E58B6}"/>
              </a:ext>
            </a:extLst>
          </p:cNvPr>
          <p:cNvSpPr txBox="1">
            <a:spLocks/>
          </p:cNvSpPr>
          <p:nvPr/>
        </p:nvSpPr>
        <p:spPr>
          <a:xfrm>
            <a:off x="1691679" y="39256"/>
            <a:ext cx="7272933" cy="324000"/>
          </a:xfrm>
          <a:prstGeom prst="rect">
            <a:avLst/>
          </a:prstGeom>
        </p:spPr>
        <p:txBody>
          <a:bodyPr anchor="t" anchorCtr="0"/>
          <a:lstStyle>
            <a:lvl1pPr marL="0" indent="0" algn="r" defTabSz="914400" rtl="0" eaLnBrk="1" latinLnBrk="0" hangingPunct="1">
              <a:spcBef>
                <a:spcPct val="20000"/>
              </a:spcBef>
              <a:buFont typeface="Arial" panose="020B0604020202020204" pitchFamily="34" charset="0"/>
              <a:buNone/>
              <a:defRPr sz="1500" b="1" kern="1200">
                <a:solidFill>
                  <a:srgbClr val="58595B"/>
                </a:solidFill>
                <a:latin typeface="Calibri Light" panose="020F0302020204030204" pitchFamily="34" charset="0"/>
                <a:ea typeface="+mn-ea"/>
                <a:cs typeface="+mn-cs"/>
              </a:defRPr>
            </a:lvl1pPr>
            <a:lvl2pPr marL="457200" indent="0" algn="l" defTabSz="914400" rtl="0" eaLnBrk="1" latinLnBrk="0" hangingPunct="1">
              <a:spcBef>
                <a:spcPct val="20000"/>
              </a:spcBef>
              <a:buFont typeface="Arial" panose="020B0604020202020204"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spcBef>
                <a:spcPct val="20000"/>
              </a:spcBef>
              <a:buFont typeface="Arial" panose="020B0604020202020204" pitchFamily="34" charset="0"/>
              <a:buNone/>
              <a:defRPr sz="1600" kern="1200">
                <a:solidFill>
                  <a:schemeClr val="tx1">
                    <a:tint val="75000"/>
                  </a:schemeClr>
                </a:solidFill>
                <a:latin typeface="+mn-lt"/>
                <a:ea typeface="+mn-ea"/>
                <a:cs typeface="+mn-cs"/>
              </a:defRPr>
            </a:lvl3pPr>
            <a:lvl4pPr marL="1371600" indent="0" algn="l" defTabSz="914400" rtl="0" eaLnBrk="1" latinLnBrk="0" hangingPunct="1">
              <a:spcBef>
                <a:spcPct val="20000"/>
              </a:spcBef>
              <a:buFont typeface="Arial" panose="020B0604020202020204"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spcBef>
                <a:spcPct val="20000"/>
              </a:spcBef>
              <a:buFont typeface="Arial" panose="020B0604020202020204"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spcBef>
                <a:spcPct val="20000"/>
              </a:spcBef>
              <a:buFont typeface="Arial" panose="020B0604020202020204"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spcBef>
                <a:spcPct val="20000"/>
              </a:spcBef>
              <a:buFont typeface="Arial" panose="020B0604020202020204"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spcBef>
                <a:spcPct val="20000"/>
              </a:spcBef>
              <a:buFont typeface="Arial" panose="020B0604020202020204"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spcBef>
                <a:spcPct val="20000"/>
              </a:spcBef>
              <a:buFont typeface="Arial" panose="020B0604020202020204" pitchFamily="34" charset="0"/>
              <a:buNone/>
              <a:defRPr sz="1400" kern="1200">
                <a:solidFill>
                  <a:schemeClr val="tx1">
                    <a:tint val="75000"/>
                  </a:schemeClr>
                </a:solidFill>
                <a:latin typeface="+mn-lt"/>
                <a:ea typeface="+mn-ea"/>
                <a:cs typeface="+mn-cs"/>
              </a:defRPr>
            </a:lvl9pPr>
          </a:lstStyle>
          <a:p>
            <a:pPr algn="l"/>
            <a:r>
              <a:rPr lang="en-GB" u="sng" dirty="0"/>
              <a:t>2. SAP-System (Description)</a:t>
            </a:r>
            <a:endParaRPr lang="en-GB" i="1" u="sng" dirty="0"/>
          </a:p>
        </p:txBody>
      </p:sp>
      <p:sp>
        <p:nvSpPr>
          <p:cNvPr id="10" name="Ellipse 9">
            <a:extLst>
              <a:ext uri="{FF2B5EF4-FFF2-40B4-BE49-F238E27FC236}">
                <a16:creationId xmlns:a16="http://schemas.microsoft.com/office/drawing/2014/main" id="{F7C251EE-634A-41A3-A3C2-555C03BFBA98}"/>
              </a:ext>
            </a:extLst>
          </p:cNvPr>
          <p:cNvSpPr/>
          <p:nvPr/>
        </p:nvSpPr>
        <p:spPr>
          <a:xfrm>
            <a:off x="251520" y="627534"/>
            <a:ext cx="222116" cy="222116"/>
          </a:xfrm>
          <a:prstGeom prst="ellipse">
            <a:avLst/>
          </a:prstGeo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200" dirty="0"/>
              <a:t>1</a:t>
            </a:r>
          </a:p>
        </p:txBody>
      </p:sp>
      <p:sp>
        <p:nvSpPr>
          <p:cNvPr id="11" name="Textfeld 10">
            <a:extLst>
              <a:ext uri="{FF2B5EF4-FFF2-40B4-BE49-F238E27FC236}">
                <a16:creationId xmlns:a16="http://schemas.microsoft.com/office/drawing/2014/main" id="{1FFBD8E1-8296-4CEE-B5C5-1C053FBCC12C}"/>
              </a:ext>
            </a:extLst>
          </p:cNvPr>
          <p:cNvSpPr txBox="1"/>
          <p:nvPr/>
        </p:nvSpPr>
        <p:spPr>
          <a:xfrm>
            <a:off x="539552" y="611634"/>
            <a:ext cx="6909349" cy="415498"/>
          </a:xfrm>
          <a:prstGeom prst="rect">
            <a:avLst/>
          </a:prstGeom>
          <a:noFill/>
        </p:spPr>
        <p:txBody>
          <a:bodyPr wrap="square" rtlCol="0">
            <a:spAutoFit/>
          </a:bodyPr>
          <a:lstStyle/>
          <a:p>
            <a:r>
              <a:rPr lang="de-DE" sz="1050" dirty="0"/>
              <a:t>Primary </a:t>
            </a:r>
            <a:r>
              <a:rPr lang="de-DE" sz="1050" dirty="0" err="1"/>
              <a:t>demand</a:t>
            </a:r>
            <a:r>
              <a:rPr lang="de-DE" sz="1050" dirty="0"/>
              <a:t> </a:t>
            </a:r>
            <a:r>
              <a:rPr lang="de-DE" sz="1050" dirty="0" err="1"/>
              <a:t>from</a:t>
            </a:r>
            <a:r>
              <a:rPr lang="de-DE" sz="1050" dirty="0"/>
              <a:t> </a:t>
            </a:r>
            <a:r>
              <a:rPr lang="de-DE" sz="1050" dirty="0" err="1"/>
              <a:t>the</a:t>
            </a:r>
            <a:r>
              <a:rPr lang="de-DE" sz="1050" dirty="0"/>
              <a:t> </a:t>
            </a:r>
            <a:r>
              <a:rPr lang="de-DE" sz="1050" dirty="0" err="1"/>
              <a:t>customers</a:t>
            </a:r>
            <a:r>
              <a:rPr lang="de-DE" sz="1050" dirty="0"/>
              <a:t> will </a:t>
            </a:r>
            <a:r>
              <a:rPr lang="de-DE" sz="1050" dirty="0" err="1"/>
              <a:t>be</a:t>
            </a:r>
            <a:r>
              <a:rPr lang="de-DE" sz="1050" dirty="0"/>
              <a:t> </a:t>
            </a:r>
            <a:r>
              <a:rPr lang="de-DE" sz="1050" dirty="0" err="1"/>
              <a:t>mainly</a:t>
            </a:r>
            <a:r>
              <a:rPr lang="de-DE" sz="1050" dirty="0"/>
              <a:t> created via ERP-SD-elements Customer Order and Scheduling Agreements</a:t>
            </a:r>
          </a:p>
        </p:txBody>
      </p:sp>
      <p:sp>
        <p:nvSpPr>
          <p:cNvPr id="12" name="Ellipse 11">
            <a:extLst>
              <a:ext uri="{FF2B5EF4-FFF2-40B4-BE49-F238E27FC236}">
                <a16:creationId xmlns:a16="http://schemas.microsoft.com/office/drawing/2014/main" id="{351BFF52-9D0B-4B15-AF4F-576BF08935EF}"/>
              </a:ext>
            </a:extLst>
          </p:cNvPr>
          <p:cNvSpPr/>
          <p:nvPr/>
        </p:nvSpPr>
        <p:spPr>
          <a:xfrm>
            <a:off x="251520" y="1059582"/>
            <a:ext cx="222116" cy="222116"/>
          </a:xfrm>
          <a:prstGeom prst="ellipse">
            <a:avLst/>
          </a:prstGeo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200" dirty="0"/>
              <a:t>2</a:t>
            </a:r>
          </a:p>
        </p:txBody>
      </p:sp>
      <p:sp>
        <p:nvSpPr>
          <p:cNvPr id="13" name="Textfeld 12">
            <a:extLst>
              <a:ext uri="{FF2B5EF4-FFF2-40B4-BE49-F238E27FC236}">
                <a16:creationId xmlns:a16="http://schemas.microsoft.com/office/drawing/2014/main" id="{5B14E5AA-D47E-4439-95F6-C492A6981FC7}"/>
              </a:ext>
            </a:extLst>
          </p:cNvPr>
          <p:cNvSpPr txBox="1"/>
          <p:nvPr/>
        </p:nvSpPr>
        <p:spPr>
          <a:xfrm>
            <a:off x="539552" y="962891"/>
            <a:ext cx="8496944" cy="415498"/>
          </a:xfrm>
          <a:prstGeom prst="rect">
            <a:avLst/>
          </a:prstGeom>
          <a:noFill/>
        </p:spPr>
        <p:txBody>
          <a:bodyPr wrap="square" rtlCol="0">
            <a:spAutoFit/>
          </a:bodyPr>
          <a:lstStyle/>
          <a:p>
            <a:r>
              <a:rPr lang="de-DE" sz="1050" dirty="0"/>
              <a:t>The Material Requirement Planning (MRP) </a:t>
            </a:r>
            <a:r>
              <a:rPr lang="de-DE" sz="1050" dirty="0" err="1"/>
              <a:t>runs</a:t>
            </a:r>
            <a:r>
              <a:rPr lang="de-DE" sz="1050" dirty="0"/>
              <a:t> </a:t>
            </a:r>
            <a:r>
              <a:rPr lang="de-DE" sz="1050" dirty="0" err="1"/>
              <a:t>centrally</a:t>
            </a:r>
            <a:r>
              <a:rPr lang="de-DE" sz="1050" dirty="0"/>
              <a:t> in ERP-MM where SAP-</a:t>
            </a:r>
            <a:r>
              <a:rPr lang="de-DE" sz="1050" dirty="0" err="1"/>
              <a:t>Replenishment</a:t>
            </a:r>
            <a:r>
              <a:rPr lang="de-DE" sz="1050" dirty="0"/>
              <a:t> Elements like Purchase </a:t>
            </a:r>
            <a:r>
              <a:rPr lang="de-DE" sz="1050" dirty="0" err="1"/>
              <a:t>Requisitions</a:t>
            </a:r>
            <a:r>
              <a:rPr lang="de-DE" sz="1050" dirty="0"/>
              <a:t> </a:t>
            </a:r>
            <a:r>
              <a:rPr lang="de-DE" sz="1050" dirty="0" err="1"/>
              <a:t>or</a:t>
            </a:r>
            <a:r>
              <a:rPr lang="de-DE" sz="1050" dirty="0"/>
              <a:t> Planned Orders </a:t>
            </a:r>
            <a:r>
              <a:rPr lang="de-DE" sz="1050" dirty="0" err="1"/>
              <a:t>are</a:t>
            </a:r>
            <a:r>
              <a:rPr lang="de-DE" sz="1050" dirty="0"/>
              <a:t> created. Formula: Demand ./. Stock = SAP-</a:t>
            </a:r>
            <a:r>
              <a:rPr lang="de-DE" sz="1050" dirty="0" err="1"/>
              <a:t>Replenishment</a:t>
            </a:r>
            <a:r>
              <a:rPr lang="de-DE" sz="1050" dirty="0"/>
              <a:t> Elements. </a:t>
            </a:r>
            <a:r>
              <a:rPr lang="de-DE" sz="1050" dirty="0" err="1"/>
              <a:t>It</a:t>
            </a:r>
            <a:r>
              <a:rPr lang="de-DE" sz="1050" dirty="0"/>
              <a:t> </a:t>
            </a:r>
            <a:r>
              <a:rPr lang="de-DE" sz="1050" dirty="0" err="1"/>
              <a:t>is</a:t>
            </a:r>
            <a:r>
              <a:rPr lang="de-DE" sz="1050" dirty="0"/>
              <a:t> </a:t>
            </a:r>
            <a:r>
              <a:rPr lang="de-DE" sz="1050" dirty="0" err="1"/>
              <a:t>crucial</a:t>
            </a:r>
            <a:r>
              <a:rPr lang="de-DE" sz="1050" dirty="0"/>
              <a:t> that consumption in </a:t>
            </a:r>
            <a:r>
              <a:rPr lang="de-DE" sz="1050" dirty="0" err="1"/>
              <a:t>step</a:t>
            </a:r>
            <a:r>
              <a:rPr lang="de-DE" sz="1050" dirty="0"/>
              <a:t> 7 being done </a:t>
            </a:r>
            <a:r>
              <a:rPr lang="de-DE" sz="1050" dirty="0">
                <a:sym typeface="Wingdings" panose="05000000000000000000" pitchFamily="2" charset="2"/>
              </a:rPr>
              <a:t></a:t>
            </a:r>
            <a:r>
              <a:rPr lang="de-DE" sz="1050" dirty="0"/>
              <a:t> stock being reduced.</a:t>
            </a:r>
          </a:p>
        </p:txBody>
      </p:sp>
      <p:sp>
        <p:nvSpPr>
          <p:cNvPr id="14" name="Ellipse 13">
            <a:extLst>
              <a:ext uri="{FF2B5EF4-FFF2-40B4-BE49-F238E27FC236}">
                <a16:creationId xmlns:a16="http://schemas.microsoft.com/office/drawing/2014/main" id="{E6DDFF2F-6334-4C50-B79B-AF0596185927}"/>
              </a:ext>
            </a:extLst>
          </p:cNvPr>
          <p:cNvSpPr/>
          <p:nvPr/>
        </p:nvSpPr>
        <p:spPr>
          <a:xfrm>
            <a:off x="254174" y="1512989"/>
            <a:ext cx="222116" cy="222116"/>
          </a:xfrm>
          <a:prstGeom prst="ellipse">
            <a:avLst/>
          </a:prstGeo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200" dirty="0"/>
              <a:t>3</a:t>
            </a:r>
          </a:p>
        </p:txBody>
      </p:sp>
      <p:sp>
        <p:nvSpPr>
          <p:cNvPr id="15" name="Textfeld 14">
            <a:extLst>
              <a:ext uri="{FF2B5EF4-FFF2-40B4-BE49-F238E27FC236}">
                <a16:creationId xmlns:a16="http://schemas.microsoft.com/office/drawing/2014/main" id="{FB086BD3-F859-4082-8844-C1738E74128D}"/>
              </a:ext>
            </a:extLst>
          </p:cNvPr>
          <p:cNvSpPr txBox="1"/>
          <p:nvPr/>
        </p:nvSpPr>
        <p:spPr>
          <a:xfrm>
            <a:off x="539552" y="1416298"/>
            <a:ext cx="8496944" cy="415498"/>
          </a:xfrm>
          <a:prstGeom prst="rect">
            <a:avLst/>
          </a:prstGeom>
          <a:noFill/>
        </p:spPr>
        <p:txBody>
          <a:bodyPr wrap="square" rtlCol="0">
            <a:spAutoFit/>
          </a:bodyPr>
          <a:lstStyle/>
          <a:p>
            <a:r>
              <a:rPr lang="de-DE" sz="1050" dirty="0"/>
              <a:t>Production Planning </a:t>
            </a:r>
            <a:r>
              <a:rPr lang="de-DE" sz="1050" dirty="0" err="1"/>
              <a:t>is</a:t>
            </a:r>
            <a:r>
              <a:rPr lang="de-DE" sz="1050" dirty="0"/>
              <a:t> done in ERP-PP (Inhouse Production). Planned </a:t>
            </a:r>
            <a:r>
              <a:rPr lang="de-DE" sz="1050" dirty="0" err="1"/>
              <a:t>orders</a:t>
            </a:r>
            <a:r>
              <a:rPr lang="de-DE" sz="1050" dirty="0"/>
              <a:t> (PLAUF) being </a:t>
            </a:r>
            <a:r>
              <a:rPr lang="de-DE" sz="1050" dirty="0" err="1"/>
              <a:t>switched</a:t>
            </a:r>
            <a:r>
              <a:rPr lang="de-DE" sz="1050" dirty="0"/>
              <a:t> </a:t>
            </a:r>
            <a:r>
              <a:rPr lang="de-DE" sz="1050" dirty="0" err="1"/>
              <a:t>to</a:t>
            </a:r>
            <a:r>
              <a:rPr lang="de-DE" sz="1050" dirty="0"/>
              <a:t> Production Orders (FAUF). Basis </a:t>
            </a:r>
            <a:r>
              <a:rPr lang="de-DE" sz="1050" dirty="0" err="1"/>
              <a:t>are</a:t>
            </a:r>
            <a:r>
              <a:rPr lang="de-DE" sz="1050" dirty="0"/>
              <a:t> Bill </a:t>
            </a:r>
            <a:r>
              <a:rPr lang="de-DE" sz="1050" dirty="0" err="1"/>
              <a:t>of</a:t>
            </a:r>
            <a:r>
              <a:rPr lang="de-DE" sz="1050" dirty="0"/>
              <a:t> Material (</a:t>
            </a:r>
            <a:r>
              <a:rPr lang="de-DE" sz="1050" dirty="0" err="1"/>
              <a:t>BoM</a:t>
            </a:r>
            <a:r>
              <a:rPr lang="de-DE" sz="1050" dirty="0"/>
              <a:t>), Routing and Working Center. </a:t>
            </a:r>
          </a:p>
        </p:txBody>
      </p:sp>
      <p:sp>
        <p:nvSpPr>
          <p:cNvPr id="16" name="Ellipse 15">
            <a:extLst>
              <a:ext uri="{FF2B5EF4-FFF2-40B4-BE49-F238E27FC236}">
                <a16:creationId xmlns:a16="http://schemas.microsoft.com/office/drawing/2014/main" id="{9710BBE7-AF3A-4EA2-8E69-D5E549559A76}"/>
              </a:ext>
            </a:extLst>
          </p:cNvPr>
          <p:cNvSpPr/>
          <p:nvPr/>
        </p:nvSpPr>
        <p:spPr>
          <a:xfrm>
            <a:off x="250652" y="1960790"/>
            <a:ext cx="222116" cy="222116"/>
          </a:xfrm>
          <a:prstGeom prst="ellipse">
            <a:avLst/>
          </a:prstGeo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200" dirty="0"/>
              <a:t>4</a:t>
            </a:r>
          </a:p>
        </p:txBody>
      </p:sp>
      <p:sp>
        <p:nvSpPr>
          <p:cNvPr id="17" name="Textfeld 16">
            <a:extLst>
              <a:ext uri="{FF2B5EF4-FFF2-40B4-BE49-F238E27FC236}">
                <a16:creationId xmlns:a16="http://schemas.microsoft.com/office/drawing/2014/main" id="{D4E8B8D1-6E9F-47FA-AF22-DD3A0EE2208E}"/>
              </a:ext>
            </a:extLst>
          </p:cNvPr>
          <p:cNvSpPr txBox="1"/>
          <p:nvPr/>
        </p:nvSpPr>
        <p:spPr>
          <a:xfrm>
            <a:off x="539552" y="1944890"/>
            <a:ext cx="8496944" cy="253916"/>
          </a:xfrm>
          <a:prstGeom prst="rect">
            <a:avLst/>
          </a:prstGeom>
          <a:noFill/>
        </p:spPr>
        <p:txBody>
          <a:bodyPr wrap="square" rtlCol="0">
            <a:spAutoFit/>
          </a:bodyPr>
          <a:lstStyle/>
          <a:p>
            <a:r>
              <a:rPr lang="de-DE" sz="1050" dirty="0"/>
              <a:t>Intercable </a:t>
            </a:r>
            <a:r>
              <a:rPr lang="de-DE" sz="1050" dirty="0" err="1"/>
              <a:t>uses</a:t>
            </a:r>
            <a:r>
              <a:rPr lang="de-DE" sz="1050" dirty="0"/>
              <a:t> </a:t>
            </a:r>
            <a:r>
              <a:rPr lang="de-DE" sz="1050" dirty="0" err="1"/>
              <a:t>as</a:t>
            </a:r>
            <a:r>
              <a:rPr lang="de-DE" sz="1050" dirty="0"/>
              <a:t> a Non-SAP Manufacturing </a:t>
            </a:r>
            <a:r>
              <a:rPr lang="de-DE" sz="1050" dirty="0" err="1"/>
              <a:t>Excecution</a:t>
            </a:r>
            <a:r>
              <a:rPr lang="de-DE" sz="1050" dirty="0"/>
              <a:t> System (MES) </a:t>
            </a:r>
            <a:r>
              <a:rPr lang="de-DE" sz="1050" dirty="0" err="1"/>
              <a:t>from</a:t>
            </a:r>
            <a:r>
              <a:rPr lang="de-DE" sz="1050" dirty="0"/>
              <a:t> </a:t>
            </a:r>
            <a:r>
              <a:rPr lang="de-DE" sz="1050" dirty="0" err="1"/>
              <a:t>company</a:t>
            </a:r>
            <a:r>
              <a:rPr lang="de-DE" sz="1050" dirty="0"/>
              <a:t> </a:t>
            </a:r>
            <a:r>
              <a:rPr lang="de-DE" sz="1050" dirty="0" err="1"/>
              <a:t>ProSeS</a:t>
            </a:r>
            <a:r>
              <a:rPr lang="de-DE" sz="1050" dirty="0"/>
              <a:t>. </a:t>
            </a:r>
          </a:p>
        </p:txBody>
      </p:sp>
      <p:sp>
        <p:nvSpPr>
          <p:cNvPr id="18" name="Ellipse 17">
            <a:extLst>
              <a:ext uri="{FF2B5EF4-FFF2-40B4-BE49-F238E27FC236}">
                <a16:creationId xmlns:a16="http://schemas.microsoft.com/office/drawing/2014/main" id="{4D2C8015-C3B6-483C-B717-6C9F372F55ED}"/>
              </a:ext>
            </a:extLst>
          </p:cNvPr>
          <p:cNvSpPr/>
          <p:nvPr/>
        </p:nvSpPr>
        <p:spPr>
          <a:xfrm>
            <a:off x="250652" y="2392838"/>
            <a:ext cx="222116" cy="222116"/>
          </a:xfrm>
          <a:prstGeom prst="ellipse">
            <a:avLst/>
          </a:prstGeo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200" dirty="0"/>
              <a:t>5</a:t>
            </a:r>
          </a:p>
        </p:txBody>
      </p:sp>
      <p:sp>
        <p:nvSpPr>
          <p:cNvPr id="19" name="Textfeld 18">
            <a:extLst>
              <a:ext uri="{FF2B5EF4-FFF2-40B4-BE49-F238E27FC236}">
                <a16:creationId xmlns:a16="http://schemas.microsoft.com/office/drawing/2014/main" id="{5C9C7E57-0B21-4BC2-BBD8-C0928C358D61}"/>
              </a:ext>
            </a:extLst>
          </p:cNvPr>
          <p:cNvSpPr txBox="1"/>
          <p:nvPr/>
        </p:nvSpPr>
        <p:spPr>
          <a:xfrm>
            <a:off x="539552" y="2315648"/>
            <a:ext cx="8496944" cy="415498"/>
          </a:xfrm>
          <a:prstGeom prst="rect">
            <a:avLst/>
          </a:prstGeom>
          <a:noFill/>
        </p:spPr>
        <p:txBody>
          <a:bodyPr wrap="square" rtlCol="0">
            <a:spAutoFit/>
          </a:bodyPr>
          <a:lstStyle/>
          <a:p>
            <a:r>
              <a:rPr lang="de-DE" sz="1050" dirty="0"/>
              <a:t>ProSes </a:t>
            </a:r>
            <a:r>
              <a:rPr lang="de-DE" sz="1050" dirty="0" err="1"/>
              <a:t>transfers</a:t>
            </a:r>
            <a:r>
              <a:rPr lang="de-DE" sz="1050" dirty="0"/>
              <a:t> </a:t>
            </a:r>
            <a:r>
              <a:rPr lang="de-DE" sz="1050" dirty="0" err="1"/>
              <a:t>the</a:t>
            </a:r>
            <a:r>
              <a:rPr lang="de-DE" sz="1050" dirty="0"/>
              <a:t> confirmations </a:t>
            </a:r>
            <a:r>
              <a:rPr lang="de-DE" sz="1050" dirty="0" err="1"/>
              <a:t>of</a:t>
            </a:r>
            <a:r>
              <a:rPr lang="de-DE" sz="1050" dirty="0"/>
              <a:t> each </a:t>
            </a:r>
            <a:r>
              <a:rPr lang="de-DE" sz="1050" dirty="0" err="1"/>
              <a:t>operation</a:t>
            </a:r>
            <a:r>
              <a:rPr lang="de-DE" sz="1050" dirty="0"/>
              <a:t> per Production Order (FAUF) </a:t>
            </a:r>
            <a:r>
              <a:rPr lang="de-DE" sz="1050" dirty="0" err="1"/>
              <a:t>to</a:t>
            </a:r>
            <a:r>
              <a:rPr lang="de-DE" sz="1050" dirty="0"/>
              <a:t> </a:t>
            </a:r>
            <a:r>
              <a:rPr lang="de-DE" sz="1050" dirty="0" err="1"/>
              <a:t>the</a:t>
            </a:r>
            <a:r>
              <a:rPr lang="de-DE" sz="1050" dirty="0"/>
              <a:t> SAP System. The </a:t>
            </a:r>
            <a:r>
              <a:rPr lang="de-DE" sz="1050" dirty="0" err="1"/>
              <a:t>monitoring</a:t>
            </a:r>
            <a:r>
              <a:rPr lang="de-DE" sz="1050" dirty="0"/>
              <a:t> </a:t>
            </a:r>
            <a:r>
              <a:rPr lang="de-DE" sz="1050" dirty="0" err="1"/>
              <a:t>of</a:t>
            </a:r>
            <a:r>
              <a:rPr lang="de-DE" sz="1050" dirty="0"/>
              <a:t> </a:t>
            </a:r>
            <a:r>
              <a:rPr lang="de-DE" sz="1050" dirty="0" err="1"/>
              <a:t>this</a:t>
            </a:r>
            <a:r>
              <a:rPr lang="de-DE" sz="1050" dirty="0"/>
              <a:t> interface being done via SMQ1.</a:t>
            </a:r>
          </a:p>
        </p:txBody>
      </p:sp>
      <p:sp>
        <p:nvSpPr>
          <p:cNvPr id="20" name="Ellipse 19">
            <a:extLst>
              <a:ext uri="{FF2B5EF4-FFF2-40B4-BE49-F238E27FC236}">
                <a16:creationId xmlns:a16="http://schemas.microsoft.com/office/drawing/2014/main" id="{591B8D12-6282-40FA-A5E1-60AD89FAF2D3}"/>
              </a:ext>
            </a:extLst>
          </p:cNvPr>
          <p:cNvSpPr/>
          <p:nvPr/>
        </p:nvSpPr>
        <p:spPr>
          <a:xfrm>
            <a:off x="250652" y="2942789"/>
            <a:ext cx="222116" cy="222116"/>
          </a:xfrm>
          <a:prstGeom prst="ellipse">
            <a:avLst/>
          </a:prstGeo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200" dirty="0"/>
              <a:t>6</a:t>
            </a:r>
          </a:p>
        </p:txBody>
      </p:sp>
      <p:sp>
        <p:nvSpPr>
          <p:cNvPr id="21" name="Textfeld 20">
            <a:extLst>
              <a:ext uri="{FF2B5EF4-FFF2-40B4-BE49-F238E27FC236}">
                <a16:creationId xmlns:a16="http://schemas.microsoft.com/office/drawing/2014/main" id="{F8C4004C-75E2-4203-B31E-43B4FFB4BA8E}"/>
              </a:ext>
            </a:extLst>
          </p:cNvPr>
          <p:cNvSpPr txBox="1"/>
          <p:nvPr/>
        </p:nvSpPr>
        <p:spPr>
          <a:xfrm>
            <a:off x="539552" y="2765307"/>
            <a:ext cx="8496944" cy="577081"/>
          </a:xfrm>
          <a:prstGeom prst="rect">
            <a:avLst/>
          </a:prstGeom>
          <a:noFill/>
        </p:spPr>
        <p:txBody>
          <a:bodyPr wrap="square" rtlCol="0">
            <a:spAutoFit/>
          </a:bodyPr>
          <a:lstStyle/>
          <a:p>
            <a:r>
              <a:rPr lang="de-DE" sz="1050" dirty="0"/>
              <a:t>Most </a:t>
            </a:r>
            <a:r>
              <a:rPr lang="de-DE" sz="1050" dirty="0" err="1"/>
              <a:t>components</a:t>
            </a:r>
            <a:r>
              <a:rPr lang="de-DE" sz="1050" dirty="0"/>
              <a:t> being </a:t>
            </a:r>
            <a:r>
              <a:rPr lang="de-DE" sz="1050" dirty="0" err="1"/>
              <a:t>consumed</a:t>
            </a:r>
            <a:r>
              <a:rPr lang="de-DE" sz="1050" dirty="0"/>
              <a:t> via backflush </a:t>
            </a:r>
            <a:r>
              <a:rPr lang="de-DE" sz="1050" dirty="0" err="1"/>
              <a:t>while</a:t>
            </a:r>
            <a:r>
              <a:rPr lang="de-DE" sz="1050" dirty="0"/>
              <a:t> confirmations being send. </a:t>
            </a:r>
            <a:r>
              <a:rPr lang="de-DE" sz="1050" dirty="0" err="1"/>
              <a:t>Three</a:t>
            </a:r>
            <a:r>
              <a:rPr lang="de-DE" sz="1050" dirty="0"/>
              <a:t> </a:t>
            </a:r>
            <a:r>
              <a:rPr lang="de-DE" sz="1050" dirty="0" err="1"/>
              <a:t>major</a:t>
            </a:r>
            <a:r>
              <a:rPr lang="de-DE" sz="1050" dirty="0"/>
              <a:t> </a:t>
            </a:r>
            <a:r>
              <a:rPr lang="de-DE" sz="1050" dirty="0" err="1"/>
              <a:t>criteria</a:t>
            </a:r>
            <a:r>
              <a:rPr lang="de-DE" sz="1050" dirty="0"/>
              <a:t> </a:t>
            </a:r>
            <a:r>
              <a:rPr lang="de-DE" sz="1050" dirty="0" err="1"/>
              <a:t>must</a:t>
            </a:r>
            <a:r>
              <a:rPr lang="de-DE" sz="1050" dirty="0"/>
              <a:t> </a:t>
            </a:r>
            <a:r>
              <a:rPr lang="de-DE" sz="1050" dirty="0" err="1"/>
              <a:t>be</a:t>
            </a:r>
            <a:r>
              <a:rPr lang="de-DE" sz="1050" dirty="0"/>
              <a:t> </a:t>
            </a:r>
            <a:r>
              <a:rPr lang="de-DE" sz="1050" dirty="0" err="1"/>
              <a:t>fulfilled</a:t>
            </a:r>
            <a:r>
              <a:rPr lang="de-DE" sz="1050" dirty="0"/>
              <a:t> so backflush </a:t>
            </a:r>
            <a:r>
              <a:rPr lang="de-DE" sz="1050" dirty="0" err="1"/>
              <a:t>work</a:t>
            </a:r>
            <a:r>
              <a:rPr lang="de-DE" sz="1050" dirty="0"/>
              <a:t> </a:t>
            </a:r>
            <a:r>
              <a:rPr lang="de-DE" sz="1050" dirty="0" err="1"/>
              <a:t>properly</a:t>
            </a:r>
            <a:r>
              <a:rPr lang="de-DE" sz="1050" dirty="0"/>
              <a:t>: </a:t>
            </a:r>
            <a:r>
              <a:rPr lang="de-DE" sz="1050" dirty="0" err="1"/>
              <a:t>Correct</a:t>
            </a:r>
            <a:r>
              <a:rPr lang="de-DE" sz="1050" dirty="0"/>
              <a:t> Supply Area, </a:t>
            </a:r>
            <a:r>
              <a:rPr lang="de-DE" sz="1050" dirty="0" err="1"/>
              <a:t>enough</a:t>
            </a:r>
            <a:r>
              <a:rPr lang="de-DE" sz="1050" dirty="0"/>
              <a:t> stock and </a:t>
            </a:r>
            <a:r>
              <a:rPr lang="de-DE" sz="1050" dirty="0" err="1"/>
              <a:t>correct</a:t>
            </a:r>
            <a:r>
              <a:rPr lang="de-DE" sz="1050" dirty="0"/>
              <a:t> </a:t>
            </a:r>
            <a:r>
              <a:rPr lang="de-DE" sz="1050" dirty="0" err="1"/>
              <a:t>batch</a:t>
            </a:r>
            <a:r>
              <a:rPr lang="de-DE" sz="1050" dirty="0"/>
              <a:t>. </a:t>
            </a:r>
            <a:r>
              <a:rPr lang="de-DE" sz="1050" dirty="0" err="1"/>
              <a:t>If</a:t>
            </a:r>
            <a:r>
              <a:rPr lang="de-DE" sz="1050" dirty="0"/>
              <a:t> such a </a:t>
            </a:r>
            <a:r>
              <a:rPr lang="de-DE" sz="1050" dirty="0" err="1"/>
              <a:t>criteria</a:t>
            </a:r>
            <a:r>
              <a:rPr lang="de-DE" sz="1050" dirty="0"/>
              <a:t> </a:t>
            </a:r>
            <a:r>
              <a:rPr lang="de-DE" sz="1050" dirty="0" err="1"/>
              <a:t>is</a:t>
            </a:r>
            <a:r>
              <a:rPr lang="de-DE" sz="1050" dirty="0"/>
              <a:t> not </a:t>
            </a:r>
            <a:r>
              <a:rPr lang="de-DE" sz="1050" dirty="0" err="1"/>
              <a:t>correct</a:t>
            </a:r>
            <a:r>
              <a:rPr lang="de-DE" sz="1050" dirty="0"/>
              <a:t> </a:t>
            </a:r>
            <a:r>
              <a:rPr lang="de-DE" sz="1050" dirty="0" err="1"/>
              <a:t>or</a:t>
            </a:r>
            <a:r>
              <a:rPr lang="de-DE" sz="1050" dirty="0"/>
              <a:t> not on time an </a:t>
            </a:r>
            <a:r>
              <a:rPr lang="de-DE" sz="1050" dirty="0" err="1"/>
              <a:t>error</a:t>
            </a:r>
            <a:r>
              <a:rPr lang="de-DE" sz="1050" dirty="0"/>
              <a:t> being created in COGI </a:t>
            </a:r>
            <a:r>
              <a:rPr lang="de-DE" sz="1050" dirty="0" err="1"/>
              <a:t>list</a:t>
            </a:r>
            <a:r>
              <a:rPr lang="de-DE" sz="1050" dirty="0"/>
              <a:t> and </a:t>
            </a:r>
            <a:r>
              <a:rPr lang="de-DE" sz="1050" dirty="0" err="1"/>
              <a:t>manual</a:t>
            </a:r>
            <a:r>
              <a:rPr lang="de-DE" sz="1050" dirty="0"/>
              <a:t> </a:t>
            </a:r>
            <a:r>
              <a:rPr lang="de-DE" sz="1050" dirty="0" err="1"/>
              <a:t>processing</a:t>
            </a:r>
            <a:r>
              <a:rPr lang="de-DE" sz="1050" dirty="0"/>
              <a:t> </a:t>
            </a:r>
            <a:r>
              <a:rPr lang="de-DE" sz="1050" dirty="0" err="1"/>
              <a:t>is</a:t>
            </a:r>
            <a:r>
              <a:rPr lang="de-DE" sz="1050" dirty="0"/>
              <a:t> necessary.</a:t>
            </a:r>
          </a:p>
        </p:txBody>
      </p:sp>
      <p:sp>
        <p:nvSpPr>
          <p:cNvPr id="22" name="Ellipse 21">
            <a:extLst>
              <a:ext uri="{FF2B5EF4-FFF2-40B4-BE49-F238E27FC236}">
                <a16:creationId xmlns:a16="http://schemas.microsoft.com/office/drawing/2014/main" id="{B0833987-AC81-449C-AFE8-9D795E8E7A61}"/>
              </a:ext>
            </a:extLst>
          </p:cNvPr>
          <p:cNvSpPr/>
          <p:nvPr/>
        </p:nvSpPr>
        <p:spPr>
          <a:xfrm>
            <a:off x="250652" y="3492740"/>
            <a:ext cx="222116" cy="222116"/>
          </a:xfrm>
          <a:prstGeom prst="ellipse">
            <a:avLst/>
          </a:prstGeo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200" dirty="0"/>
              <a:t>7</a:t>
            </a:r>
          </a:p>
        </p:txBody>
      </p:sp>
      <p:sp>
        <p:nvSpPr>
          <p:cNvPr id="23" name="Textfeld 22">
            <a:extLst>
              <a:ext uri="{FF2B5EF4-FFF2-40B4-BE49-F238E27FC236}">
                <a16:creationId xmlns:a16="http://schemas.microsoft.com/office/drawing/2014/main" id="{B2E2388E-123C-4F3C-A3D7-CE9473A87244}"/>
              </a:ext>
            </a:extLst>
          </p:cNvPr>
          <p:cNvSpPr txBox="1"/>
          <p:nvPr/>
        </p:nvSpPr>
        <p:spPr>
          <a:xfrm>
            <a:off x="539552" y="3406571"/>
            <a:ext cx="8496944" cy="577081"/>
          </a:xfrm>
          <a:prstGeom prst="rect">
            <a:avLst/>
          </a:prstGeom>
          <a:noFill/>
        </p:spPr>
        <p:txBody>
          <a:bodyPr wrap="square" rtlCol="0">
            <a:spAutoFit/>
          </a:bodyPr>
          <a:lstStyle/>
          <a:p>
            <a:r>
              <a:rPr lang="de-DE" sz="1050" dirty="0"/>
              <a:t>Material </a:t>
            </a:r>
            <a:r>
              <a:rPr lang="de-DE" sz="1050" dirty="0" err="1"/>
              <a:t>handling</a:t>
            </a:r>
            <a:r>
              <a:rPr lang="de-DE" sz="1050" dirty="0"/>
              <a:t> </a:t>
            </a:r>
            <a:r>
              <a:rPr lang="de-DE" sz="1050" dirty="0" err="1"/>
              <a:t>as</a:t>
            </a:r>
            <a:r>
              <a:rPr lang="de-DE" sz="1050" dirty="0"/>
              <a:t> </a:t>
            </a:r>
            <a:r>
              <a:rPr lang="de-DE" sz="1050" dirty="0" err="1"/>
              <a:t>well</a:t>
            </a:r>
            <a:r>
              <a:rPr lang="de-DE" sz="1050" dirty="0"/>
              <a:t> </a:t>
            </a:r>
            <a:r>
              <a:rPr lang="de-DE" sz="1050" dirty="0" err="1"/>
              <a:t>supply</a:t>
            </a:r>
            <a:r>
              <a:rPr lang="de-DE" sz="1050" dirty="0"/>
              <a:t> </a:t>
            </a:r>
            <a:r>
              <a:rPr lang="de-DE" sz="1050" dirty="0" err="1"/>
              <a:t>operation</a:t>
            </a:r>
            <a:r>
              <a:rPr lang="de-DE" sz="1050" dirty="0"/>
              <a:t> </a:t>
            </a:r>
            <a:r>
              <a:rPr lang="de-DE" sz="1050" dirty="0" err="1"/>
              <a:t>to</a:t>
            </a:r>
            <a:r>
              <a:rPr lang="de-DE" sz="1050" dirty="0"/>
              <a:t> Supply Area </a:t>
            </a:r>
            <a:r>
              <a:rPr lang="de-DE" sz="1050" dirty="0" err="1"/>
              <a:t>is</a:t>
            </a:r>
            <a:r>
              <a:rPr lang="de-DE" sz="1050" dirty="0"/>
              <a:t> done via SAP-EWM. EWM </a:t>
            </a:r>
            <a:r>
              <a:rPr lang="de-DE" sz="1050" dirty="0" err="1"/>
              <a:t>is</a:t>
            </a:r>
            <a:r>
              <a:rPr lang="de-DE" sz="1050" dirty="0"/>
              <a:t> </a:t>
            </a:r>
            <a:r>
              <a:rPr lang="de-DE" sz="1050" dirty="0" err="1"/>
              <a:t>the</a:t>
            </a:r>
            <a:r>
              <a:rPr lang="de-DE" sz="1050" dirty="0"/>
              <a:t> </a:t>
            </a:r>
            <a:r>
              <a:rPr lang="de-DE" sz="1050" dirty="0" err="1"/>
              <a:t>leading</a:t>
            </a:r>
            <a:r>
              <a:rPr lang="de-DE" sz="1050" dirty="0"/>
              <a:t> stock </a:t>
            </a:r>
            <a:r>
              <a:rPr lang="de-DE" sz="1050" dirty="0" err="1"/>
              <a:t>system</a:t>
            </a:r>
            <a:r>
              <a:rPr lang="de-DE" sz="1050" dirty="0"/>
              <a:t> which </a:t>
            </a:r>
            <a:r>
              <a:rPr lang="de-DE" sz="1050" dirty="0" err="1"/>
              <a:t>is</a:t>
            </a:r>
            <a:r>
              <a:rPr lang="de-DE" sz="1050" dirty="0"/>
              <a:t> not </a:t>
            </a:r>
            <a:r>
              <a:rPr lang="de-DE" sz="1050" dirty="0" err="1"/>
              <a:t>directly</a:t>
            </a:r>
            <a:r>
              <a:rPr lang="de-DE" sz="1050" dirty="0"/>
              <a:t> </a:t>
            </a:r>
            <a:r>
              <a:rPr lang="de-DE" sz="1050" dirty="0" err="1"/>
              <a:t>integrated</a:t>
            </a:r>
            <a:r>
              <a:rPr lang="de-DE" sz="1050" dirty="0"/>
              <a:t> in ERP. The </a:t>
            </a:r>
            <a:r>
              <a:rPr lang="de-DE" sz="1050" dirty="0" err="1"/>
              <a:t>synchrony</a:t>
            </a:r>
            <a:r>
              <a:rPr lang="de-DE" sz="1050" dirty="0"/>
              <a:t> </a:t>
            </a:r>
            <a:r>
              <a:rPr lang="de-DE" sz="1050" dirty="0" err="1"/>
              <a:t>of</a:t>
            </a:r>
            <a:r>
              <a:rPr lang="de-DE" sz="1050" dirty="0"/>
              <a:t> EWM and ERP stock </a:t>
            </a:r>
            <a:r>
              <a:rPr lang="de-DE" sz="1050" dirty="0" err="1"/>
              <a:t>must</a:t>
            </a:r>
            <a:r>
              <a:rPr lang="de-DE" sz="1050" dirty="0"/>
              <a:t> </a:t>
            </a:r>
            <a:r>
              <a:rPr lang="de-DE" sz="1050" dirty="0" err="1"/>
              <a:t>be</a:t>
            </a:r>
            <a:r>
              <a:rPr lang="de-DE" sz="1050" dirty="0"/>
              <a:t> </a:t>
            </a:r>
            <a:r>
              <a:rPr lang="de-DE" sz="1050" dirty="0" err="1"/>
              <a:t>monitored</a:t>
            </a:r>
            <a:r>
              <a:rPr lang="de-DE" sz="1050" dirty="0"/>
              <a:t> via SMQ2. Only </a:t>
            </a:r>
            <a:r>
              <a:rPr lang="de-DE" sz="1050" dirty="0" err="1"/>
              <a:t>the</a:t>
            </a:r>
            <a:r>
              <a:rPr lang="de-DE" sz="1050" dirty="0"/>
              <a:t> ok EWM </a:t>
            </a:r>
            <a:r>
              <a:rPr lang="de-DE" sz="1050" dirty="0" err="1"/>
              <a:t>movements</a:t>
            </a:r>
            <a:r>
              <a:rPr lang="de-DE" sz="1050" dirty="0"/>
              <a:t> which being transferred </a:t>
            </a:r>
            <a:r>
              <a:rPr lang="de-DE" sz="1050" dirty="0" err="1"/>
              <a:t>to</a:t>
            </a:r>
            <a:r>
              <a:rPr lang="de-DE" sz="1050" dirty="0"/>
              <a:t> ERP </a:t>
            </a:r>
            <a:r>
              <a:rPr lang="de-DE" sz="1050" dirty="0" err="1"/>
              <a:t>reduce</a:t>
            </a:r>
            <a:r>
              <a:rPr lang="de-DE" sz="1050" dirty="0"/>
              <a:t> </a:t>
            </a:r>
            <a:r>
              <a:rPr lang="de-DE" sz="1050" dirty="0" err="1"/>
              <a:t>the</a:t>
            </a:r>
            <a:r>
              <a:rPr lang="de-DE" sz="1050" dirty="0"/>
              <a:t> stock in ERP. </a:t>
            </a:r>
            <a:r>
              <a:rPr lang="de-DE" sz="1050" dirty="0" err="1"/>
              <a:t>Asynchronous</a:t>
            </a:r>
            <a:r>
              <a:rPr lang="de-DE" sz="1050" dirty="0"/>
              <a:t> stock </a:t>
            </a:r>
            <a:r>
              <a:rPr lang="de-DE" sz="1050" dirty="0" err="1"/>
              <a:t>lead</a:t>
            </a:r>
            <a:r>
              <a:rPr lang="de-DE" sz="1050" dirty="0"/>
              <a:t> </a:t>
            </a:r>
            <a:r>
              <a:rPr lang="de-DE" sz="1050" dirty="0" err="1"/>
              <a:t>to</a:t>
            </a:r>
            <a:r>
              <a:rPr lang="de-DE" sz="1050" dirty="0"/>
              <a:t> a </a:t>
            </a:r>
            <a:r>
              <a:rPr lang="de-DE" sz="1050" dirty="0" err="1"/>
              <a:t>wrong</a:t>
            </a:r>
            <a:r>
              <a:rPr lang="de-DE" sz="1050" dirty="0"/>
              <a:t> MRP and </a:t>
            </a:r>
            <a:r>
              <a:rPr lang="de-DE" sz="1050" dirty="0" err="1"/>
              <a:t>can</a:t>
            </a:r>
            <a:r>
              <a:rPr lang="de-DE" sz="1050" dirty="0"/>
              <a:t> </a:t>
            </a:r>
            <a:r>
              <a:rPr lang="de-DE" sz="1050" dirty="0" err="1"/>
              <a:t>cause</a:t>
            </a:r>
            <a:r>
              <a:rPr lang="de-DE" sz="1050" dirty="0"/>
              <a:t> </a:t>
            </a:r>
            <a:r>
              <a:rPr lang="de-DE" sz="1050" dirty="0" err="1"/>
              <a:t>run</a:t>
            </a:r>
            <a:r>
              <a:rPr lang="de-DE" sz="1050" dirty="0"/>
              <a:t>-out </a:t>
            </a:r>
            <a:r>
              <a:rPr lang="de-DE" sz="1050" dirty="0" err="1"/>
              <a:t>items</a:t>
            </a:r>
            <a:r>
              <a:rPr lang="de-DE" sz="1050" dirty="0"/>
              <a:t>. </a:t>
            </a:r>
          </a:p>
        </p:txBody>
      </p:sp>
    </p:spTree>
    <p:extLst>
      <p:ext uri="{BB962C8B-B14F-4D97-AF65-F5344CB8AC3E}">
        <p14:creationId xmlns:p14="http://schemas.microsoft.com/office/powerpoint/2010/main" val="331123584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 name="Textfeld 86">
            <a:extLst>
              <a:ext uri="{FF2B5EF4-FFF2-40B4-BE49-F238E27FC236}">
                <a16:creationId xmlns:a16="http://schemas.microsoft.com/office/drawing/2014/main" id="{9B3E7B0E-94A4-48DB-AE1B-7E2D50E23CC8}"/>
              </a:ext>
            </a:extLst>
          </p:cNvPr>
          <p:cNvSpPr txBox="1"/>
          <p:nvPr/>
        </p:nvSpPr>
        <p:spPr>
          <a:xfrm>
            <a:off x="8402732" y="4803998"/>
            <a:ext cx="747320" cy="184666"/>
          </a:xfrm>
          <a:prstGeom prst="rect">
            <a:avLst/>
          </a:prstGeom>
          <a:noFill/>
        </p:spPr>
        <p:txBody>
          <a:bodyPr wrap="none" rtlCol="0">
            <a:spAutoFit/>
          </a:bodyPr>
          <a:lstStyle/>
          <a:p>
            <a:r>
              <a:rPr lang="de-DE" sz="600" dirty="0"/>
              <a:t>Stand: 20.02.2020</a:t>
            </a:r>
          </a:p>
        </p:txBody>
      </p:sp>
      <p:sp>
        <p:nvSpPr>
          <p:cNvPr id="9" name="Textplatzhalter 1">
            <a:extLst>
              <a:ext uri="{FF2B5EF4-FFF2-40B4-BE49-F238E27FC236}">
                <a16:creationId xmlns:a16="http://schemas.microsoft.com/office/drawing/2014/main" id="{A836E92D-BC33-4C93-9BBC-6281909E58B6}"/>
              </a:ext>
            </a:extLst>
          </p:cNvPr>
          <p:cNvSpPr txBox="1">
            <a:spLocks/>
          </p:cNvSpPr>
          <p:nvPr/>
        </p:nvSpPr>
        <p:spPr>
          <a:xfrm>
            <a:off x="1691679" y="39256"/>
            <a:ext cx="7272933" cy="324000"/>
          </a:xfrm>
          <a:prstGeom prst="rect">
            <a:avLst/>
          </a:prstGeom>
        </p:spPr>
        <p:txBody>
          <a:bodyPr anchor="t" anchorCtr="0"/>
          <a:lstStyle>
            <a:lvl1pPr marL="0" indent="0" algn="r" defTabSz="914400" rtl="0" eaLnBrk="1" latinLnBrk="0" hangingPunct="1">
              <a:spcBef>
                <a:spcPct val="20000"/>
              </a:spcBef>
              <a:buFont typeface="Arial" panose="020B0604020202020204" pitchFamily="34" charset="0"/>
              <a:buNone/>
              <a:defRPr sz="1500" b="1" kern="1200">
                <a:solidFill>
                  <a:srgbClr val="58595B"/>
                </a:solidFill>
                <a:latin typeface="Calibri Light" panose="020F0302020204030204" pitchFamily="34" charset="0"/>
                <a:ea typeface="+mn-ea"/>
                <a:cs typeface="+mn-cs"/>
              </a:defRPr>
            </a:lvl1pPr>
            <a:lvl2pPr marL="457200" indent="0" algn="l" defTabSz="914400" rtl="0" eaLnBrk="1" latinLnBrk="0" hangingPunct="1">
              <a:spcBef>
                <a:spcPct val="20000"/>
              </a:spcBef>
              <a:buFont typeface="Arial" panose="020B0604020202020204"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spcBef>
                <a:spcPct val="20000"/>
              </a:spcBef>
              <a:buFont typeface="Arial" panose="020B0604020202020204" pitchFamily="34" charset="0"/>
              <a:buNone/>
              <a:defRPr sz="1600" kern="1200">
                <a:solidFill>
                  <a:schemeClr val="tx1">
                    <a:tint val="75000"/>
                  </a:schemeClr>
                </a:solidFill>
                <a:latin typeface="+mn-lt"/>
                <a:ea typeface="+mn-ea"/>
                <a:cs typeface="+mn-cs"/>
              </a:defRPr>
            </a:lvl3pPr>
            <a:lvl4pPr marL="1371600" indent="0" algn="l" defTabSz="914400" rtl="0" eaLnBrk="1" latinLnBrk="0" hangingPunct="1">
              <a:spcBef>
                <a:spcPct val="20000"/>
              </a:spcBef>
              <a:buFont typeface="Arial" panose="020B0604020202020204"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spcBef>
                <a:spcPct val="20000"/>
              </a:spcBef>
              <a:buFont typeface="Arial" panose="020B0604020202020204"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spcBef>
                <a:spcPct val="20000"/>
              </a:spcBef>
              <a:buFont typeface="Arial" panose="020B0604020202020204"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spcBef>
                <a:spcPct val="20000"/>
              </a:spcBef>
              <a:buFont typeface="Arial" panose="020B0604020202020204"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spcBef>
                <a:spcPct val="20000"/>
              </a:spcBef>
              <a:buFont typeface="Arial" panose="020B0604020202020204"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spcBef>
                <a:spcPct val="20000"/>
              </a:spcBef>
              <a:buFont typeface="Arial" panose="020B0604020202020204" pitchFamily="34" charset="0"/>
              <a:buNone/>
              <a:defRPr sz="1400" kern="1200">
                <a:solidFill>
                  <a:schemeClr val="tx1">
                    <a:tint val="75000"/>
                  </a:schemeClr>
                </a:solidFill>
                <a:latin typeface="+mn-lt"/>
                <a:ea typeface="+mn-ea"/>
                <a:cs typeface="+mn-cs"/>
              </a:defRPr>
            </a:lvl9pPr>
          </a:lstStyle>
          <a:p>
            <a:pPr algn="l"/>
            <a:r>
              <a:rPr lang="en-GB" u="sng" dirty="0"/>
              <a:t>4. Reporting </a:t>
            </a:r>
            <a:r>
              <a:rPr lang="en-GB" i="1" u="sng" dirty="0"/>
              <a:t>(Draft)</a:t>
            </a:r>
          </a:p>
        </p:txBody>
      </p:sp>
      <p:pic>
        <p:nvPicPr>
          <p:cNvPr id="4" name="Grafik 3">
            <a:extLst>
              <a:ext uri="{FF2B5EF4-FFF2-40B4-BE49-F238E27FC236}">
                <a16:creationId xmlns:a16="http://schemas.microsoft.com/office/drawing/2014/main" id="{F7032633-344C-48F6-ABC1-B0D8761D8D04}"/>
              </a:ext>
            </a:extLst>
          </p:cNvPr>
          <p:cNvPicPr>
            <a:picLocks noChangeAspect="1"/>
          </p:cNvPicPr>
          <p:nvPr/>
        </p:nvPicPr>
        <p:blipFill>
          <a:blip r:embed="rId3"/>
          <a:stretch>
            <a:fillRect/>
          </a:stretch>
        </p:blipFill>
        <p:spPr>
          <a:xfrm>
            <a:off x="539552" y="477469"/>
            <a:ext cx="3797772" cy="2094281"/>
          </a:xfrm>
          <a:prstGeom prst="rect">
            <a:avLst/>
          </a:prstGeom>
        </p:spPr>
      </p:pic>
      <p:pic>
        <p:nvPicPr>
          <p:cNvPr id="6" name="Grafik 5">
            <a:extLst>
              <a:ext uri="{FF2B5EF4-FFF2-40B4-BE49-F238E27FC236}">
                <a16:creationId xmlns:a16="http://schemas.microsoft.com/office/drawing/2014/main" id="{62B07E97-18A7-47B0-9487-3B1A5DAC884F}"/>
              </a:ext>
            </a:extLst>
          </p:cNvPr>
          <p:cNvPicPr>
            <a:picLocks noChangeAspect="1"/>
          </p:cNvPicPr>
          <p:nvPr/>
        </p:nvPicPr>
        <p:blipFill>
          <a:blip r:embed="rId4"/>
          <a:stretch>
            <a:fillRect/>
          </a:stretch>
        </p:blipFill>
        <p:spPr>
          <a:xfrm>
            <a:off x="2699792" y="2656761"/>
            <a:ext cx="3610104" cy="2172792"/>
          </a:xfrm>
          <a:prstGeom prst="rect">
            <a:avLst/>
          </a:prstGeom>
        </p:spPr>
      </p:pic>
      <p:pic>
        <p:nvPicPr>
          <p:cNvPr id="7" name="Grafik 6">
            <a:extLst>
              <a:ext uri="{FF2B5EF4-FFF2-40B4-BE49-F238E27FC236}">
                <a16:creationId xmlns:a16="http://schemas.microsoft.com/office/drawing/2014/main" id="{CD5E19AD-82EE-4133-B1BB-7E9476A1E2DA}"/>
              </a:ext>
            </a:extLst>
          </p:cNvPr>
          <p:cNvPicPr>
            <a:picLocks noChangeAspect="1"/>
          </p:cNvPicPr>
          <p:nvPr/>
        </p:nvPicPr>
        <p:blipFill>
          <a:blip r:embed="rId5"/>
          <a:stretch>
            <a:fillRect/>
          </a:stretch>
        </p:blipFill>
        <p:spPr>
          <a:xfrm>
            <a:off x="5129392" y="483019"/>
            <a:ext cx="3475056" cy="2088731"/>
          </a:xfrm>
          <a:prstGeom prst="rect">
            <a:avLst/>
          </a:prstGeom>
        </p:spPr>
      </p:pic>
      <p:sp>
        <p:nvSpPr>
          <p:cNvPr id="11" name="Textfeld 10">
            <a:extLst>
              <a:ext uri="{FF2B5EF4-FFF2-40B4-BE49-F238E27FC236}">
                <a16:creationId xmlns:a16="http://schemas.microsoft.com/office/drawing/2014/main" id="{93A6A0D1-8631-418D-AB7F-17331C8EC46B}"/>
              </a:ext>
            </a:extLst>
          </p:cNvPr>
          <p:cNvSpPr txBox="1"/>
          <p:nvPr/>
        </p:nvSpPr>
        <p:spPr>
          <a:xfrm>
            <a:off x="7020272" y="2593082"/>
            <a:ext cx="925253" cy="507831"/>
          </a:xfrm>
          <a:prstGeom prst="rect">
            <a:avLst/>
          </a:prstGeom>
          <a:noFill/>
        </p:spPr>
        <p:txBody>
          <a:bodyPr wrap="none" rtlCol="0">
            <a:spAutoFit/>
          </a:bodyPr>
          <a:lstStyle/>
          <a:p>
            <a:pPr algn="ctr"/>
            <a:r>
              <a:rPr lang="de-DE" sz="900" dirty="0"/>
              <a:t>Kopplungs-</a:t>
            </a:r>
          </a:p>
          <a:p>
            <a:pPr algn="ctr"/>
            <a:r>
              <a:rPr lang="de-DE" sz="900" dirty="0"/>
              <a:t>Problem </a:t>
            </a:r>
            <a:r>
              <a:rPr lang="de-DE" sz="900" dirty="0" err="1"/>
              <a:t>ProSes</a:t>
            </a:r>
            <a:endParaRPr lang="de-DE" sz="900" dirty="0"/>
          </a:p>
          <a:p>
            <a:pPr algn="ctr"/>
            <a:r>
              <a:rPr lang="de-DE" sz="900" dirty="0"/>
              <a:t>Mit SAP</a:t>
            </a:r>
          </a:p>
        </p:txBody>
      </p:sp>
    </p:spTree>
    <p:extLst>
      <p:ext uri="{BB962C8B-B14F-4D97-AF65-F5344CB8AC3E}">
        <p14:creationId xmlns:p14="http://schemas.microsoft.com/office/powerpoint/2010/main" val="131201417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theme/theme1.xml><?xml version="1.0" encoding="utf-8"?>
<a:theme xmlns:a="http://schemas.openxmlformats.org/drawingml/2006/main" name="Präsentationsvorlage DE">
  <a:themeElements>
    <a:clrScheme name="Benutzerdefiniert 3">
      <a:dk1>
        <a:srgbClr val="3F3F3F"/>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Präsentationsvorlage intercable 2020</Template>
  <TotalTime>0</TotalTime>
  <Words>853</Words>
  <Application>Microsoft Office PowerPoint</Application>
  <PresentationFormat>Bildschirmpräsentation (16:9)</PresentationFormat>
  <Paragraphs>132</Paragraphs>
  <Slides>5</Slides>
  <Notes>5</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5</vt:i4>
      </vt:variant>
    </vt:vector>
  </HeadingPairs>
  <TitlesOfParts>
    <vt:vector size="9" baseType="lpstr">
      <vt:lpstr>Arial</vt:lpstr>
      <vt:lpstr>Calibri</vt:lpstr>
      <vt:lpstr>Calibri Light</vt:lpstr>
      <vt:lpstr>Präsentationsvorlage DE</vt:lpstr>
      <vt:lpstr>PowerPoint-Präsentation</vt:lpstr>
      <vt:lpstr>PowerPoint-Präsentation</vt:lpstr>
      <vt:lpstr>PowerPoint-Präsentation</vt:lpstr>
      <vt:lpstr>PowerPoint-Präsentation</vt:lpstr>
      <vt:lpstr>PowerPoint-Präsentation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Christof Gasser</dc:creator>
  <cp:lastModifiedBy>Werner Becker</cp:lastModifiedBy>
  <cp:revision>729</cp:revision>
  <cp:lastPrinted>2020-02-20T16:13:40Z</cp:lastPrinted>
  <dcterms:created xsi:type="dcterms:W3CDTF">2015-11-23T07:41:37Z</dcterms:created>
  <dcterms:modified xsi:type="dcterms:W3CDTF">2021-02-12T14:07:25Z</dcterms:modified>
</cp:coreProperties>
</file>