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3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6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7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8.xml" ContentType="application/vnd.openxmlformats-officedocument.presentationml.notesSlide+xml"/>
  <Override PartName="/ppt/tags/tag97.xml" ContentType="application/vnd.openxmlformats-officedocument.presentationml.tags+xml"/>
  <Override PartName="/ppt/notesSlides/notesSlide9.xml" ContentType="application/vnd.openxmlformats-officedocument.presentationml.notesSlide+xml"/>
  <Override PartName="/ppt/tags/tag98.xml" ContentType="application/vnd.openxmlformats-officedocument.presentationml.tags+xml"/>
  <Override PartName="/ppt/notesSlides/notesSlide10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11.xml" ContentType="application/vnd.openxmlformats-officedocument.presentationml.notesSlid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6" r:id="rId7"/>
  </p:sldMasterIdLst>
  <p:notesMasterIdLst>
    <p:notesMasterId r:id="rId40"/>
  </p:notesMasterIdLst>
  <p:handoutMasterIdLst>
    <p:handoutMasterId r:id="rId41"/>
  </p:handoutMasterIdLst>
  <p:sldIdLst>
    <p:sldId id="313" r:id="rId8"/>
    <p:sldId id="8404" r:id="rId9"/>
    <p:sldId id="2147471724" r:id="rId10"/>
    <p:sldId id="3011" r:id="rId11"/>
    <p:sldId id="997" r:id="rId12"/>
    <p:sldId id="2147376119" r:id="rId13"/>
    <p:sldId id="2147471725" r:id="rId14"/>
    <p:sldId id="2147376172" r:id="rId15"/>
    <p:sldId id="2147376199" r:id="rId16"/>
    <p:sldId id="2147376324" r:id="rId17"/>
    <p:sldId id="2147376578" r:id="rId18"/>
    <p:sldId id="2147376245" r:id="rId19"/>
    <p:sldId id="2147471729" r:id="rId20"/>
    <p:sldId id="2147376175" r:id="rId21"/>
    <p:sldId id="2147376011" r:id="rId22"/>
    <p:sldId id="2147376546" r:id="rId23"/>
    <p:sldId id="407" r:id="rId24"/>
    <p:sldId id="2147471726" r:id="rId25"/>
    <p:sldId id="871" r:id="rId26"/>
    <p:sldId id="2147471721" r:id="rId27"/>
    <p:sldId id="2147471719" r:id="rId28"/>
    <p:sldId id="2147471720" r:id="rId29"/>
    <p:sldId id="2147471727" r:id="rId30"/>
    <p:sldId id="2134805285" r:id="rId31"/>
    <p:sldId id="2147376194" r:id="rId32"/>
    <p:sldId id="2147376195" r:id="rId33"/>
    <p:sldId id="2147471728" r:id="rId34"/>
    <p:sldId id="3046" r:id="rId35"/>
    <p:sldId id="2147376579" r:id="rId36"/>
    <p:sldId id="2147376191" r:id="rId37"/>
    <p:sldId id="2134805232" r:id="rId38"/>
    <p:sldId id="996" r:id="rId39"/>
  </p:sldIdLst>
  <p:sldSz cx="12195175" cy="6858000"/>
  <p:notesSz cx="7099300" cy="10234613"/>
  <p:custDataLst>
    <p:tags r:id="rId42"/>
  </p:custDataLst>
  <p:defaultTextStyle>
    <a:defPPr>
      <a:defRPr lang="de-DE"/>
    </a:defPPr>
    <a:lvl1pPr marL="0" indent="0" algn="l" rtl="0" eaLnBrk="1" latinLnBrk="0" hangingPunct="1">
      <a:spcBef>
        <a:spcPts val="600"/>
      </a:spcBef>
      <a:buClr>
        <a:schemeClr val="accent1"/>
      </a:buClr>
      <a:buSzPct val="100000"/>
      <a:buFontTx/>
      <a:buNone/>
      <a:tabLst>
        <a:tab pos="234951" algn="l"/>
      </a:tabLst>
      <a:defRPr kumimoji="0" sz="2000" kern="1200">
        <a:solidFill>
          <a:schemeClr val="tx1"/>
        </a:solidFill>
        <a:latin typeface="+mn-lt"/>
        <a:ea typeface="+mn-ea"/>
        <a:cs typeface="+mn-cs"/>
      </a:defRPr>
    </a:lvl1pPr>
    <a:lvl2pPr marL="216000" indent="-216000" algn="l" rtl="0" eaLnBrk="1" latinLnBrk="0" hangingPunct="1">
      <a:spcBef>
        <a:spcPts val="600"/>
      </a:spcBef>
      <a:buClr>
        <a:schemeClr val="accent1"/>
      </a:buClr>
      <a:buSzPct val="100000"/>
      <a:buFont typeface="Arial"/>
      <a:buChar char="•"/>
      <a:tabLst>
        <a:tab pos="234951" algn="l"/>
      </a:tabLst>
      <a:defRPr kumimoji="0" sz="2000" kern="1200">
        <a:solidFill>
          <a:schemeClr val="tx1"/>
        </a:solidFill>
        <a:latin typeface="+mn-lt"/>
        <a:ea typeface="+mn-ea"/>
        <a:cs typeface="+mn-cs"/>
      </a:defRPr>
    </a:lvl2pPr>
    <a:lvl3pPr marL="432000" indent="-216000" algn="l" rtl="0" eaLnBrk="1" latinLnBrk="0" hangingPunct="1">
      <a:spcBef>
        <a:spcPts val="600"/>
      </a:spcBef>
      <a:buClr>
        <a:schemeClr val="accent1"/>
      </a:buClr>
      <a:buSzPct val="100000"/>
      <a:buFont typeface="Arial"/>
      <a:buChar char="•"/>
      <a:tabLst>
        <a:tab pos="234951" algn="l"/>
      </a:tabLst>
      <a:defRPr kumimoji="0" sz="2000" kern="1200">
        <a:solidFill>
          <a:schemeClr val="tx1"/>
        </a:solidFill>
        <a:latin typeface="+mn-lt"/>
        <a:ea typeface="+mn-ea"/>
        <a:cs typeface="+mn-cs"/>
      </a:defRPr>
    </a:lvl3pPr>
    <a:lvl4pPr marL="648000" indent="-216000" algn="l" rtl="0" eaLnBrk="1" latinLnBrk="0" hangingPunct="1">
      <a:spcBef>
        <a:spcPts val="533"/>
      </a:spcBef>
      <a:buClr>
        <a:schemeClr val="accent1"/>
      </a:buClr>
      <a:buSzPct val="100000"/>
      <a:buFont typeface="Arial"/>
      <a:buChar char="•"/>
      <a:tabLst>
        <a:tab pos="234951" algn="l"/>
      </a:tabLst>
      <a:defRPr kumimoji="0" sz="1700" kern="1200">
        <a:solidFill>
          <a:schemeClr val="tx1"/>
        </a:solidFill>
        <a:latin typeface="+mn-lt"/>
        <a:ea typeface="+mn-ea"/>
        <a:cs typeface="+mn-cs"/>
      </a:defRPr>
    </a:lvl4pPr>
    <a:lvl5pPr marL="864000" indent="-216000" algn="l" rtl="0" eaLnBrk="1" latinLnBrk="0" hangingPunct="1">
      <a:spcBef>
        <a:spcPts val="400"/>
      </a:spcBef>
      <a:buClr>
        <a:schemeClr val="accent2"/>
      </a:buClr>
      <a:buSzPct val="100000"/>
      <a:buFont typeface="Arial"/>
      <a:buChar char="•"/>
      <a:tabLst/>
      <a:defRPr kumimoji="0" sz="1700" kern="1200">
        <a:solidFill>
          <a:schemeClr val="accent2"/>
        </a:solidFill>
        <a:latin typeface="+mn-lt"/>
        <a:ea typeface="+mn-ea"/>
        <a:cs typeface="+mn-cs"/>
      </a:defRPr>
    </a:lvl5pPr>
    <a:lvl6pPr marL="3048610" algn="l" defTabSz="12194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8332" algn="l" defTabSz="12194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8053" algn="l" defTabSz="12194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7775" algn="l" defTabSz="12194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B96381FE-DD66-4878-8BF9-249563467C3C}">
          <p14:sldIdLst>
            <p14:sldId id="313"/>
            <p14:sldId id="8404"/>
          </p14:sldIdLst>
        </p14:section>
        <p14:section name="Our mission" id="{D889F1AC-28D1-4E3E-A994-F3F137C182B9}">
          <p14:sldIdLst>
            <p14:sldId id="2147471724"/>
            <p14:sldId id="3011"/>
            <p14:sldId id="997"/>
            <p14:sldId id="2147376119"/>
          </p14:sldIdLst>
        </p14:section>
        <p14:section name="General information" id="{4F2C0589-3F37-4C7C-8F93-809EF6D88896}">
          <p14:sldIdLst>
            <p14:sldId id="2147471725"/>
            <p14:sldId id="2147376172"/>
            <p14:sldId id="2147376199"/>
            <p14:sldId id="2147376324"/>
            <p14:sldId id="2147376578"/>
            <p14:sldId id="2147376245"/>
            <p14:sldId id="2147471729"/>
            <p14:sldId id="2147376175"/>
            <p14:sldId id="2147376011"/>
            <p14:sldId id="2147376546"/>
            <p14:sldId id="407"/>
          </p14:sldIdLst>
        </p14:section>
        <p14:section name="The modules" id="{BDFCEE49-3729-404B-A859-F0B0141B453A}">
          <p14:sldIdLst>
            <p14:sldId id="2147471726"/>
            <p14:sldId id="871"/>
            <p14:sldId id="2147471721"/>
            <p14:sldId id="2147471719"/>
            <p14:sldId id="2147471720"/>
          </p14:sldIdLst>
        </p14:section>
        <p14:section name="Benefits &amp; efforts" id="{EC7FC1FB-02E4-4C49-97FA-1914CF6096FD}">
          <p14:sldIdLst>
            <p14:sldId id="2147471727"/>
            <p14:sldId id="2134805285"/>
            <p14:sldId id="2147376194"/>
            <p14:sldId id="2147376195"/>
          </p14:sldIdLst>
        </p14:section>
        <p14:section name="Further information" id="{3F6C474B-8573-4438-872B-723EF19C22A7}">
          <p14:sldIdLst>
            <p14:sldId id="2147471728"/>
            <p14:sldId id="3046"/>
            <p14:sldId id="2147376579"/>
          </p14:sldIdLst>
        </p14:section>
        <p14:section name="Back Up" id="{A0744B54-06E5-498D-839A-4EADED09458C}">
          <p14:sldIdLst>
            <p14:sldId id="2147376191"/>
            <p14:sldId id="2134805232"/>
            <p14:sldId id="99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52F5D1F-5563-8C04-A67B-0DA5DE2C861D}" name="Baum Oliver F-TPM3" initials="BF" userId="S::oliver.baum@draexlmaier.com::9aa85b59-b6b0-4c5b-8a6a-4f2aeb4adf0b" providerId="AD"/>
  <p188:author id="{C7E98F4B-6B32-5959-B63C-C0E5AB856D78}" name="Baum Oliver F-TPM3" initials="BOFT" userId="S::Oliver.Baum@draexlmaier.com::9aa85b59-b6b0-4c5b-8a6a-4f2aeb4adf0b" providerId="AD"/>
  <p188:author id="{ADAE3B6A-6426-29B0-F742-0701E9D4FB7C}" name="Schaal Nina H-OD1" initials="SNHO" userId="S::nina.schaal@draexlmaier.com::7d3b1c8d-22cb-478f-9213-388ed0fae892" providerId="AD"/>
  <p188:author id="{CBBC587F-FF66-28EE-D4CA-5B72E552BF50}" name="Sommer Laura EXT" initials="SE" userId="S::laura.sommer.extern@draexlmaier.com::d7b8e6a4-7dd7-4f00-9f6d-a7d550a34ffd" providerId="AD"/>
  <p188:author id="{2CE89EFC-37A1-A903-E80B-466620EF2403}" name="Schaetz Ramona H-OD1" initials="SRHO" userId="S::ramona.schaetz@draexlmaier.com::f9ff2367-a242-40ce-af57-8927247cdc3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DC94E"/>
    <a:srgbClr val="757A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5D3447-8422-45B0-BC55-7B1891EC85CA}" vWet="2" dt="2023-01-23T08:40:51.933"/>
    <p1510:client id="{40D51835-DC31-14BA-26EE-75FD8ABA73DA}" v="3" dt="2023-01-23T08:40:57.809"/>
  </p1510:revLst>
</p1510:revInfo>
</file>

<file path=ppt/tableStyles.xml><?xml version="1.0" encoding="utf-8"?>
<a:tblStyleLst xmlns:a="http://schemas.openxmlformats.org/drawingml/2006/main" def="{38C5B665-69BD-426E-A550-B265C7F8A23D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8C5B665-69BD-426E-A550-B265C7F8A23D}" styleName="Dräxlmaier">
    <a:wholeTbl>
      <a:tcTxStyle>
        <a:fontRef idx="minor">
          <a:prstClr val="black"/>
        </a:fontRef>
        <a:schemeClr val="dk1"/>
      </a:tcTxStyle>
      <a:tcStyle>
        <a:tcBdr>
          <a:left>
            <a:ln w="0" cmpd="sng">
              <a:solidFill>
                <a:schemeClr val="lt1"/>
              </a:solidFill>
            </a:ln>
          </a:left>
          <a:right>
            <a:ln w="0" cmpd="sng">
              <a:solidFill>
                <a:schemeClr val="lt1"/>
              </a:solidFill>
            </a:ln>
          </a:right>
          <a:top>
            <a:ln w="0" cmpd="sng">
              <a:solidFill>
                <a:schemeClr val="lt1"/>
              </a:solidFill>
            </a:ln>
          </a:top>
          <a:bottom>
            <a:ln w="0" cmpd="sng">
              <a:solidFill>
                <a:schemeClr val="lt1"/>
              </a:solidFill>
            </a:ln>
          </a:bottom>
          <a:insideH>
            <a:ln w="9252" cmpd="sng">
              <a:solidFill>
                <a:srgbClr val="C3C6CA"/>
              </a:solidFill>
            </a:ln>
          </a:insideH>
          <a:insideV>
            <a:ln w="9252" cmpd="sng">
              <a:solidFill>
                <a:srgbClr val="C3C6CA"/>
              </a:solidFill>
            </a:ln>
          </a:insideV>
        </a:tcBdr>
      </a:tcStyle>
    </a:wholeTbl>
    <a:band1H>
      <a:tcStyle>
        <a:tcBdr/>
      </a:tcStyle>
    </a:band1H>
    <a:band2H>
      <a:tcStyle>
        <a:tcBdr/>
        <a:fill>
          <a:solidFill>
            <a:srgbClr val="E1E3E4"/>
          </a:solidFill>
        </a:fill>
      </a:tcStyle>
    </a:band2H>
    <a:band1V>
      <a:tcStyle>
        <a:tcBdr/>
      </a:tcStyle>
    </a:band1V>
    <a:band2V>
      <a:tcStyle>
        <a:tcBdr/>
        <a:fill>
          <a:solidFill>
            <a:srgbClr val="E1E3E4"/>
          </a:solidFill>
        </a:fill>
      </a:tcStyle>
    </a:band2V>
    <a:lastCol>
      <a:tcTxStyle b="on">
        <a:fontRef idx="minor">
          <a:prstClr val="black"/>
        </a:fontRef>
        <a:schemeClr val="dk1"/>
      </a:tcTxStyle>
      <a:tcStyle>
        <a:tcBdr/>
      </a:tcStyle>
    </a:lastCol>
    <a:firstCol>
      <a:tcTxStyle b="on">
        <a:fontRef idx="minor">
          <a:prstClr val="black"/>
        </a:fontRef>
        <a:schemeClr val="dk1"/>
      </a:tcTxStyle>
      <a:tcStyle>
        <a:tcBdr/>
      </a:tcStyle>
    </a:firstCol>
    <a:lastRow>
      <a:tcTxStyle b="on">
        <a:fontRef idx="minor">
          <a:prstClr val="black"/>
        </a:fontRef>
        <a:schemeClr val="dk1"/>
      </a:tcTxStyle>
      <a:tcStyle>
        <a:tcBdr>
          <a:top>
            <a:ln w="19050" cmpd="sng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prstClr val="black"/>
        </a:fontRef>
        <a:schemeClr val="accent1"/>
      </a:tcTxStyle>
      <a:tcStyle>
        <a:tcBdr>
          <a:bottom>
            <a:ln w="19050" cmpd="sng">
              <a:solidFill>
                <a:srgbClr val="C3C6CA"/>
              </a:solidFill>
            </a:ln>
          </a:bottom>
        </a:tcBdr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223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gs" Target="tags/tag1.xml"/><Relationship Id="rId47" Type="http://schemas.microsoft.com/office/2015/10/relationships/revisionInfo" Target="revisionInfo.xml"/><Relationship Id="rId7" Type="http://schemas.openxmlformats.org/officeDocument/2006/relationships/slideMaster" Target="slideMasters/slideMaster1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presProps" Target="presProps.xml"/><Relationship Id="rId48" Type="http://schemas.microsoft.com/office/2018/10/relationships/authors" Target="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229A187D-4281-4411-8A33-54D08BC771E0}" type="datetimeFigureOut">
              <a:rPr lang="de-DE" smtClean="0"/>
              <a:pPr/>
              <a:t>23.01.2023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325F85E6-0502-4828-91F3-14FC3D1B016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90275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fld id="{730595E0-B9FD-48B5-8D33-268CBC6EB63C}" type="datetimeFigureOut">
              <a:rPr lang="de-DE" smtClean="0"/>
              <a:pPr/>
              <a:t>23.01.2023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768350"/>
            <a:ext cx="682307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fld id="{62928EF5-A62C-4775-BE32-0B4BBC139877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3280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9444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609722" algn="l" defTabSz="1219444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1219444" algn="l" defTabSz="1219444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829166" algn="l" defTabSz="1219444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2438888" algn="l" defTabSz="1219444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3048610" algn="l" defTabSz="12194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8332" algn="l" defTabSz="12194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8053" algn="l" defTabSz="12194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7775" algn="l" defTabSz="12194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28EF5-A62C-4775-BE32-0B4BBC139877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13779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28EF5-A62C-4775-BE32-0B4BBC139877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812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FF0000"/>
                </a:solidFill>
              </a:rPr>
              <a:t>Formal training builds on OCM activities already addressing users’ information and learning needs.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FF0000"/>
                </a:solidFill>
              </a:rPr>
              <a:t>Users enter training with a sufficient level of understanding of “how” their jobs are changing in order to focus on “what” they need to do.</a:t>
            </a:r>
            <a:endParaRPr lang="de-DE" sz="1200">
              <a:solidFill>
                <a:srgbClr val="FF0000"/>
              </a:solidFill>
            </a:endParaRPr>
          </a:p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28EF5-A62C-4775-BE32-0B4BBC139877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4680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>
                <a:solidFill>
                  <a:schemeClr val="tx1"/>
                </a:solidFill>
              </a:rPr>
              <a:t>MRP: M</a:t>
            </a:r>
            <a:r>
              <a:rPr lang="de-DE" b="0" i="0">
                <a:solidFill>
                  <a:srgbClr val="242424"/>
                </a:solidFill>
                <a:effectLst/>
                <a:latin typeface="-apple-system"/>
              </a:rPr>
              <a:t>aterial </a:t>
            </a:r>
            <a:r>
              <a:rPr lang="de-DE" b="0" i="0" err="1">
                <a:solidFill>
                  <a:srgbClr val="242424"/>
                </a:solidFill>
                <a:effectLst/>
                <a:latin typeface="-apple-system"/>
              </a:rPr>
              <a:t>Requirement</a:t>
            </a:r>
            <a:r>
              <a:rPr lang="de-DE" b="0" i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de-DE" b="0" i="0" err="1">
                <a:solidFill>
                  <a:srgbClr val="242424"/>
                </a:solidFill>
                <a:effectLst/>
                <a:latin typeface="-apple-system"/>
              </a:rPr>
              <a:t>Planning</a:t>
            </a:r>
            <a:r>
              <a:rPr lang="de-DE" b="0" i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de-DE" b="0" i="0" err="1">
                <a:solidFill>
                  <a:srgbClr val="242424"/>
                </a:solidFill>
                <a:effectLst/>
                <a:latin typeface="-apple-system"/>
              </a:rPr>
              <a:t>or</a:t>
            </a:r>
            <a:r>
              <a:rPr lang="de-DE" b="0" i="0">
                <a:solidFill>
                  <a:srgbClr val="242424"/>
                </a:solidFill>
                <a:effectLst/>
                <a:latin typeface="-apple-system"/>
              </a:rPr>
              <a:t> Manufacturing </a:t>
            </a:r>
            <a:r>
              <a:rPr lang="de-DE" b="0" i="0" err="1">
                <a:solidFill>
                  <a:srgbClr val="242424"/>
                </a:solidFill>
                <a:effectLst/>
                <a:latin typeface="-apple-system"/>
              </a:rPr>
              <a:t>resource</a:t>
            </a:r>
            <a:r>
              <a:rPr lang="de-DE" b="0" i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de-DE" b="0" i="0" err="1">
                <a:solidFill>
                  <a:srgbClr val="242424"/>
                </a:solidFill>
                <a:effectLst/>
                <a:latin typeface="-apple-system"/>
              </a:rPr>
              <a:t>planning</a:t>
            </a:r>
            <a:r>
              <a:rPr lang="de-DE" b="0" i="0">
                <a:solidFill>
                  <a:srgbClr val="242424"/>
                </a:solidFill>
                <a:effectLst/>
                <a:latin typeface="-apple-system"/>
              </a:rPr>
              <a:t>.</a:t>
            </a:r>
            <a:endParaRPr lang="de-DE" sz="120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28EF5-A62C-4775-BE32-0B4BBC139877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8889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Die </a:t>
            </a:r>
            <a:r>
              <a:rPr lang="en-US" err="1"/>
              <a:t>Einführung</a:t>
            </a:r>
            <a:r>
              <a:rPr lang="en-US"/>
              <a:t> von SAP </a:t>
            </a:r>
            <a:r>
              <a:rPr lang="en-US" err="1"/>
              <a:t>betrifft</a:t>
            </a:r>
            <a:r>
              <a:rPr lang="en-US"/>
              <a:t> das </a:t>
            </a:r>
            <a:r>
              <a:rPr lang="en-US" err="1"/>
              <a:t>gesamte</a:t>
            </a:r>
            <a:r>
              <a:rPr lang="en-US"/>
              <a:t> </a:t>
            </a:r>
            <a:r>
              <a:rPr lang="en-US" err="1"/>
              <a:t>Unternehmen</a:t>
            </a:r>
            <a:r>
              <a:rPr lang="en-US"/>
              <a:t>, alle </a:t>
            </a:r>
            <a:r>
              <a:rPr lang="en-US" err="1"/>
              <a:t>Prozesse</a:t>
            </a:r>
            <a:r>
              <a:rPr lang="en-US"/>
              <a:t> </a:t>
            </a:r>
            <a:r>
              <a:rPr lang="en-US" err="1"/>
              <a:t>entlang</a:t>
            </a:r>
            <a:r>
              <a:rPr lang="en-US"/>
              <a:t> des </a:t>
            </a:r>
            <a:r>
              <a:rPr lang="en-US" err="1"/>
              <a:t>Wertstromes</a:t>
            </a:r>
            <a:r>
              <a:rPr lang="en-US"/>
              <a:t> </a:t>
            </a:r>
            <a:r>
              <a:rPr lang="en-US" err="1"/>
              <a:t>sind</a:t>
            </a:r>
            <a:r>
              <a:rPr lang="en-US"/>
              <a:t> </a:t>
            </a:r>
            <a:r>
              <a:rPr lang="en-US" err="1"/>
              <a:t>betroffen</a:t>
            </a:r>
            <a:r>
              <a:rPr lang="en-US"/>
              <a:t> von </a:t>
            </a:r>
            <a:r>
              <a:rPr lang="en-US" err="1"/>
              <a:t>dieser</a:t>
            </a:r>
            <a:r>
              <a:rPr lang="en-US"/>
              <a:t> </a:t>
            </a:r>
            <a:r>
              <a:rPr lang="en-US" err="1"/>
              <a:t>Veränderung</a:t>
            </a:r>
            <a:r>
              <a:rPr lang="en-US"/>
              <a:t>.</a:t>
            </a:r>
          </a:p>
          <a:p>
            <a:endParaRPr lang="en-US"/>
          </a:p>
          <a:p>
            <a:r>
              <a:rPr lang="en-US"/>
              <a:t>Die </a:t>
            </a:r>
            <a:r>
              <a:rPr lang="en-US" err="1"/>
              <a:t>Vorteile</a:t>
            </a:r>
            <a:r>
              <a:rPr lang="en-US"/>
              <a:t>, die </a:t>
            </a:r>
            <a:r>
              <a:rPr lang="en-US" err="1"/>
              <a:t>sich</a:t>
            </a:r>
            <a:r>
              <a:rPr lang="en-US"/>
              <a:t> das </a:t>
            </a:r>
            <a:r>
              <a:rPr lang="en-US" err="1"/>
              <a:t>Unternehmen</a:t>
            </a:r>
            <a:r>
              <a:rPr lang="en-US"/>
              <a:t> von der </a:t>
            </a:r>
            <a:r>
              <a:rPr lang="en-US" err="1"/>
              <a:t>Einführung</a:t>
            </a:r>
            <a:r>
              <a:rPr lang="en-US"/>
              <a:t> von SAP </a:t>
            </a:r>
            <a:r>
              <a:rPr lang="en-US" err="1"/>
              <a:t>verspricht</a:t>
            </a:r>
            <a:r>
              <a:rPr lang="en-US"/>
              <a:t>, </a:t>
            </a:r>
            <a:r>
              <a:rPr lang="en-US" err="1"/>
              <a:t>sind</a:t>
            </a:r>
            <a:r>
              <a:rPr lang="en-US"/>
              <a:t> </a:t>
            </a:r>
            <a:r>
              <a:rPr lang="en-US" err="1"/>
              <a:t>vielfältig</a:t>
            </a:r>
            <a:r>
              <a:rPr lang="en-US"/>
              <a:t>. </a:t>
            </a:r>
            <a:r>
              <a:rPr lang="en-US" err="1"/>
              <a:t>Daten</a:t>
            </a:r>
            <a:r>
              <a:rPr lang="en-US"/>
              <a:t> wrden in Zukunft </a:t>
            </a:r>
            <a:r>
              <a:rPr lang="en-US" err="1"/>
              <a:t>automatisch</a:t>
            </a:r>
            <a:r>
              <a:rPr lang="en-US"/>
              <a:t> </a:t>
            </a:r>
            <a:r>
              <a:rPr lang="en-US" err="1"/>
              <a:t>zwischen</a:t>
            </a:r>
            <a:r>
              <a:rPr lang="en-US"/>
              <a:t> den </a:t>
            </a:r>
            <a:r>
              <a:rPr lang="en-US" err="1"/>
              <a:t>verschiedenen</a:t>
            </a:r>
            <a:r>
              <a:rPr lang="en-US"/>
              <a:t> </a:t>
            </a:r>
            <a:r>
              <a:rPr lang="en-US" err="1"/>
              <a:t>Systemen</a:t>
            </a:r>
            <a:r>
              <a:rPr lang="en-US"/>
              <a:t> und </a:t>
            </a:r>
            <a:r>
              <a:rPr lang="en-US" err="1"/>
              <a:t>auch</a:t>
            </a:r>
            <a:r>
              <a:rPr lang="en-US"/>
              <a:t> </a:t>
            </a:r>
            <a:r>
              <a:rPr lang="en-US" err="1"/>
              <a:t>verschiedenen</a:t>
            </a:r>
            <a:r>
              <a:rPr lang="en-US"/>
              <a:t> </a:t>
            </a:r>
            <a:r>
              <a:rPr lang="en-US" err="1"/>
              <a:t>Bereichen</a:t>
            </a:r>
            <a:r>
              <a:rPr lang="en-US"/>
              <a:t> </a:t>
            </a:r>
            <a:r>
              <a:rPr lang="en-US" err="1"/>
              <a:t>transferiert</a:t>
            </a:r>
            <a:r>
              <a:rPr lang="en-US"/>
              <a:t>. </a:t>
            </a:r>
            <a:r>
              <a:rPr lang="en-US" err="1"/>
              <a:t>Damit</a:t>
            </a:r>
            <a:r>
              <a:rPr lang="en-US"/>
              <a:t> </a:t>
            </a:r>
            <a:r>
              <a:rPr lang="en-US" err="1"/>
              <a:t>erreichen</a:t>
            </a:r>
            <a:r>
              <a:rPr lang="en-US"/>
              <a:t> </a:t>
            </a:r>
            <a:r>
              <a:rPr lang="en-US" err="1"/>
              <a:t>wir</a:t>
            </a:r>
            <a:r>
              <a:rPr lang="en-US"/>
              <a:t> </a:t>
            </a:r>
            <a:r>
              <a:rPr lang="en-US" err="1"/>
              <a:t>ein</a:t>
            </a:r>
            <a:r>
              <a:rPr lang="en-US"/>
              <a:t> </a:t>
            </a:r>
            <a:r>
              <a:rPr lang="en-US" err="1"/>
              <a:t>höhere</a:t>
            </a:r>
            <a:r>
              <a:rPr lang="en-US"/>
              <a:t> </a:t>
            </a:r>
            <a:r>
              <a:rPr lang="en-US" err="1"/>
              <a:t>Transparenz</a:t>
            </a:r>
            <a:r>
              <a:rPr lang="en-US"/>
              <a:t> für </a:t>
            </a:r>
            <a:r>
              <a:rPr lang="en-US" err="1"/>
              <a:t>Daten</a:t>
            </a:r>
            <a:r>
              <a:rPr lang="en-US"/>
              <a:t>, </a:t>
            </a:r>
            <a:r>
              <a:rPr lang="en-US" err="1"/>
              <a:t>Reportings</a:t>
            </a:r>
            <a:r>
              <a:rPr lang="en-US"/>
              <a:t> </a:t>
            </a:r>
            <a:r>
              <a:rPr lang="en-US" err="1"/>
              <a:t>oder</a:t>
            </a:r>
            <a:r>
              <a:rPr lang="en-US"/>
              <a:t> den </a:t>
            </a:r>
            <a:r>
              <a:rPr lang="en-US" err="1"/>
              <a:t>aktuellen</a:t>
            </a:r>
            <a:r>
              <a:rPr lang="en-US"/>
              <a:t> Status </a:t>
            </a:r>
            <a:r>
              <a:rPr lang="en-US" err="1"/>
              <a:t>zum</a:t>
            </a:r>
            <a:r>
              <a:rPr lang="en-US"/>
              <a:t> </a:t>
            </a:r>
            <a:r>
              <a:rPr lang="en-US" err="1"/>
              <a:t>Produkt</a:t>
            </a:r>
            <a:r>
              <a:rPr lang="en-US"/>
              <a:t>. </a:t>
            </a:r>
          </a:p>
          <a:p>
            <a:r>
              <a:rPr lang="en-US"/>
              <a:t>Die </a:t>
            </a:r>
            <a:r>
              <a:rPr lang="en-US" err="1"/>
              <a:t>Fehlerhäufigkeit</a:t>
            </a:r>
            <a:r>
              <a:rPr lang="en-US"/>
              <a:t> </a:t>
            </a:r>
            <a:r>
              <a:rPr lang="en-US" err="1"/>
              <a:t>sinkt</a:t>
            </a:r>
            <a:r>
              <a:rPr lang="en-US"/>
              <a:t>, </a:t>
            </a:r>
            <a:r>
              <a:rPr lang="en-US" err="1"/>
              <a:t>weil</a:t>
            </a:r>
            <a:r>
              <a:rPr lang="en-US"/>
              <a:t> </a:t>
            </a:r>
            <a:r>
              <a:rPr lang="en-US" err="1"/>
              <a:t>Systembrüche</a:t>
            </a:r>
            <a:r>
              <a:rPr lang="en-US"/>
              <a:t> </a:t>
            </a:r>
            <a:r>
              <a:rPr lang="en-US" err="1"/>
              <a:t>eliminiert</a:t>
            </a:r>
            <a:r>
              <a:rPr lang="en-US"/>
              <a:t> warden. 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28EF5-A62C-4775-BE32-0B4BBC139877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9950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Cluster $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28EF5-A62C-4775-BE32-0B4BBC139877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1987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28EF5-A62C-4775-BE32-0B4BBC139877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1830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28EF5-A62C-4775-BE32-0B4BBC13987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60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28EF5-A62C-4775-BE32-0B4BBC13987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962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28EF5-A62C-4775-BE32-0B4BBC139877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2408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28EF5-A62C-4775-BE32-0B4BBC139877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031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F184A6-30CF-4A21-8339-795A59ABA5E5}"/>
              </a:ext>
            </a:extLst>
          </p:cNvPr>
          <p:cNvSpPr/>
          <p:nvPr/>
        </p:nvSpPr>
        <p:spPr>
          <a:xfrm>
            <a:off x="0" y="0"/>
            <a:ext cx="12195175" cy="6858000"/>
          </a:xfrm>
          <a:prstGeom prst="rect">
            <a:avLst/>
          </a:prstGeom>
          <a:gradFill>
            <a:gsLst>
              <a:gs pos="0">
                <a:srgbClr val="EAEAEA"/>
              </a:gs>
              <a:gs pos="50000">
                <a:srgbClr val="FDFDFD"/>
              </a:gs>
              <a:gs pos="100000">
                <a:srgbClr val="EAEAE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 anchorCtr="0"/>
          <a:lstStyle/>
          <a:p>
            <a:pPr algn="l"/>
            <a:endParaRPr lang="en-GB" err="1"/>
          </a:p>
        </p:txBody>
      </p:sp>
      <p:sp>
        <p:nvSpPr>
          <p:cNvPr id="18" name="Titel 7"/>
          <p:cNvSpPr txBox="1">
            <a:spLocks/>
          </p:cNvSpPr>
          <p:nvPr/>
        </p:nvSpPr>
        <p:spPr>
          <a:xfrm>
            <a:off x="240060" y="6125740"/>
            <a:ext cx="11715050" cy="525813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239992" tIns="119996" rIns="239992" bIns="719977" anchor="t" anchorCtr="0">
            <a:noAutofit/>
          </a:bodyPr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  <a:defRPr kumimoji="0"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999"/>
          </a:p>
        </p:txBody>
      </p:sp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D23BA006-94A1-4747-BFB6-5CC078C03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542" y="471600"/>
            <a:ext cx="9194091" cy="45324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F398D452-0D2C-433A-BC8E-9C006A4F7BD6}"/>
              </a:ext>
            </a:extLst>
          </p:cNvPr>
          <p:cNvSpPr/>
          <p:nvPr/>
        </p:nvSpPr>
        <p:spPr>
          <a:xfrm>
            <a:off x="240059" y="4773150"/>
            <a:ext cx="11715050" cy="1878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7"/>
          <p:cNvSpPr>
            <a:spLocks noGrp="1"/>
          </p:cNvSpPr>
          <p:nvPr>
            <p:ph type="ctrTitle"/>
          </p:nvPr>
        </p:nvSpPr>
        <p:spPr>
          <a:xfrm>
            <a:off x="240060" y="4773150"/>
            <a:ext cx="11715050" cy="1352591"/>
          </a:xfrm>
          <a:noFill/>
          <a:effectLst/>
        </p:spPr>
        <p:txBody>
          <a:bodyPr lIns="240048" tIns="120024" rIns="240048" bIns="720144" anchor="t" anchorCtr="0">
            <a:noAutofit/>
          </a:bodyPr>
          <a:lstStyle>
            <a:lvl1pPr algn="l">
              <a:defRPr sz="4000" baseline="0">
                <a:solidFill>
                  <a:schemeClr val="accent1"/>
                </a:solidFill>
              </a:defRPr>
            </a:lvl1pPr>
          </a:lstStyle>
          <a:p>
            <a:r>
              <a:rPr kumimoji="0" lang="de-DE"/>
              <a:t>Mastertitelformat bearbeiten</a:t>
            </a:r>
            <a:endParaRPr kumimoji="0" lang="en-US"/>
          </a:p>
        </p:txBody>
      </p:sp>
      <p:sp>
        <p:nvSpPr>
          <p:cNvPr id="15" name="Untertitel 8"/>
          <p:cNvSpPr>
            <a:spLocks noGrp="1"/>
          </p:cNvSpPr>
          <p:nvPr>
            <p:ph type="subTitle" idx="1"/>
          </p:nvPr>
        </p:nvSpPr>
        <p:spPr>
          <a:xfrm>
            <a:off x="494228" y="5533370"/>
            <a:ext cx="11236559" cy="3600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kumimoji="0" lang="de-DE" sz="2100" kern="1200" baseline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609600" indent="0" algn="ctr">
              <a:buNone/>
            </a:lvl2pPr>
            <a:lvl3pPr marL="1219200" indent="0" algn="ctr">
              <a:buNone/>
            </a:lvl3pPr>
            <a:lvl4pPr marL="1828800" indent="0" algn="ctr">
              <a:buNone/>
            </a:lvl4pPr>
            <a:lvl5pPr marL="2438400" indent="0" algn="ctr">
              <a:buNone/>
            </a:lvl5pPr>
            <a:lvl6pPr marL="3048000" indent="0" algn="ctr">
              <a:buNone/>
            </a:lvl6pPr>
            <a:lvl7pPr marL="3657600" indent="0" algn="ctr">
              <a:buNone/>
            </a:lvl7pPr>
            <a:lvl8pPr marL="4267199" indent="0" algn="ctr">
              <a:buNone/>
            </a:lvl8pPr>
            <a:lvl9pPr marL="4876799" indent="0" algn="ctr">
              <a:buNone/>
            </a:lvl9pPr>
          </a:lstStyle>
          <a:p>
            <a:r>
              <a:rPr kumimoji="0" lang="de-DE"/>
              <a:t>Master-Untertitelformat bearbeiten</a:t>
            </a:r>
            <a:endParaRPr kumimoji="0" lang="en-US"/>
          </a:p>
        </p:txBody>
      </p:sp>
      <p:sp>
        <p:nvSpPr>
          <p:cNvPr id="11" name="Datumsplatzhalter 13"/>
          <p:cNvSpPr>
            <a:spLocks noGrp="1"/>
          </p:cNvSpPr>
          <p:nvPr>
            <p:ph type="dt" sz="half" idx="2"/>
          </p:nvPr>
        </p:nvSpPr>
        <p:spPr>
          <a:xfrm>
            <a:off x="494226" y="6256020"/>
            <a:ext cx="9189036" cy="121334"/>
          </a:xfrm>
          <a:prstGeom prst="rect">
            <a:avLst/>
          </a:prstGeom>
        </p:spPr>
        <p:txBody>
          <a:bodyPr lIns="0" anchor="ctr" anchorCtr="0"/>
          <a:lstStyle>
            <a:lvl1pPr marL="0" algn="l" defTabSz="1219200" rtl="0" eaLnBrk="1" latinLnBrk="0" hangingPunct="1">
              <a:defRPr lang="de-DE" sz="700" kern="120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07.12.2022 | synapsis communication deck</a:t>
            </a:r>
            <a:endParaRPr lang="en-GB"/>
          </a:p>
        </p:txBody>
      </p:sp>
      <p:pic>
        <p:nvPicPr>
          <p:cNvPr id="48" name="Bild 20" descr="DRX_LO1407_RGB_RZ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588" y="324000"/>
            <a:ext cx="1296000" cy="550657"/>
          </a:xfrm>
          <a:prstGeom prst="rect">
            <a:avLst/>
          </a:prstGeom>
        </p:spPr>
      </p:pic>
      <p:pic>
        <p:nvPicPr>
          <p:cNvPr id="50" name="Bild 19" descr="DRX_LO1407_Claim_RGB_RZ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588" y="6404559"/>
            <a:ext cx="1296000" cy="107972"/>
          </a:xfrm>
          <a:prstGeom prst="rect">
            <a:avLst/>
          </a:prstGeom>
        </p:spPr>
      </p:pic>
      <p:cxnSp>
        <p:nvCxnSpPr>
          <p:cNvPr id="51" name="Gerade Verbindung 50"/>
          <p:cNvCxnSpPr/>
          <p:nvPr/>
        </p:nvCxnSpPr>
        <p:spPr>
          <a:xfrm>
            <a:off x="239674" y="6199176"/>
            <a:ext cx="1171582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23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929DCE80-A37B-4920-8174-381EF783CD72}"/>
              </a:ext>
            </a:extLst>
          </p:cNvPr>
          <p:cNvSpPr/>
          <p:nvPr/>
        </p:nvSpPr>
        <p:spPr>
          <a:xfrm>
            <a:off x="-1" y="2648932"/>
            <a:ext cx="12195175" cy="372737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B574617-1C2F-4AFD-B402-0EE9ED9EB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8" name="Inhaltsplatzhalter 5">
            <a:extLst>
              <a:ext uri="{FF2B5EF4-FFF2-40B4-BE49-F238E27FC236}">
                <a16:creationId xmlns:a16="http://schemas.microsoft.com/office/drawing/2014/main" id="{2BBE291B-8A14-4D97-908B-EFE9FCC558B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22263" y="1525588"/>
            <a:ext cx="11547325" cy="478313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C1D36-D307-49D0-8F00-278BFFD6837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/>
              <a:t>07.12.2022 | synapsis communication deck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09AA0-BB4E-473F-A1FD-43C6BACD6EE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3FEA60-B56A-DE49-B4F9-939AB62E9280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691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1822066C-E29D-4ABF-BEBE-F91EB1C833E2}"/>
              </a:ext>
            </a:extLst>
          </p:cNvPr>
          <p:cNvSpPr/>
          <p:nvPr/>
        </p:nvSpPr>
        <p:spPr>
          <a:xfrm>
            <a:off x="-1" y="2648932"/>
            <a:ext cx="12195175" cy="372737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932ED2A-326E-49EE-BC82-7EF9E744C1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4001" y="1035824"/>
            <a:ext cx="9698038" cy="365939"/>
          </a:xfrm>
        </p:spPr>
        <p:txBody>
          <a:bodyPr bIns="57600" anchor="t" anchorCtr="0">
            <a:spAutoFit/>
          </a:bodyPr>
          <a:lstStyle>
            <a:lvl1pPr>
              <a:defRPr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26A37EC-14BE-4C6F-AF7B-89CDA6E90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539600"/>
            <a:ext cx="9697138" cy="415370"/>
          </a:xfrm>
        </p:spPr>
        <p:txBody>
          <a:bodyPr>
            <a:noAutofit/>
          </a:bodyPr>
          <a:lstStyle>
            <a:lvl1pPr>
              <a:defRPr sz="27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9" name="Inhaltsplatzhalter 5">
            <a:extLst>
              <a:ext uri="{FF2B5EF4-FFF2-40B4-BE49-F238E27FC236}">
                <a16:creationId xmlns:a16="http://schemas.microsoft.com/office/drawing/2014/main" id="{DB3E9F7D-B8D3-4AE2-9079-3AAB64C0C99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22263" y="1525588"/>
            <a:ext cx="11547325" cy="478313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57936E-57A6-458A-9D44-1D7FF6633AC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/>
              <a:t>07.12.2022 | synapsis communication deck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F4FB03-8F83-4751-ACCA-263EBF88CD4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73FEA60-B56A-DE49-B4F9-939AB62E9280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126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2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7BB6443-2004-4402-83B6-9A1C81276484}"/>
              </a:ext>
            </a:extLst>
          </p:cNvPr>
          <p:cNvSpPr/>
          <p:nvPr/>
        </p:nvSpPr>
        <p:spPr>
          <a:xfrm>
            <a:off x="-1" y="2648932"/>
            <a:ext cx="12195175" cy="372737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B574617-1C2F-4AFD-B402-0EE9ED9EB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7758379-639B-4BAE-8918-9F6FDF2318F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76794" y="1525588"/>
            <a:ext cx="5592794" cy="478373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Inhaltsplatzhalter 5">
            <a:extLst>
              <a:ext uri="{FF2B5EF4-FFF2-40B4-BE49-F238E27FC236}">
                <a16:creationId xmlns:a16="http://schemas.microsoft.com/office/drawing/2014/main" id="{27A25D9E-4184-40A3-AFED-F776780274D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22263" y="1525588"/>
            <a:ext cx="5592795" cy="478313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884039-114A-4FDD-BEA3-6DA5822A3ED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/>
              <a:t>07.12.2022 | synapsis communication deck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C7DFD5-7FC9-4F2B-8524-30A069377A2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73FEA60-B56A-DE49-B4F9-939AB62E9280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681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8">
          <p15:clr>
            <a:srgbClr val="FBAE40"/>
          </p15:clr>
        </p15:guide>
        <p15:guide id="2" pos="395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2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AE9D05DA-2E3E-48E8-9FC5-408FD39729E0}"/>
              </a:ext>
            </a:extLst>
          </p:cNvPr>
          <p:cNvSpPr/>
          <p:nvPr/>
        </p:nvSpPr>
        <p:spPr>
          <a:xfrm>
            <a:off x="-1" y="2648932"/>
            <a:ext cx="12195175" cy="372737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932ED2A-326E-49EE-BC82-7EF9E744C1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4001" y="1035824"/>
            <a:ext cx="9698038" cy="365939"/>
          </a:xfrm>
        </p:spPr>
        <p:txBody>
          <a:bodyPr bIns="57600" anchor="t" anchorCtr="0">
            <a:spAutoFit/>
          </a:bodyPr>
          <a:lstStyle>
            <a:lvl1pPr>
              <a:defRPr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26A37EC-14BE-4C6F-AF7B-89CDA6E90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539600"/>
            <a:ext cx="9697138" cy="415370"/>
          </a:xfrm>
        </p:spPr>
        <p:txBody>
          <a:bodyPr>
            <a:noAutofit/>
          </a:bodyPr>
          <a:lstStyle>
            <a:lvl1pPr>
              <a:defRPr sz="27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1FFB7F91-C47F-45F3-97AF-6C1E4EBCD0E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76794" y="1525588"/>
            <a:ext cx="5592794" cy="478373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5">
            <a:extLst>
              <a:ext uri="{FF2B5EF4-FFF2-40B4-BE49-F238E27FC236}">
                <a16:creationId xmlns:a16="http://schemas.microsoft.com/office/drawing/2014/main" id="{86938B70-BEE5-4974-B243-A28B145B832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22263" y="1525588"/>
            <a:ext cx="5592795" cy="478313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3910D7-B700-4F05-B4AB-7842622DDA4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07.12.2022 | synapsis communication deck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D4329F-2574-425A-82A8-DFCDEDE8EE2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73FEA60-B56A-DE49-B4F9-939AB62E9280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170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8">
          <p15:clr>
            <a:srgbClr val="FBAE40"/>
          </p15:clr>
        </p15:guide>
        <p15:guide id="2" pos="395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icture,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744FAC09-9371-40D7-B487-51FADACDC3B7}"/>
              </a:ext>
            </a:extLst>
          </p:cNvPr>
          <p:cNvSpPr/>
          <p:nvPr/>
        </p:nvSpPr>
        <p:spPr>
          <a:xfrm>
            <a:off x="-1" y="2648932"/>
            <a:ext cx="12195175" cy="372737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B574617-1C2F-4AFD-B402-0EE9ED9EB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7758379-639B-4BAE-8918-9F6FDF2318F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76794" y="1525588"/>
            <a:ext cx="5592794" cy="478373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7991470-7FC2-4312-A525-2E8AF63438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1525588"/>
            <a:ext cx="5918200" cy="4852353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9599C3C-2684-44A6-924A-4984BE13AB5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/>
              <a:t>07.12.2022 | synapsis communication deck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275C45-7BEC-4C42-82DA-C53C9C85563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73FEA60-B56A-DE49-B4F9-939AB62E9280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750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8">
          <p15:clr>
            <a:srgbClr val="FBAE40"/>
          </p15:clr>
        </p15:guide>
        <p15:guide id="2" pos="395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Picture,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D350B192-71BF-4DA4-8CA3-B91B81BB8D67}"/>
              </a:ext>
            </a:extLst>
          </p:cNvPr>
          <p:cNvSpPr/>
          <p:nvPr/>
        </p:nvSpPr>
        <p:spPr>
          <a:xfrm>
            <a:off x="-1" y="2648932"/>
            <a:ext cx="12195175" cy="372737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932ED2A-326E-49EE-BC82-7EF9E744C1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4001" y="1035824"/>
            <a:ext cx="9698038" cy="365939"/>
          </a:xfrm>
        </p:spPr>
        <p:txBody>
          <a:bodyPr bIns="57600" anchor="t" anchorCtr="0">
            <a:spAutoFit/>
          </a:bodyPr>
          <a:lstStyle>
            <a:lvl1pPr>
              <a:defRPr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26A37EC-14BE-4C6F-AF7B-89CDA6E90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539600"/>
            <a:ext cx="9697138" cy="415370"/>
          </a:xfrm>
        </p:spPr>
        <p:txBody>
          <a:bodyPr>
            <a:noAutofit/>
          </a:bodyPr>
          <a:lstStyle>
            <a:lvl1pPr>
              <a:defRPr sz="27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1FFB7F91-C47F-45F3-97AF-6C1E4EBCD0E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76794" y="1525588"/>
            <a:ext cx="5592794" cy="478373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423EDF0F-554B-4A11-861D-4D88B8B50A5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1525588"/>
            <a:ext cx="5918200" cy="4852353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EC1FF7-2DA2-4FFC-8A02-D41E108CC13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07.12.2022 | synapsis communication deck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D31F3F-7164-40C8-B19D-81648588D42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73FEA60-B56A-DE49-B4F9-939AB62E9280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4708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8">
          <p15:clr>
            <a:srgbClr val="FBAE40"/>
          </p15:clr>
        </p15:guide>
        <p15:guide id="2" pos="395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929DCE80-A37B-4920-8174-381EF783CD72}"/>
              </a:ext>
            </a:extLst>
          </p:cNvPr>
          <p:cNvSpPr/>
          <p:nvPr/>
        </p:nvSpPr>
        <p:spPr>
          <a:xfrm>
            <a:off x="-1" y="2648932"/>
            <a:ext cx="12195175" cy="372737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B574617-1C2F-4AFD-B402-0EE9ED9EB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56FF3-F3BD-4AAD-BAAF-9AA310055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07.12.2022 | synapsis communication deck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A35D2-50E5-4AFB-A9DC-E58BB8AED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EA60-B56A-DE49-B4F9-939AB62E9280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43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1822066C-E29D-4ABF-BEBE-F91EB1C833E2}"/>
              </a:ext>
            </a:extLst>
          </p:cNvPr>
          <p:cNvSpPr/>
          <p:nvPr/>
        </p:nvSpPr>
        <p:spPr>
          <a:xfrm>
            <a:off x="-1" y="2648932"/>
            <a:ext cx="12195175" cy="372737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932ED2A-326E-49EE-BC82-7EF9E744C1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4001" y="1035824"/>
            <a:ext cx="9698038" cy="365939"/>
          </a:xfrm>
        </p:spPr>
        <p:txBody>
          <a:bodyPr bIns="57600" anchor="t" anchorCtr="0">
            <a:spAutoFit/>
          </a:bodyPr>
          <a:lstStyle>
            <a:lvl1pPr>
              <a:defRPr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26A37EC-14BE-4C6F-AF7B-89CDA6E90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539600"/>
            <a:ext cx="9697138" cy="415370"/>
          </a:xfrm>
        </p:spPr>
        <p:txBody>
          <a:bodyPr>
            <a:noAutofit/>
          </a:bodyPr>
          <a:lstStyle>
            <a:lvl1pPr>
              <a:defRPr sz="27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D57712-04BF-4B3F-8B72-DDB201F2DA7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/>
              <a:t>07.12.2022 | synapsis communication deck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CF2EF7-AC30-4205-B9B9-8DC21232C6D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3FEA60-B56A-DE49-B4F9-939AB62E9280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5640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45721C-3415-4FC1-A2C8-F7C0818B3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6EFB683-5C1B-417D-8869-8F30D1830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07.12.2022 | synapsis communication deck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1F3A99E-3F75-4D2E-A598-68FC097C7B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3FEA60-B56A-DE49-B4F9-939AB62E928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6590F12C-EA5E-4330-99A4-B535D6E0A2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525589"/>
            <a:ext cx="12195175" cy="4852351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4618403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932ED2A-326E-49EE-BC82-7EF9E744C1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4001" y="1035824"/>
            <a:ext cx="9698038" cy="365939"/>
          </a:xfrm>
        </p:spPr>
        <p:txBody>
          <a:bodyPr bIns="57600" anchor="t" anchorCtr="0">
            <a:spAutoFit/>
          </a:bodyPr>
          <a:lstStyle>
            <a:lvl1pPr>
              <a:defRPr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26A37EC-14BE-4C6F-AF7B-89CDA6E90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539600"/>
            <a:ext cx="9697138" cy="415370"/>
          </a:xfrm>
        </p:spPr>
        <p:txBody>
          <a:bodyPr>
            <a:noAutofit/>
          </a:bodyPr>
          <a:lstStyle>
            <a:lvl1pPr>
              <a:defRPr sz="27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79B978D3-FF7B-44EB-B697-CAE0ACBD2A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525590"/>
            <a:ext cx="12195175" cy="4852351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43D12D-BCFA-4E25-8C47-EB02F8B42A9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07.12.2022 | synapsis communication deck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9FF43-ABFE-4B4E-9C3E-CB52FAEE48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73FEA60-B56A-DE49-B4F9-939AB62E9280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452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574617-1C2F-4AFD-B402-0EE9ED9EB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B62EF97-48E6-4AC0-AE53-0F979C519C5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22263" y="1525588"/>
            <a:ext cx="11547325" cy="47831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580E7-AD6F-4947-879D-158F0D9AE37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/>
              <a:t>07.12.2022 | synapsis communication deck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33AC7D-9CE6-4A14-91D6-3CF036E568C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3FEA60-B56A-DE49-B4F9-939AB62E9280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993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Full Slide, Logo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C09F1BC-4191-418E-9D60-15088F46A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07.12.2022 | synapsis communication deck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E0405F1-3BDE-4889-A1F6-CF2AAC2E73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3FEA60-B56A-DE49-B4F9-939AB62E928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7B5FEBDD-01F1-4380-AFBD-60C591F020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5174" cy="637794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C5C5A62-E6C1-4C29-B9F5-950EF9ADA9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73588" y="324000"/>
            <a:ext cx="1296000" cy="550657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03884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Full Slide, Log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C09F1BC-4191-418E-9D60-15088F46A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07.12.2022 | synapsis communication deck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E0405F1-3BDE-4889-A1F6-CF2AAC2E73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3FEA60-B56A-DE49-B4F9-939AB62E928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7B5FEBDD-01F1-4380-AFBD-60C591F020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5174" cy="637794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C5C5A62-E6C1-4C29-B9F5-950EF9ADA9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73588" y="324000"/>
            <a:ext cx="1296000" cy="550657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092232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9088F4-EC4B-4D26-84A3-39A891A60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07.12.2022 | synapsis communication deck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648925-414B-4492-A9D9-101BED9DF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EA60-B56A-DE49-B4F9-939AB62E9280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3745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ty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28A97ED-EA90-46F5-AB88-22726313DD7C}"/>
              </a:ext>
            </a:extLst>
          </p:cNvPr>
          <p:cNvSpPr/>
          <p:nvPr/>
        </p:nvSpPr>
        <p:spPr>
          <a:xfrm>
            <a:off x="-1" y="2648932"/>
            <a:ext cx="12195175" cy="372737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A6225F-E63E-4995-BC5A-0812E3961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07.12.2022 | synapsis communication deck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C4674D-C87D-49D5-869B-60FB1113C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EA60-B56A-DE49-B4F9-939AB62E9280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9322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st Pag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12195175" cy="6858000"/>
          </a:xfrm>
          <a:prstGeom prst="rect">
            <a:avLst/>
          </a:prstGeom>
          <a:gradFill>
            <a:gsLst>
              <a:gs pos="554">
                <a:schemeClr val="accent2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  <a:gs pos="65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3897045" y="1632247"/>
            <a:ext cx="4401084" cy="2811566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>
            <a:outerShdw blurRad="88900" dir="13500000" sy="23000" kx="1200000" algn="b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Bild 20" descr="DRX_LO1407_RGB_RZ.eps">
            <a:extLst>
              <a:ext uri="{FF2B5EF4-FFF2-40B4-BE49-F238E27FC236}">
                <a16:creationId xmlns:a16="http://schemas.microsoft.com/office/drawing/2014/main" id="{DF95B297-28A4-41B2-B66D-87B0A43E79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-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44" y="1923844"/>
            <a:ext cx="1152000" cy="489727"/>
          </a:xfrm>
          <a:prstGeom prst="rect">
            <a:avLst/>
          </a:prstGeom>
        </p:spPr>
      </p:pic>
      <p:pic>
        <p:nvPicPr>
          <p:cNvPr id="18" name="Bild 20" descr="DRX_LO1407_RGB_RZ.eps">
            <a:extLst>
              <a:ext uri="{FF2B5EF4-FFF2-40B4-BE49-F238E27FC236}">
                <a16:creationId xmlns:a16="http://schemas.microsoft.com/office/drawing/2014/main" id="{9AB5D8C2-ACF1-49C0-BE11-4FF2767A12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-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44" y="1923844"/>
            <a:ext cx="1152000" cy="489727"/>
          </a:xfrm>
          <a:prstGeom prst="rect">
            <a:avLst/>
          </a:prstGeom>
        </p:spPr>
      </p:pic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FA21A5AC-3EE1-4DA3-8D79-7C43D8D4FE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87911" y="2364373"/>
            <a:ext cx="2365288" cy="369332"/>
          </a:xfrm>
        </p:spPr>
        <p:txBody>
          <a:bodyPr anchor="b" anchorCtr="0">
            <a:noAutofit/>
          </a:bodyPr>
          <a:lstStyle>
            <a:lvl1pPr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sz="1200" b="1"/>
              <a:t>First </a:t>
            </a:r>
            <a:r>
              <a:rPr lang="de-DE" sz="1200" b="1" err="1"/>
              <a:t>name</a:t>
            </a:r>
            <a:r>
              <a:rPr lang="de-DE" sz="1200" b="1"/>
              <a:t> Last </a:t>
            </a:r>
            <a:r>
              <a:rPr lang="de-DE" sz="1200" b="1" err="1"/>
              <a:t>name</a:t>
            </a:r>
            <a:endParaRPr lang="de-DE"/>
          </a:p>
        </p:txBody>
      </p:sp>
      <p:sp>
        <p:nvSpPr>
          <p:cNvPr id="20" name="Textplatzhalter 10">
            <a:extLst>
              <a:ext uri="{FF2B5EF4-FFF2-40B4-BE49-F238E27FC236}">
                <a16:creationId xmlns:a16="http://schemas.microsoft.com/office/drawing/2014/main" id="{E3776517-36AA-4A4E-B272-F19F6DB85A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87911" y="2749469"/>
            <a:ext cx="2365288" cy="153888"/>
          </a:xfrm>
        </p:spPr>
        <p:txBody>
          <a:bodyPr>
            <a:noAutofit/>
          </a:bodyPr>
          <a:lstStyle>
            <a:lvl1pPr>
              <a:defRPr sz="1000"/>
            </a:lvl1pPr>
          </a:lstStyle>
          <a:p>
            <a:pPr lvl="0"/>
            <a:r>
              <a:rPr lang="de-DE"/>
              <a:t>Educational </a:t>
            </a:r>
            <a:r>
              <a:rPr lang="de-DE" err="1"/>
              <a:t>degree</a:t>
            </a:r>
            <a:endParaRPr lang="de-DE"/>
          </a:p>
        </p:txBody>
      </p:sp>
      <p:sp>
        <p:nvSpPr>
          <p:cNvPr id="21" name="Textplatzhalter 12">
            <a:extLst>
              <a:ext uri="{FF2B5EF4-FFF2-40B4-BE49-F238E27FC236}">
                <a16:creationId xmlns:a16="http://schemas.microsoft.com/office/drawing/2014/main" id="{259AC1C2-74D1-4A03-8D58-029C9A2CBC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87911" y="3082438"/>
            <a:ext cx="2365288" cy="153888"/>
          </a:xfrm>
        </p:spPr>
        <p:txBody>
          <a:bodyPr>
            <a:noAutofit/>
          </a:bodyPr>
          <a:lstStyle>
            <a:lvl1pPr>
              <a:defRPr sz="1000"/>
            </a:lvl1pPr>
          </a:lstStyle>
          <a:p>
            <a:pPr lvl="0"/>
            <a:r>
              <a:rPr lang="de-DE"/>
              <a:t>Organisational Unit / Head </a:t>
            </a:r>
            <a:r>
              <a:rPr lang="de-DE" err="1"/>
              <a:t>of</a:t>
            </a:r>
            <a:r>
              <a:rPr lang="de-DE"/>
              <a:t> Unit</a:t>
            </a:r>
          </a:p>
        </p:txBody>
      </p:sp>
      <p:sp>
        <p:nvSpPr>
          <p:cNvPr id="22" name="Textplatzhalter 14">
            <a:extLst>
              <a:ext uri="{FF2B5EF4-FFF2-40B4-BE49-F238E27FC236}">
                <a16:creationId xmlns:a16="http://schemas.microsoft.com/office/drawing/2014/main" id="{A0910BA9-BC2D-4CF6-A6D9-FB8223743B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7911" y="3247322"/>
            <a:ext cx="2365288" cy="153888"/>
          </a:xfrm>
        </p:spPr>
        <p:txBody>
          <a:bodyPr>
            <a:noAutofit/>
          </a:bodyPr>
          <a:lstStyle>
            <a:lvl1pPr>
              <a:defRPr sz="1000"/>
            </a:lvl1pPr>
          </a:lstStyle>
          <a:p>
            <a:pPr lvl="0"/>
            <a:r>
              <a:rPr lang="de-DE"/>
              <a:t>External Title</a:t>
            </a:r>
          </a:p>
        </p:txBody>
      </p:sp>
      <p:sp>
        <p:nvSpPr>
          <p:cNvPr id="23" name="Textplatzhalter 16">
            <a:extLst>
              <a:ext uri="{FF2B5EF4-FFF2-40B4-BE49-F238E27FC236}">
                <a16:creationId xmlns:a16="http://schemas.microsoft.com/office/drawing/2014/main" id="{13BEE9B4-81B9-489C-9424-B9AD62488D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8732" y="3477702"/>
            <a:ext cx="2184467" cy="153888"/>
          </a:xfrm>
        </p:spPr>
        <p:txBody>
          <a:bodyPr>
            <a:noAutofit/>
          </a:bodyPr>
          <a:lstStyle>
            <a:lvl1pPr>
              <a:defRPr sz="1000"/>
            </a:lvl1pPr>
          </a:lstStyle>
          <a:p>
            <a:pPr lvl="0"/>
            <a:r>
              <a:rPr lang="de-DE"/>
              <a:t>+49 XXXX XX-X</a:t>
            </a:r>
          </a:p>
        </p:txBody>
      </p:sp>
      <p:sp>
        <p:nvSpPr>
          <p:cNvPr id="24" name="Textplatzhalter 16">
            <a:extLst>
              <a:ext uri="{FF2B5EF4-FFF2-40B4-BE49-F238E27FC236}">
                <a16:creationId xmlns:a16="http://schemas.microsoft.com/office/drawing/2014/main" id="{569B553B-5FD3-46BC-8088-05A66210AB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8732" y="3643413"/>
            <a:ext cx="2184467" cy="153888"/>
          </a:xfrm>
        </p:spPr>
        <p:txBody>
          <a:bodyPr>
            <a:noAutofit/>
          </a:bodyPr>
          <a:lstStyle>
            <a:lvl1pPr>
              <a:defRPr sz="1000"/>
            </a:lvl1pPr>
          </a:lstStyle>
          <a:p>
            <a:pPr lvl="0"/>
            <a:r>
              <a:rPr lang="de-DE"/>
              <a:t>+49 XXX XXXXXXX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66DE97D5-539F-4028-9E3E-5E2686310E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87911" y="3870276"/>
            <a:ext cx="2365288" cy="153888"/>
          </a:xfrm>
        </p:spPr>
        <p:txBody>
          <a:bodyPr>
            <a:noAutofit/>
          </a:bodyPr>
          <a:lstStyle>
            <a:lvl1pPr>
              <a:defRPr sz="1000"/>
            </a:lvl1pPr>
          </a:lstStyle>
          <a:p>
            <a:pPr lvl="0"/>
            <a:r>
              <a:rPr lang="de-DE"/>
              <a:t>Firstname.lastname@draexlmaier.com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6710B681-F53E-47BE-BCFE-C63C51C8CD4E}"/>
              </a:ext>
            </a:extLst>
          </p:cNvPr>
          <p:cNvSpPr/>
          <p:nvPr/>
        </p:nvSpPr>
        <p:spPr>
          <a:xfrm>
            <a:off x="4187911" y="4033588"/>
            <a:ext cx="2365289" cy="153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r>
              <a:rPr lang="de-DE" sz="1000" b="1">
                <a:solidFill>
                  <a:schemeClr val="accent1"/>
                </a:solidFill>
              </a:rPr>
              <a:t>www.draexlmaier.com</a:t>
            </a:r>
          </a:p>
        </p:txBody>
      </p:sp>
      <p:sp>
        <p:nvSpPr>
          <p:cNvPr id="27" name="Address">
            <a:extLst>
              <a:ext uri="{FF2B5EF4-FFF2-40B4-BE49-F238E27FC236}">
                <a16:creationId xmlns:a16="http://schemas.microsoft.com/office/drawing/2014/main" id="{B23E7F1E-85CB-412A-93E8-1798D77E2033}"/>
              </a:ext>
            </a:extLst>
          </p:cNvPr>
          <p:cNvSpPr txBox="1">
            <a:spLocks/>
          </p:cNvSpPr>
          <p:nvPr/>
        </p:nvSpPr>
        <p:spPr>
          <a:xfrm>
            <a:off x="6565900" y="2755901"/>
            <a:ext cx="1444544" cy="1667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algn="r">
              <a:spcBef>
                <a:spcPts val="133"/>
              </a:spcBef>
              <a:buClr>
                <a:schemeClr val="accent1"/>
              </a:buClr>
              <a:buSzPct val="100000"/>
              <a:defRPr/>
            </a:pPr>
            <a:r>
              <a:rPr lang="de-DE" sz="1000" b="1"/>
              <a:t>DRÄXLMAIER Group</a:t>
            </a:r>
          </a:p>
        </p:txBody>
      </p:sp>
      <p:sp>
        <p:nvSpPr>
          <p:cNvPr id="30" name="Textplatzhalter 19">
            <a:extLst>
              <a:ext uri="{FF2B5EF4-FFF2-40B4-BE49-F238E27FC236}">
                <a16:creationId xmlns:a16="http://schemas.microsoft.com/office/drawing/2014/main" id="{D5BA6DFD-B51A-4DC9-9E27-5D2EC51B4BD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65900" y="2922676"/>
            <a:ext cx="1444544" cy="153888"/>
          </a:xfrm>
        </p:spPr>
        <p:txBody>
          <a:bodyPr>
            <a:noAutofit/>
          </a:bodyPr>
          <a:lstStyle>
            <a:lvl1pPr algn="r">
              <a:defRPr sz="1000"/>
            </a:lvl1pPr>
          </a:lstStyle>
          <a:p>
            <a:pPr lvl="0"/>
            <a:r>
              <a:rPr lang="de-DE"/>
              <a:t>Company</a:t>
            </a:r>
          </a:p>
        </p:txBody>
      </p:sp>
      <p:sp>
        <p:nvSpPr>
          <p:cNvPr id="31" name="Textplatzhalter 19">
            <a:extLst>
              <a:ext uri="{FF2B5EF4-FFF2-40B4-BE49-F238E27FC236}">
                <a16:creationId xmlns:a16="http://schemas.microsoft.com/office/drawing/2014/main" id="{230434BD-C894-4892-A903-A91DFA3269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65900" y="3174879"/>
            <a:ext cx="1444544" cy="858709"/>
          </a:xfrm>
        </p:spPr>
        <p:txBody>
          <a:bodyPr>
            <a:noAutofit/>
          </a:bodyPr>
          <a:lstStyle>
            <a:lvl1pPr algn="r">
              <a:defRPr sz="1000"/>
            </a:lvl1pPr>
          </a:lstStyle>
          <a:p>
            <a:pPr lvl="0"/>
            <a:r>
              <a:rPr lang="de-DE" err="1"/>
              <a:t>Address</a:t>
            </a:r>
            <a:endParaRPr lang="de-DE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3186D95E-B812-48B5-B3B9-BF273EA10A35}"/>
              </a:ext>
            </a:extLst>
          </p:cNvPr>
          <p:cNvSpPr txBox="1"/>
          <p:nvPr/>
        </p:nvSpPr>
        <p:spPr>
          <a:xfrm>
            <a:off x="4187911" y="3477702"/>
            <a:ext cx="180821" cy="1538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>
              <a:defRPr sz="1000"/>
            </a:lvl1pPr>
            <a:lvl6pPr marL="2194560" indent="-243840">
              <a:spcBef>
                <a:spcPts val="4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smtClean="0"/>
            </a:lvl6pPr>
            <a:lvl7pPr marL="2438400" indent="-243840">
              <a:spcBef>
                <a:spcPts val="4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900" smtClean="0"/>
            </a:lvl7pPr>
            <a:lvl8pPr marL="2682239" indent="-243840">
              <a:spcBef>
                <a:spcPts val="4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900" smtClean="0"/>
            </a:lvl8pPr>
            <a:lvl9pPr marL="2926080" indent="-243840">
              <a:spcBef>
                <a:spcPts val="4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600" smtClean="0"/>
            </a:lvl9pPr>
          </a:lstStyle>
          <a:p>
            <a:pPr lvl="0"/>
            <a:r>
              <a:rPr lang="de-DE"/>
              <a:t>T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39779632-3B70-43B6-AA98-C3B331BECAD4}"/>
              </a:ext>
            </a:extLst>
          </p:cNvPr>
          <p:cNvSpPr txBox="1"/>
          <p:nvPr/>
        </p:nvSpPr>
        <p:spPr>
          <a:xfrm>
            <a:off x="4187911" y="3643413"/>
            <a:ext cx="180821" cy="1538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>
              <a:defRPr sz="1000"/>
            </a:lvl1pPr>
            <a:lvl6pPr marL="2194560" indent="-243840">
              <a:spcBef>
                <a:spcPts val="4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smtClean="0"/>
            </a:lvl6pPr>
            <a:lvl7pPr marL="2438400" indent="-243840">
              <a:spcBef>
                <a:spcPts val="4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900" smtClean="0"/>
            </a:lvl7pPr>
            <a:lvl8pPr marL="2682239" indent="-243840">
              <a:spcBef>
                <a:spcPts val="4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900" smtClean="0"/>
            </a:lvl8pPr>
            <a:lvl9pPr marL="2926080" indent="-243840">
              <a:spcBef>
                <a:spcPts val="4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600" smtClean="0"/>
            </a:lvl9pPr>
          </a:lstStyle>
          <a:p>
            <a:pPr lvl="0"/>
            <a:r>
              <a:rPr lang="de-DE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1658879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st Page grey 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12195175" cy="6858000"/>
          </a:xfrm>
          <a:prstGeom prst="rect">
            <a:avLst/>
          </a:prstGeom>
          <a:gradFill>
            <a:gsLst>
              <a:gs pos="554">
                <a:schemeClr val="accent2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  <a:gs pos="65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3897045" y="1632247"/>
            <a:ext cx="4401084" cy="2811566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>
            <a:outerShdw blurRad="88900" dir="13500000" sy="23000" kx="1200000" algn="b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Bild 20" descr="DRX_LO1407_RGB_RZ.eps">
            <a:extLst>
              <a:ext uri="{FF2B5EF4-FFF2-40B4-BE49-F238E27FC236}">
                <a16:creationId xmlns:a16="http://schemas.microsoft.com/office/drawing/2014/main" id="{DF95B297-28A4-41B2-B66D-87B0A43E79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-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44" y="1923844"/>
            <a:ext cx="1152000" cy="489727"/>
          </a:xfrm>
          <a:prstGeom prst="rect">
            <a:avLst/>
          </a:prstGeom>
        </p:spPr>
      </p:pic>
      <p:pic>
        <p:nvPicPr>
          <p:cNvPr id="18" name="Bild 20" descr="DRX_LO1407_RGB_RZ.eps">
            <a:extLst>
              <a:ext uri="{FF2B5EF4-FFF2-40B4-BE49-F238E27FC236}">
                <a16:creationId xmlns:a16="http://schemas.microsoft.com/office/drawing/2014/main" id="{9AB5D8C2-ACF1-49C0-BE11-4FF2767A12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-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444" y="1923844"/>
            <a:ext cx="1152000" cy="489727"/>
          </a:xfrm>
          <a:prstGeom prst="rect">
            <a:avLst/>
          </a:prstGeom>
        </p:spPr>
      </p:pic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FA21A5AC-3EE1-4DA3-8D79-7C43D8D4FE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87911" y="2364373"/>
            <a:ext cx="2365288" cy="369332"/>
          </a:xfrm>
        </p:spPr>
        <p:txBody>
          <a:bodyPr anchor="b" anchorCtr="0">
            <a:noAutofit/>
          </a:bodyPr>
          <a:lstStyle>
            <a:lvl1pPr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sz="1200" b="1"/>
              <a:t>First </a:t>
            </a:r>
            <a:r>
              <a:rPr lang="de-DE" sz="1200" b="1" err="1"/>
              <a:t>name</a:t>
            </a:r>
            <a:r>
              <a:rPr lang="de-DE" sz="1200" b="1"/>
              <a:t> Last </a:t>
            </a:r>
            <a:r>
              <a:rPr lang="de-DE" sz="1200" b="1" err="1"/>
              <a:t>name</a:t>
            </a:r>
            <a:endParaRPr lang="de-DE"/>
          </a:p>
        </p:txBody>
      </p:sp>
      <p:sp>
        <p:nvSpPr>
          <p:cNvPr id="20" name="Textplatzhalter 10">
            <a:extLst>
              <a:ext uri="{FF2B5EF4-FFF2-40B4-BE49-F238E27FC236}">
                <a16:creationId xmlns:a16="http://schemas.microsoft.com/office/drawing/2014/main" id="{E3776517-36AA-4A4E-B272-F19F6DB85A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87911" y="2749469"/>
            <a:ext cx="2365288" cy="153888"/>
          </a:xfrm>
        </p:spPr>
        <p:txBody>
          <a:bodyPr>
            <a:noAutofit/>
          </a:bodyPr>
          <a:lstStyle>
            <a:lvl1pPr>
              <a:defRPr sz="1000"/>
            </a:lvl1pPr>
          </a:lstStyle>
          <a:p>
            <a:pPr lvl="0"/>
            <a:r>
              <a:rPr lang="de-DE"/>
              <a:t>Educational </a:t>
            </a:r>
            <a:r>
              <a:rPr lang="de-DE" err="1"/>
              <a:t>degree</a:t>
            </a:r>
            <a:endParaRPr lang="de-DE"/>
          </a:p>
        </p:txBody>
      </p:sp>
      <p:sp>
        <p:nvSpPr>
          <p:cNvPr id="21" name="Textplatzhalter 12">
            <a:extLst>
              <a:ext uri="{FF2B5EF4-FFF2-40B4-BE49-F238E27FC236}">
                <a16:creationId xmlns:a16="http://schemas.microsoft.com/office/drawing/2014/main" id="{259AC1C2-74D1-4A03-8D58-029C9A2CBC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87911" y="3082438"/>
            <a:ext cx="2365288" cy="153888"/>
          </a:xfrm>
        </p:spPr>
        <p:txBody>
          <a:bodyPr>
            <a:noAutofit/>
          </a:bodyPr>
          <a:lstStyle>
            <a:lvl1pPr>
              <a:defRPr sz="1000"/>
            </a:lvl1pPr>
          </a:lstStyle>
          <a:p>
            <a:pPr lvl="0"/>
            <a:r>
              <a:rPr lang="de-DE"/>
              <a:t>Organisational Unit / Head </a:t>
            </a:r>
            <a:r>
              <a:rPr lang="de-DE" err="1"/>
              <a:t>of</a:t>
            </a:r>
            <a:r>
              <a:rPr lang="de-DE"/>
              <a:t> Unit</a:t>
            </a:r>
          </a:p>
        </p:txBody>
      </p:sp>
      <p:sp>
        <p:nvSpPr>
          <p:cNvPr id="22" name="Textplatzhalter 14">
            <a:extLst>
              <a:ext uri="{FF2B5EF4-FFF2-40B4-BE49-F238E27FC236}">
                <a16:creationId xmlns:a16="http://schemas.microsoft.com/office/drawing/2014/main" id="{A0910BA9-BC2D-4CF6-A6D9-FB8223743B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7911" y="3247322"/>
            <a:ext cx="2365288" cy="153888"/>
          </a:xfrm>
        </p:spPr>
        <p:txBody>
          <a:bodyPr>
            <a:noAutofit/>
          </a:bodyPr>
          <a:lstStyle>
            <a:lvl1pPr>
              <a:defRPr sz="1000"/>
            </a:lvl1pPr>
          </a:lstStyle>
          <a:p>
            <a:pPr lvl="0"/>
            <a:r>
              <a:rPr lang="de-DE"/>
              <a:t>External Title</a:t>
            </a:r>
          </a:p>
        </p:txBody>
      </p:sp>
      <p:sp>
        <p:nvSpPr>
          <p:cNvPr id="23" name="Textplatzhalter 16">
            <a:extLst>
              <a:ext uri="{FF2B5EF4-FFF2-40B4-BE49-F238E27FC236}">
                <a16:creationId xmlns:a16="http://schemas.microsoft.com/office/drawing/2014/main" id="{13BEE9B4-81B9-489C-9424-B9AD62488D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8732" y="3477702"/>
            <a:ext cx="2184467" cy="153888"/>
          </a:xfrm>
        </p:spPr>
        <p:txBody>
          <a:bodyPr>
            <a:noAutofit/>
          </a:bodyPr>
          <a:lstStyle>
            <a:lvl1pPr>
              <a:defRPr sz="1000"/>
            </a:lvl1pPr>
          </a:lstStyle>
          <a:p>
            <a:pPr lvl="0"/>
            <a:r>
              <a:rPr lang="de-DE"/>
              <a:t>+49 XXXX XX-X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66DE97D5-539F-4028-9E3E-5E2686310E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87911" y="3870276"/>
            <a:ext cx="2365288" cy="153888"/>
          </a:xfrm>
        </p:spPr>
        <p:txBody>
          <a:bodyPr>
            <a:noAutofit/>
          </a:bodyPr>
          <a:lstStyle>
            <a:lvl1pPr>
              <a:defRPr sz="1000"/>
            </a:lvl1pPr>
          </a:lstStyle>
          <a:p>
            <a:pPr lvl="0"/>
            <a:r>
              <a:rPr lang="de-DE"/>
              <a:t>Firstname.lastname@draexlmaier.com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6710B681-F53E-47BE-BCFE-C63C51C8CD4E}"/>
              </a:ext>
            </a:extLst>
          </p:cNvPr>
          <p:cNvSpPr/>
          <p:nvPr/>
        </p:nvSpPr>
        <p:spPr>
          <a:xfrm>
            <a:off x="4187911" y="4033588"/>
            <a:ext cx="2365289" cy="153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r>
              <a:rPr lang="de-DE" sz="1000" b="1">
                <a:solidFill>
                  <a:schemeClr val="accent1"/>
                </a:solidFill>
              </a:rPr>
              <a:t>www.draexlmaier.com</a:t>
            </a:r>
          </a:p>
        </p:txBody>
      </p:sp>
      <p:sp>
        <p:nvSpPr>
          <p:cNvPr id="27" name="Address">
            <a:extLst>
              <a:ext uri="{FF2B5EF4-FFF2-40B4-BE49-F238E27FC236}">
                <a16:creationId xmlns:a16="http://schemas.microsoft.com/office/drawing/2014/main" id="{B23E7F1E-85CB-412A-93E8-1798D77E2033}"/>
              </a:ext>
            </a:extLst>
          </p:cNvPr>
          <p:cNvSpPr txBox="1">
            <a:spLocks/>
          </p:cNvSpPr>
          <p:nvPr/>
        </p:nvSpPr>
        <p:spPr>
          <a:xfrm>
            <a:off x="6565900" y="2755901"/>
            <a:ext cx="1444544" cy="1667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algn="r">
              <a:spcBef>
                <a:spcPts val="133"/>
              </a:spcBef>
              <a:buClr>
                <a:schemeClr val="accent1"/>
              </a:buClr>
              <a:buSzPct val="100000"/>
              <a:defRPr/>
            </a:pPr>
            <a:r>
              <a:rPr lang="de-DE" sz="1000" b="1"/>
              <a:t>DRÄXLMAIER Group</a:t>
            </a:r>
          </a:p>
        </p:txBody>
      </p:sp>
      <p:sp>
        <p:nvSpPr>
          <p:cNvPr id="30" name="Textplatzhalter 19">
            <a:extLst>
              <a:ext uri="{FF2B5EF4-FFF2-40B4-BE49-F238E27FC236}">
                <a16:creationId xmlns:a16="http://schemas.microsoft.com/office/drawing/2014/main" id="{D5BA6DFD-B51A-4DC9-9E27-5D2EC51B4BD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65900" y="2922676"/>
            <a:ext cx="1444544" cy="153888"/>
          </a:xfrm>
        </p:spPr>
        <p:txBody>
          <a:bodyPr>
            <a:noAutofit/>
          </a:bodyPr>
          <a:lstStyle>
            <a:lvl1pPr algn="r">
              <a:defRPr sz="1000"/>
            </a:lvl1pPr>
          </a:lstStyle>
          <a:p>
            <a:pPr lvl="0"/>
            <a:r>
              <a:rPr lang="de-DE"/>
              <a:t>Company</a:t>
            </a:r>
          </a:p>
        </p:txBody>
      </p:sp>
      <p:sp>
        <p:nvSpPr>
          <p:cNvPr id="31" name="Textplatzhalter 19">
            <a:extLst>
              <a:ext uri="{FF2B5EF4-FFF2-40B4-BE49-F238E27FC236}">
                <a16:creationId xmlns:a16="http://schemas.microsoft.com/office/drawing/2014/main" id="{230434BD-C894-4892-A903-A91DFA3269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65900" y="3174879"/>
            <a:ext cx="1444544" cy="858709"/>
          </a:xfrm>
        </p:spPr>
        <p:txBody>
          <a:bodyPr>
            <a:noAutofit/>
          </a:bodyPr>
          <a:lstStyle>
            <a:lvl1pPr algn="r">
              <a:defRPr sz="1000"/>
            </a:lvl1pPr>
          </a:lstStyle>
          <a:p>
            <a:pPr lvl="0"/>
            <a:r>
              <a:rPr lang="de-DE" err="1"/>
              <a:t>Address</a:t>
            </a:r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A202315-BB52-45CF-B7E3-369E127279F9}"/>
              </a:ext>
            </a:extLst>
          </p:cNvPr>
          <p:cNvSpPr txBox="1"/>
          <p:nvPr/>
        </p:nvSpPr>
        <p:spPr>
          <a:xfrm>
            <a:off x="4187911" y="3477702"/>
            <a:ext cx="180821" cy="1538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>
              <a:defRPr sz="1000"/>
            </a:lvl1pPr>
            <a:lvl6pPr marL="2194560" indent="-243840">
              <a:spcBef>
                <a:spcPts val="4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smtClean="0"/>
            </a:lvl6pPr>
            <a:lvl7pPr marL="2438400" indent="-243840">
              <a:spcBef>
                <a:spcPts val="4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900" smtClean="0"/>
            </a:lvl7pPr>
            <a:lvl8pPr marL="2682239" indent="-243840">
              <a:spcBef>
                <a:spcPts val="4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900" smtClean="0"/>
            </a:lvl8pPr>
            <a:lvl9pPr marL="2926080" indent="-243840">
              <a:spcBef>
                <a:spcPts val="4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600" smtClean="0"/>
            </a:lvl9pPr>
          </a:lstStyle>
          <a:p>
            <a:pPr lvl="0"/>
            <a:r>
              <a:rPr lang="de-DE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4226238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st Page with Contac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12195175" cy="6858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  <a:gs pos="4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3897045" y="881380"/>
            <a:ext cx="4401084" cy="2811566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>
            <a:outerShdw blurRad="88900" dir="13500000" sy="23000" kx="1200000" algn="b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Bild 20" descr="DRX_LO1407_RGB_RZ.eps">
            <a:extLst>
              <a:ext uri="{FF2B5EF4-FFF2-40B4-BE49-F238E27FC236}">
                <a16:creationId xmlns:a16="http://schemas.microsoft.com/office/drawing/2014/main" id="{D3DBDC87-2644-4E91-B0E0-BF0368466A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-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539" y="1170305"/>
            <a:ext cx="1152000" cy="489727"/>
          </a:xfrm>
          <a:prstGeom prst="rect">
            <a:avLst/>
          </a:prstGeom>
        </p:spPr>
      </p:pic>
      <p:sp>
        <p:nvSpPr>
          <p:cNvPr id="18" name="Inhaltsplatzhalter 19">
            <a:extLst>
              <a:ext uri="{FF2B5EF4-FFF2-40B4-BE49-F238E27FC236}">
                <a16:creationId xmlns:a16="http://schemas.microsoft.com/office/drawing/2014/main" id="{B636A7FA-55E7-4107-AA08-C736EBBB830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831911" y="4141836"/>
            <a:ext cx="6531352" cy="184683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8E48FF13-8F91-4784-A97B-8C414F5DA6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86006" y="1610834"/>
            <a:ext cx="2365288" cy="369332"/>
          </a:xfrm>
        </p:spPr>
        <p:txBody>
          <a:bodyPr anchor="b" anchorCtr="0">
            <a:noAutofit/>
          </a:bodyPr>
          <a:lstStyle>
            <a:lvl1pPr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sz="1200" b="1"/>
              <a:t>First </a:t>
            </a:r>
            <a:r>
              <a:rPr lang="de-DE" sz="1200" b="1" err="1"/>
              <a:t>name</a:t>
            </a:r>
            <a:r>
              <a:rPr lang="de-DE" sz="1200" b="1"/>
              <a:t> Last </a:t>
            </a:r>
            <a:r>
              <a:rPr lang="de-DE" sz="1200" b="1" err="1"/>
              <a:t>name</a:t>
            </a:r>
            <a:endParaRPr lang="de-DE"/>
          </a:p>
        </p:txBody>
      </p:sp>
      <p:sp>
        <p:nvSpPr>
          <p:cNvPr id="20" name="Textplatzhalter 10">
            <a:extLst>
              <a:ext uri="{FF2B5EF4-FFF2-40B4-BE49-F238E27FC236}">
                <a16:creationId xmlns:a16="http://schemas.microsoft.com/office/drawing/2014/main" id="{99C99D3C-288E-448F-B1B4-E51856E155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86006" y="1995930"/>
            <a:ext cx="2365288" cy="153888"/>
          </a:xfrm>
        </p:spPr>
        <p:txBody>
          <a:bodyPr>
            <a:noAutofit/>
          </a:bodyPr>
          <a:lstStyle>
            <a:lvl1pPr>
              <a:defRPr sz="1000"/>
            </a:lvl1pPr>
          </a:lstStyle>
          <a:p>
            <a:pPr lvl="0"/>
            <a:r>
              <a:rPr lang="de-DE"/>
              <a:t>Educational </a:t>
            </a:r>
            <a:r>
              <a:rPr lang="de-DE" err="1"/>
              <a:t>degree</a:t>
            </a:r>
            <a:endParaRPr lang="de-DE"/>
          </a:p>
        </p:txBody>
      </p:sp>
      <p:sp>
        <p:nvSpPr>
          <p:cNvPr id="21" name="Textplatzhalter 12">
            <a:extLst>
              <a:ext uri="{FF2B5EF4-FFF2-40B4-BE49-F238E27FC236}">
                <a16:creationId xmlns:a16="http://schemas.microsoft.com/office/drawing/2014/main" id="{DEDD4CC3-E060-4C66-BE6D-1CC3DD5C19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86006" y="2328899"/>
            <a:ext cx="2365288" cy="153888"/>
          </a:xfrm>
        </p:spPr>
        <p:txBody>
          <a:bodyPr>
            <a:noAutofit/>
          </a:bodyPr>
          <a:lstStyle>
            <a:lvl1pPr>
              <a:defRPr sz="1000"/>
            </a:lvl1pPr>
          </a:lstStyle>
          <a:p>
            <a:pPr lvl="0"/>
            <a:r>
              <a:rPr lang="de-DE"/>
              <a:t>Organisational Unit / Head </a:t>
            </a:r>
            <a:r>
              <a:rPr lang="de-DE" err="1"/>
              <a:t>of</a:t>
            </a:r>
            <a:r>
              <a:rPr lang="de-DE"/>
              <a:t> Unit</a:t>
            </a:r>
          </a:p>
        </p:txBody>
      </p:sp>
      <p:sp>
        <p:nvSpPr>
          <p:cNvPr id="22" name="Textplatzhalter 14">
            <a:extLst>
              <a:ext uri="{FF2B5EF4-FFF2-40B4-BE49-F238E27FC236}">
                <a16:creationId xmlns:a16="http://schemas.microsoft.com/office/drawing/2014/main" id="{FFC89D91-67B0-457C-A329-4ED2C6772B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6006" y="2493783"/>
            <a:ext cx="2365288" cy="153888"/>
          </a:xfrm>
        </p:spPr>
        <p:txBody>
          <a:bodyPr>
            <a:noAutofit/>
          </a:bodyPr>
          <a:lstStyle>
            <a:lvl1pPr>
              <a:defRPr sz="1000"/>
            </a:lvl1pPr>
          </a:lstStyle>
          <a:p>
            <a:pPr lvl="0"/>
            <a:r>
              <a:rPr lang="de-DE"/>
              <a:t>External Title</a:t>
            </a:r>
          </a:p>
        </p:txBody>
      </p:sp>
      <p:sp>
        <p:nvSpPr>
          <p:cNvPr id="23" name="Textplatzhalter 16">
            <a:extLst>
              <a:ext uri="{FF2B5EF4-FFF2-40B4-BE49-F238E27FC236}">
                <a16:creationId xmlns:a16="http://schemas.microsoft.com/office/drawing/2014/main" id="{237EBD4F-1BC2-4C63-8876-A4AEAFCFC3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6827" y="2724163"/>
            <a:ext cx="2184467" cy="153888"/>
          </a:xfrm>
        </p:spPr>
        <p:txBody>
          <a:bodyPr>
            <a:noAutofit/>
          </a:bodyPr>
          <a:lstStyle>
            <a:lvl1pPr>
              <a:defRPr sz="1000"/>
            </a:lvl1pPr>
          </a:lstStyle>
          <a:p>
            <a:pPr lvl="0"/>
            <a:r>
              <a:rPr lang="de-DE"/>
              <a:t>+49 XXXX XX-X</a:t>
            </a:r>
          </a:p>
        </p:txBody>
      </p:sp>
      <p:sp>
        <p:nvSpPr>
          <p:cNvPr id="24" name="Textplatzhalter 16">
            <a:extLst>
              <a:ext uri="{FF2B5EF4-FFF2-40B4-BE49-F238E27FC236}">
                <a16:creationId xmlns:a16="http://schemas.microsoft.com/office/drawing/2014/main" id="{C10B9E1D-0772-43E4-8EF9-ED0BF350F9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6827" y="2889874"/>
            <a:ext cx="2184467" cy="153888"/>
          </a:xfrm>
        </p:spPr>
        <p:txBody>
          <a:bodyPr>
            <a:noAutofit/>
          </a:bodyPr>
          <a:lstStyle>
            <a:lvl1pPr>
              <a:defRPr sz="1000"/>
            </a:lvl1pPr>
          </a:lstStyle>
          <a:p>
            <a:pPr lvl="0"/>
            <a:r>
              <a:rPr lang="de-DE"/>
              <a:t>+49 XXX XXXXXXX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0D7508E7-C604-4F42-9D54-96AD10AE75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86006" y="3116737"/>
            <a:ext cx="2365288" cy="153888"/>
          </a:xfrm>
        </p:spPr>
        <p:txBody>
          <a:bodyPr>
            <a:noAutofit/>
          </a:bodyPr>
          <a:lstStyle>
            <a:lvl1pPr>
              <a:defRPr sz="1000"/>
            </a:lvl1pPr>
          </a:lstStyle>
          <a:p>
            <a:pPr lvl="0"/>
            <a:r>
              <a:rPr lang="de-DE"/>
              <a:t>Firstname.lastname@draexlmaier.com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3CA0A547-FF05-4B28-8EEC-44128317F25D}"/>
              </a:ext>
            </a:extLst>
          </p:cNvPr>
          <p:cNvSpPr/>
          <p:nvPr/>
        </p:nvSpPr>
        <p:spPr>
          <a:xfrm>
            <a:off x="4186006" y="3280049"/>
            <a:ext cx="2365289" cy="153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r>
              <a:rPr lang="de-DE" sz="1000" b="1">
                <a:solidFill>
                  <a:schemeClr val="accent1"/>
                </a:solidFill>
              </a:rPr>
              <a:t>www.draexlmaier.com</a:t>
            </a:r>
          </a:p>
        </p:txBody>
      </p:sp>
      <p:sp>
        <p:nvSpPr>
          <p:cNvPr id="27" name="Address">
            <a:extLst>
              <a:ext uri="{FF2B5EF4-FFF2-40B4-BE49-F238E27FC236}">
                <a16:creationId xmlns:a16="http://schemas.microsoft.com/office/drawing/2014/main" id="{BF0BBCFC-29E9-4944-A4C8-967D9E435E80}"/>
              </a:ext>
            </a:extLst>
          </p:cNvPr>
          <p:cNvSpPr txBox="1">
            <a:spLocks/>
          </p:cNvSpPr>
          <p:nvPr/>
        </p:nvSpPr>
        <p:spPr>
          <a:xfrm>
            <a:off x="6563995" y="2002362"/>
            <a:ext cx="1444544" cy="1657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algn="r">
              <a:spcBef>
                <a:spcPts val="133"/>
              </a:spcBef>
              <a:buClr>
                <a:schemeClr val="accent1"/>
              </a:buClr>
              <a:buSzPct val="100000"/>
              <a:defRPr/>
            </a:pPr>
            <a:r>
              <a:rPr lang="de-DE" sz="1000" b="1"/>
              <a:t>DRÄXLMAIER Group</a:t>
            </a:r>
          </a:p>
        </p:txBody>
      </p:sp>
      <p:sp>
        <p:nvSpPr>
          <p:cNvPr id="30" name="Textplatzhalter 19">
            <a:extLst>
              <a:ext uri="{FF2B5EF4-FFF2-40B4-BE49-F238E27FC236}">
                <a16:creationId xmlns:a16="http://schemas.microsoft.com/office/drawing/2014/main" id="{10FB2AB1-9AA8-432E-85E5-3FE7D741090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63995" y="2168120"/>
            <a:ext cx="1444544" cy="153888"/>
          </a:xfrm>
        </p:spPr>
        <p:txBody>
          <a:bodyPr>
            <a:noAutofit/>
          </a:bodyPr>
          <a:lstStyle>
            <a:lvl1pPr algn="r">
              <a:defRPr sz="1000"/>
            </a:lvl1pPr>
          </a:lstStyle>
          <a:p>
            <a:pPr lvl="0"/>
            <a:r>
              <a:rPr lang="de-DE"/>
              <a:t>Company</a:t>
            </a:r>
          </a:p>
        </p:txBody>
      </p:sp>
      <p:sp>
        <p:nvSpPr>
          <p:cNvPr id="31" name="Textplatzhalter 19">
            <a:extLst>
              <a:ext uri="{FF2B5EF4-FFF2-40B4-BE49-F238E27FC236}">
                <a16:creationId xmlns:a16="http://schemas.microsoft.com/office/drawing/2014/main" id="{783DEBE8-AECE-46B7-AA36-CC2BC833520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63995" y="2420323"/>
            <a:ext cx="1444544" cy="858709"/>
          </a:xfrm>
        </p:spPr>
        <p:txBody>
          <a:bodyPr>
            <a:noAutofit/>
          </a:bodyPr>
          <a:lstStyle>
            <a:lvl1pPr algn="r">
              <a:defRPr sz="1000"/>
            </a:lvl1pPr>
          </a:lstStyle>
          <a:p>
            <a:pPr lvl="0"/>
            <a:r>
              <a:rPr lang="de-DE" err="1"/>
              <a:t>Address</a:t>
            </a:r>
            <a:endParaRPr lang="de-DE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0FBD1955-50EA-4234-94A9-70622D1C2866}"/>
              </a:ext>
            </a:extLst>
          </p:cNvPr>
          <p:cNvSpPr txBox="1"/>
          <p:nvPr/>
        </p:nvSpPr>
        <p:spPr>
          <a:xfrm>
            <a:off x="4186006" y="2724163"/>
            <a:ext cx="180821" cy="1538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>
              <a:defRPr sz="1000"/>
            </a:lvl1pPr>
            <a:lvl6pPr marL="2194560" indent="-243840">
              <a:spcBef>
                <a:spcPts val="4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smtClean="0"/>
            </a:lvl6pPr>
            <a:lvl7pPr marL="2438400" indent="-243840">
              <a:spcBef>
                <a:spcPts val="4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900" smtClean="0"/>
            </a:lvl7pPr>
            <a:lvl8pPr marL="2682239" indent="-243840">
              <a:spcBef>
                <a:spcPts val="4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900" smtClean="0"/>
            </a:lvl8pPr>
            <a:lvl9pPr marL="2926080" indent="-243840">
              <a:spcBef>
                <a:spcPts val="4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600" smtClean="0"/>
            </a:lvl9pPr>
          </a:lstStyle>
          <a:p>
            <a:pPr lvl="0"/>
            <a:r>
              <a:rPr lang="de-DE"/>
              <a:t>T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6765AC7C-0541-4F92-8AC6-74D5714CAD48}"/>
              </a:ext>
            </a:extLst>
          </p:cNvPr>
          <p:cNvSpPr txBox="1"/>
          <p:nvPr/>
        </p:nvSpPr>
        <p:spPr>
          <a:xfrm>
            <a:off x="4186006" y="2889874"/>
            <a:ext cx="180821" cy="1538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>
              <a:defRPr sz="1000"/>
            </a:lvl1pPr>
            <a:lvl6pPr marL="2194560" indent="-243840">
              <a:spcBef>
                <a:spcPts val="4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smtClean="0"/>
            </a:lvl6pPr>
            <a:lvl7pPr marL="2438400" indent="-243840">
              <a:spcBef>
                <a:spcPts val="4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900" smtClean="0"/>
            </a:lvl7pPr>
            <a:lvl8pPr marL="2682239" indent="-243840">
              <a:spcBef>
                <a:spcPts val="4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900" smtClean="0"/>
            </a:lvl8pPr>
            <a:lvl9pPr marL="2926080" indent="-243840">
              <a:spcBef>
                <a:spcPts val="4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600" smtClean="0"/>
            </a:lvl9pPr>
          </a:lstStyle>
          <a:p>
            <a:pPr lvl="0"/>
            <a:r>
              <a:rPr lang="de-DE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4210505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st Page with Contact grey 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12195175" cy="6858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  <a:gs pos="4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3897045" y="881380"/>
            <a:ext cx="4401084" cy="2811566"/>
          </a:xfrm>
          <a:prstGeom prst="rect">
            <a:avLst/>
          </a:prstGeom>
          <a:solidFill>
            <a:schemeClr val="bg2"/>
          </a:solidFill>
          <a:ln w="9525">
            <a:noFill/>
          </a:ln>
          <a:effectLst>
            <a:outerShdw blurRad="88900" dir="13500000" sy="23000" kx="1200000" algn="b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Bild 20" descr="DRX_LO1407_RGB_RZ.eps">
            <a:extLst>
              <a:ext uri="{FF2B5EF4-FFF2-40B4-BE49-F238E27FC236}">
                <a16:creationId xmlns:a16="http://schemas.microsoft.com/office/drawing/2014/main" id="{D3DBDC87-2644-4E91-B0E0-BF0368466A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-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539" y="1170305"/>
            <a:ext cx="1152000" cy="489727"/>
          </a:xfrm>
          <a:prstGeom prst="rect">
            <a:avLst/>
          </a:prstGeom>
        </p:spPr>
      </p:pic>
      <p:sp>
        <p:nvSpPr>
          <p:cNvPr id="18" name="Inhaltsplatzhalter 19">
            <a:extLst>
              <a:ext uri="{FF2B5EF4-FFF2-40B4-BE49-F238E27FC236}">
                <a16:creationId xmlns:a16="http://schemas.microsoft.com/office/drawing/2014/main" id="{B636A7FA-55E7-4107-AA08-C736EBBB830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831911" y="4141836"/>
            <a:ext cx="6531352" cy="184683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8E48FF13-8F91-4784-A97B-8C414F5DA6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86006" y="1610834"/>
            <a:ext cx="2365288" cy="369332"/>
          </a:xfrm>
        </p:spPr>
        <p:txBody>
          <a:bodyPr anchor="b" anchorCtr="0">
            <a:noAutofit/>
          </a:bodyPr>
          <a:lstStyle>
            <a:lvl1pPr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sz="1200" b="1"/>
              <a:t>First </a:t>
            </a:r>
            <a:r>
              <a:rPr lang="de-DE" sz="1200" b="1" err="1"/>
              <a:t>name</a:t>
            </a:r>
            <a:r>
              <a:rPr lang="de-DE" sz="1200" b="1"/>
              <a:t> Last </a:t>
            </a:r>
            <a:r>
              <a:rPr lang="de-DE" sz="1200" b="1" err="1"/>
              <a:t>name</a:t>
            </a:r>
            <a:endParaRPr lang="de-DE"/>
          </a:p>
        </p:txBody>
      </p:sp>
      <p:sp>
        <p:nvSpPr>
          <p:cNvPr id="20" name="Textplatzhalter 10">
            <a:extLst>
              <a:ext uri="{FF2B5EF4-FFF2-40B4-BE49-F238E27FC236}">
                <a16:creationId xmlns:a16="http://schemas.microsoft.com/office/drawing/2014/main" id="{99C99D3C-288E-448F-B1B4-E51856E155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86006" y="1995930"/>
            <a:ext cx="2365288" cy="153888"/>
          </a:xfrm>
        </p:spPr>
        <p:txBody>
          <a:bodyPr>
            <a:noAutofit/>
          </a:bodyPr>
          <a:lstStyle>
            <a:lvl1pPr>
              <a:defRPr sz="1000"/>
            </a:lvl1pPr>
          </a:lstStyle>
          <a:p>
            <a:pPr lvl="0"/>
            <a:r>
              <a:rPr lang="de-DE"/>
              <a:t>Educational </a:t>
            </a:r>
            <a:r>
              <a:rPr lang="de-DE" err="1"/>
              <a:t>degree</a:t>
            </a:r>
            <a:endParaRPr lang="de-DE"/>
          </a:p>
        </p:txBody>
      </p:sp>
      <p:sp>
        <p:nvSpPr>
          <p:cNvPr id="21" name="Textplatzhalter 12">
            <a:extLst>
              <a:ext uri="{FF2B5EF4-FFF2-40B4-BE49-F238E27FC236}">
                <a16:creationId xmlns:a16="http://schemas.microsoft.com/office/drawing/2014/main" id="{DEDD4CC3-E060-4C66-BE6D-1CC3DD5C19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86006" y="2328899"/>
            <a:ext cx="2365288" cy="153888"/>
          </a:xfrm>
        </p:spPr>
        <p:txBody>
          <a:bodyPr>
            <a:noAutofit/>
          </a:bodyPr>
          <a:lstStyle>
            <a:lvl1pPr>
              <a:defRPr sz="1000"/>
            </a:lvl1pPr>
          </a:lstStyle>
          <a:p>
            <a:pPr lvl="0"/>
            <a:r>
              <a:rPr lang="de-DE"/>
              <a:t>Organisational Unit / Head </a:t>
            </a:r>
            <a:r>
              <a:rPr lang="de-DE" err="1"/>
              <a:t>of</a:t>
            </a:r>
            <a:r>
              <a:rPr lang="de-DE"/>
              <a:t> Unit</a:t>
            </a:r>
          </a:p>
        </p:txBody>
      </p:sp>
      <p:sp>
        <p:nvSpPr>
          <p:cNvPr id="22" name="Textplatzhalter 14">
            <a:extLst>
              <a:ext uri="{FF2B5EF4-FFF2-40B4-BE49-F238E27FC236}">
                <a16:creationId xmlns:a16="http://schemas.microsoft.com/office/drawing/2014/main" id="{FFC89D91-67B0-457C-A329-4ED2C6772B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6006" y="2493783"/>
            <a:ext cx="2365288" cy="153888"/>
          </a:xfrm>
        </p:spPr>
        <p:txBody>
          <a:bodyPr>
            <a:noAutofit/>
          </a:bodyPr>
          <a:lstStyle>
            <a:lvl1pPr>
              <a:defRPr sz="1000"/>
            </a:lvl1pPr>
          </a:lstStyle>
          <a:p>
            <a:pPr lvl="0"/>
            <a:r>
              <a:rPr lang="de-DE"/>
              <a:t>External Title</a:t>
            </a:r>
          </a:p>
        </p:txBody>
      </p:sp>
      <p:sp>
        <p:nvSpPr>
          <p:cNvPr id="23" name="Textplatzhalter 16">
            <a:extLst>
              <a:ext uri="{FF2B5EF4-FFF2-40B4-BE49-F238E27FC236}">
                <a16:creationId xmlns:a16="http://schemas.microsoft.com/office/drawing/2014/main" id="{237EBD4F-1BC2-4C63-8876-A4AEAFCFC3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6827" y="2724163"/>
            <a:ext cx="2184467" cy="153888"/>
          </a:xfrm>
        </p:spPr>
        <p:txBody>
          <a:bodyPr>
            <a:noAutofit/>
          </a:bodyPr>
          <a:lstStyle>
            <a:lvl1pPr>
              <a:defRPr sz="1000"/>
            </a:lvl1pPr>
          </a:lstStyle>
          <a:p>
            <a:pPr lvl="0"/>
            <a:r>
              <a:rPr lang="de-DE"/>
              <a:t>+49 XXXX XX-X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0D7508E7-C604-4F42-9D54-96AD10AE75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86006" y="3116737"/>
            <a:ext cx="2365288" cy="153888"/>
          </a:xfrm>
        </p:spPr>
        <p:txBody>
          <a:bodyPr>
            <a:noAutofit/>
          </a:bodyPr>
          <a:lstStyle>
            <a:lvl1pPr>
              <a:defRPr sz="1000"/>
            </a:lvl1pPr>
          </a:lstStyle>
          <a:p>
            <a:pPr lvl="0"/>
            <a:r>
              <a:rPr lang="de-DE"/>
              <a:t>Firstname.lastname@draexlmaier.com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3CA0A547-FF05-4B28-8EEC-44128317F25D}"/>
              </a:ext>
            </a:extLst>
          </p:cNvPr>
          <p:cNvSpPr/>
          <p:nvPr/>
        </p:nvSpPr>
        <p:spPr>
          <a:xfrm>
            <a:off x="4186006" y="3280049"/>
            <a:ext cx="2365289" cy="153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r>
              <a:rPr lang="de-DE" sz="1000" b="1">
                <a:solidFill>
                  <a:schemeClr val="accent1"/>
                </a:solidFill>
              </a:rPr>
              <a:t>www.draexlmaier.com</a:t>
            </a:r>
          </a:p>
        </p:txBody>
      </p:sp>
      <p:sp>
        <p:nvSpPr>
          <p:cNvPr id="27" name="Address">
            <a:extLst>
              <a:ext uri="{FF2B5EF4-FFF2-40B4-BE49-F238E27FC236}">
                <a16:creationId xmlns:a16="http://schemas.microsoft.com/office/drawing/2014/main" id="{BF0BBCFC-29E9-4944-A4C8-967D9E435E80}"/>
              </a:ext>
            </a:extLst>
          </p:cNvPr>
          <p:cNvSpPr txBox="1">
            <a:spLocks/>
          </p:cNvSpPr>
          <p:nvPr/>
        </p:nvSpPr>
        <p:spPr>
          <a:xfrm>
            <a:off x="6563995" y="2002362"/>
            <a:ext cx="1444544" cy="1657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algn="r">
              <a:spcBef>
                <a:spcPts val="133"/>
              </a:spcBef>
              <a:buClr>
                <a:schemeClr val="accent1"/>
              </a:buClr>
              <a:buSzPct val="100000"/>
              <a:defRPr/>
            </a:pPr>
            <a:r>
              <a:rPr lang="de-DE" sz="1000" b="1"/>
              <a:t>DRÄXLMAIER Group</a:t>
            </a:r>
          </a:p>
        </p:txBody>
      </p:sp>
      <p:sp>
        <p:nvSpPr>
          <p:cNvPr id="30" name="Textplatzhalter 19">
            <a:extLst>
              <a:ext uri="{FF2B5EF4-FFF2-40B4-BE49-F238E27FC236}">
                <a16:creationId xmlns:a16="http://schemas.microsoft.com/office/drawing/2014/main" id="{10FB2AB1-9AA8-432E-85E5-3FE7D741090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63995" y="2168120"/>
            <a:ext cx="1444544" cy="153888"/>
          </a:xfrm>
        </p:spPr>
        <p:txBody>
          <a:bodyPr>
            <a:noAutofit/>
          </a:bodyPr>
          <a:lstStyle>
            <a:lvl1pPr algn="r">
              <a:defRPr sz="1000"/>
            </a:lvl1pPr>
          </a:lstStyle>
          <a:p>
            <a:pPr lvl="0"/>
            <a:r>
              <a:rPr lang="de-DE"/>
              <a:t>Company</a:t>
            </a:r>
          </a:p>
        </p:txBody>
      </p:sp>
      <p:sp>
        <p:nvSpPr>
          <p:cNvPr id="31" name="Textplatzhalter 19">
            <a:extLst>
              <a:ext uri="{FF2B5EF4-FFF2-40B4-BE49-F238E27FC236}">
                <a16:creationId xmlns:a16="http://schemas.microsoft.com/office/drawing/2014/main" id="{783DEBE8-AECE-46B7-AA36-CC2BC833520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63995" y="2420323"/>
            <a:ext cx="1444544" cy="858709"/>
          </a:xfrm>
        </p:spPr>
        <p:txBody>
          <a:bodyPr>
            <a:noAutofit/>
          </a:bodyPr>
          <a:lstStyle>
            <a:lvl1pPr algn="r">
              <a:defRPr sz="1000"/>
            </a:lvl1pPr>
          </a:lstStyle>
          <a:p>
            <a:pPr lvl="0"/>
            <a:r>
              <a:rPr lang="de-DE" err="1"/>
              <a:t>Address</a:t>
            </a:r>
            <a:endParaRPr lang="de-DE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05C0C686-F0AA-4DDE-BD1A-DB3FCAEB0E63}"/>
              </a:ext>
            </a:extLst>
          </p:cNvPr>
          <p:cNvSpPr txBox="1"/>
          <p:nvPr/>
        </p:nvSpPr>
        <p:spPr>
          <a:xfrm>
            <a:off x="4186006" y="2724163"/>
            <a:ext cx="180821" cy="1538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>
              <a:defRPr sz="1000"/>
            </a:lvl1pPr>
            <a:lvl6pPr marL="2194560" indent="-243840">
              <a:spcBef>
                <a:spcPts val="4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smtClean="0"/>
            </a:lvl6pPr>
            <a:lvl7pPr marL="2438400" indent="-243840">
              <a:spcBef>
                <a:spcPts val="4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900" smtClean="0"/>
            </a:lvl7pPr>
            <a:lvl8pPr marL="2682239" indent="-243840">
              <a:spcBef>
                <a:spcPts val="4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900" smtClean="0"/>
            </a:lvl8pPr>
            <a:lvl9pPr marL="2926080" indent="-243840">
              <a:spcBef>
                <a:spcPts val="4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600" smtClean="0"/>
            </a:lvl9pPr>
          </a:lstStyle>
          <a:p>
            <a:pPr lvl="0"/>
            <a:r>
              <a:rPr lang="de-DE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5209490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324001" y="2448789"/>
            <a:ext cx="11545587" cy="1732452"/>
          </a:xfrm>
        </p:spPr>
        <p:txBody>
          <a:bodyPr tIns="72000" bIns="72000"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de-DE"/>
              <a:t>Chapter</a:t>
            </a:r>
          </a:p>
        </p:txBody>
      </p:sp>
      <p:cxnSp>
        <p:nvCxnSpPr>
          <p:cNvPr id="9" name="Gerade Verbindung 8"/>
          <p:cNvCxnSpPr/>
          <p:nvPr/>
        </p:nvCxnSpPr>
        <p:spPr>
          <a:xfrm>
            <a:off x="322263" y="4181241"/>
            <a:ext cx="1154558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97B42C-3192-4134-B511-357F386DD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07.12.2022 | synapsis communication deck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8F1810-3E2A-4197-8229-3D617F5FC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EA60-B56A-DE49-B4F9-939AB62E9280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2333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429" y="444501"/>
            <a:ext cx="8936777" cy="86036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>
          <a:xfrm>
            <a:off x="490976" y="1684867"/>
            <a:ext cx="11260740" cy="4624453"/>
          </a:xfrm>
        </p:spPr>
        <p:txBody>
          <a:bodyPr/>
          <a:lstStyle>
            <a:lvl2pPr marL="243411" indent="-243411">
              <a:defRPr/>
            </a:lvl2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497047" y="6381580"/>
            <a:ext cx="623608" cy="215979"/>
          </a:xfrm>
          <a:prstGeom prst="rect">
            <a:avLst/>
          </a:prstGeom>
        </p:spPr>
        <p:txBody>
          <a:bodyPr vert="horz" lIns="0" tIns="0" rIns="0" bIns="0" anchor="ctr"/>
          <a:lstStyle>
            <a:lvl1pPr algn="l" eaLnBrk="1" latinLnBrk="0" hangingPunct="1">
              <a:defRPr kumimoji="0" sz="933" b="1">
                <a:solidFill>
                  <a:schemeClr val="accent2"/>
                </a:solidFill>
              </a:defRPr>
            </a:lvl1pPr>
          </a:lstStyle>
          <a:p>
            <a:fld id="{173FEA60-B56A-DE49-B4F9-939AB62E928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96038" y="6614732"/>
            <a:ext cx="9075756" cy="166777"/>
          </a:xfrm>
          <a:prstGeom prst="rect">
            <a:avLst/>
          </a:prstGeom>
        </p:spPr>
        <p:txBody>
          <a:bodyPr lIns="0" anchor="b" anchorCtr="0"/>
          <a:lstStyle>
            <a:lvl1pPr>
              <a:defRPr sz="933">
                <a:solidFill>
                  <a:schemeClr val="accent2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604151"/>
      </p:ext>
    </p:extLst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932ED2A-326E-49EE-BC82-7EF9E744C1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4001" y="1035824"/>
            <a:ext cx="9698038" cy="365939"/>
          </a:xfrm>
        </p:spPr>
        <p:txBody>
          <a:bodyPr bIns="57600" anchor="t" anchorCtr="0">
            <a:spAutoFit/>
          </a:bodyPr>
          <a:lstStyle>
            <a:lvl1pPr>
              <a:defRPr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26A37EC-14BE-4C6F-AF7B-89CDA6E90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539600"/>
            <a:ext cx="9697138" cy="415370"/>
          </a:xfrm>
        </p:spPr>
        <p:txBody>
          <a:bodyPr>
            <a:noAutofit/>
          </a:bodyPr>
          <a:lstStyle>
            <a:lvl1pPr>
              <a:defRPr sz="27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176B9DA7-F8F6-48F6-A234-C6F4B7EFEF5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22263" y="1525588"/>
            <a:ext cx="11547325" cy="478313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B42C5D-44B2-4230-A082-4509C89AE75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/>
              <a:t>07.12.2022 | synapsis communication deck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9FE28A-F1FA-4671-86B8-072A3F02567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73FEA60-B56A-DE49-B4F9-939AB62E9280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224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9"/>
          <p:cNvSpPr>
            <a:spLocks noGrp="1"/>
          </p:cNvSpPr>
          <p:nvPr>
            <p:ph type="dt" sz="half" idx="2"/>
          </p:nvPr>
        </p:nvSpPr>
        <p:spPr>
          <a:xfrm>
            <a:off x="1120654" y="6381580"/>
            <a:ext cx="8451139" cy="21741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de-DE" sz="933" kern="120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07.12.2022 | synapsis communication deck</a:t>
            </a:r>
          </a:p>
        </p:txBody>
      </p:sp>
      <p:sp>
        <p:nvSpPr>
          <p:cNvPr id="11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497047" y="6381580"/>
            <a:ext cx="623608" cy="215979"/>
          </a:xfrm>
          <a:prstGeom prst="rect">
            <a:avLst/>
          </a:prstGeom>
        </p:spPr>
        <p:txBody>
          <a:bodyPr vert="horz" lIns="0" tIns="0" rIns="0" bIns="0" anchor="ctr"/>
          <a:lstStyle>
            <a:lvl1pPr algn="l" eaLnBrk="1" latinLnBrk="0" hangingPunct="1">
              <a:defRPr kumimoji="0" sz="933" b="1">
                <a:solidFill>
                  <a:schemeClr val="accent2"/>
                </a:solidFill>
              </a:defRPr>
            </a:lvl1pPr>
          </a:lstStyle>
          <a:p>
            <a:fld id="{173FEA60-B56A-DE49-B4F9-939AB62E928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96038" y="6614732"/>
            <a:ext cx="9075756" cy="166777"/>
          </a:xfrm>
          <a:prstGeom prst="rect">
            <a:avLst/>
          </a:prstGeom>
        </p:spPr>
        <p:txBody>
          <a:bodyPr lIns="0" anchor="b" anchorCtr="0"/>
          <a:lstStyle>
            <a:lvl1pPr>
              <a:defRPr sz="933">
                <a:solidFill>
                  <a:schemeClr val="accent2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95429" y="444501"/>
            <a:ext cx="8936777" cy="86036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8644587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 - Zah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12"/>
          <p:cNvSpPr>
            <a:spLocks noGrp="1"/>
          </p:cNvSpPr>
          <p:nvPr>
            <p:ph sz="quarter" idx="13"/>
          </p:nvPr>
        </p:nvSpPr>
        <p:spPr>
          <a:xfrm>
            <a:off x="490974" y="1684868"/>
            <a:ext cx="11260740" cy="4624889"/>
          </a:xfrm>
          <a:prstGeom prst="rect">
            <a:avLst/>
          </a:prstGeom>
        </p:spPr>
        <p:txBody>
          <a:bodyPr/>
          <a:lstStyle>
            <a:lvl2pPr marL="355591" indent="-355591">
              <a:buFont typeface="+mj-lt"/>
              <a:buAutoNum type="arabicPeriod"/>
              <a:tabLst>
                <a:tab pos="353475" algn="l"/>
              </a:tabLst>
              <a:defRPr/>
            </a:lvl2pPr>
            <a:lvl3pPr marL="599002" indent="-361942">
              <a:buFont typeface="+mj-lt"/>
              <a:buAutoNum type="arabicPeriod"/>
              <a:defRPr/>
            </a:lvl3pPr>
            <a:lvl4pPr marL="833946" indent="-355591">
              <a:buFont typeface="+mj-lt"/>
              <a:buAutoNum type="arabicPeriod"/>
              <a:defRPr/>
            </a:lvl4pPr>
            <a:lvl5pPr marL="1077357" indent="-357708">
              <a:buFont typeface="+mj-lt"/>
              <a:buAutoNum type="arabicPeriod"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Datumsplatzhalter 9"/>
          <p:cNvSpPr>
            <a:spLocks noGrp="1"/>
          </p:cNvSpPr>
          <p:nvPr>
            <p:ph type="dt" sz="half" idx="2"/>
          </p:nvPr>
        </p:nvSpPr>
        <p:spPr>
          <a:xfrm>
            <a:off x="1120654" y="6381580"/>
            <a:ext cx="8451139" cy="21741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de-DE" sz="933" kern="120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07.12.2022 | synapsis communication deck</a:t>
            </a:r>
          </a:p>
        </p:txBody>
      </p:sp>
      <p:sp>
        <p:nvSpPr>
          <p:cNvPr id="9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497047" y="6381580"/>
            <a:ext cx="623608" cy="215979"/>
          </a:xfrm>
          <a:prstGeom prst="rect">
            <a:avLst/>
          </a:prstGeom>
        </p:spPr>
        <p:txBody>
          <a:bodyPr vert="horz" lIns="0" tIns="0" rIns="0" bIns="0" anchor="ctr"/>
          <a:lstStyle>
            <a:lvl1pPr algn="l" eaLnBrk="1" latinLnBrk="0" hangingPunct="1">
              <a:defRPr kumimoji="0" sz="933" b="1">
                <a:solidFill>
                  <a:schemeClr val="accent2"/>
                </a:solidFill>
              </a:defRPr>
            </a:lvl1pPr>
          </a:lstStyle>
          <a:p>
            <a:fld id="{173FEA60-B56A-DE49-B4F9-939AB62E928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495429" y="444501"/>
            <a:ext cx="8936777" cy="86036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96038" y="6614732"/>
            <a:ext cx="9075756" cy="166777"/>
          </a:xfrm>
          <a:prstGeom prst="rect">
            <a:avLst/>
          </a:prstGeom>
        </p:spPr>
        <p:txBody>
          <a:bodyPr lIns="0" anchor="b" anchorCtr="0"/>
          <a:lstStyle>
            <a:lvl1pPr>
              <a:defRPr sz="933">
                <a:solidFill>
                  <a:schemeClr val="accent2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48348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Grafik/Bild/Tabel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A0F116BC-3F25-4DB4-86A0-E9EB6487C1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7024"/>
          <a:stretch/>
        </p:blipFill>
        <p:spPr>
          <a:xfrm>
            <a:off x="1" y="1"/>
            <a:ext cx="12195174" cy="6377940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C49461F-E3AB-429A-9081-42A9E85F7FD6}"/>
              </a:ext>
            </a:extLst>
          </p:cNvPr>
          <p:cNvSpPr/>
          <p:nvPr userDrawn="1"/>
        </p:nvSpPr>
        <p:spPr>
          <a:xfrm>
            <a:off x="0" y="3639"/>
            <a:ext cx="12195175" cy="637794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3000">
                <a:schemeClr val="bg1">
                  <a:alpha val="86000"/>
                </a:schemeClr>
              </a:gs>
              <a:gs pos="100000">
                <a:schemeClr val="bg1">
                  <a:shade val="100000"/>
                  <a:satMod val="115000"/>
                  <a:alpha val="3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 anchorCtr="0"/>
          <a:lstStyle/>
          <a:p>
            <a:pPr algn="l"/>
            <a:endParaRPr lang="en-US" err="1"/>
          </a:p>
        </p:txBody>
      </p:sp>
      <p:sp>
        <p:nvSpPr>
          <p:cNvPr id="14" name="Text Placeholder 55">
            <a:extLst>
              <a:ext uri="{FF2B5EF4-FFF2-40B4-BE49-F238E27FC236}">
                <a16:creationId xmlns:a16="http://schemas.microsoft.com/office/drawing/2014/main" id="{848465F3-5053-4E86-A6FB-BA22C12A2E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4001" y="1035824"/>
            <a:ext cx="9698038" cy="365939"/>
          </a:xfrm>
        </p:spPr>
        <p:txBody>
          <a:bodyPr/>
          <a:lstStyle/>
          <a:p>
            <a:r>
              <a:rPr lang="de-DE" err="1"/>
              <a:t>Subtitle</a:t>
            </a:r>
            <a:endParaRPr lang="de-DE"/>
          </a:p>
        </p:txBody>
      </p:sp>
      <p:sp>
        <p:nvSpPr>
          <p:cNvPr id="15" name="Title 54">
            <a:extLst>
              <a:ext uri="{FF2B5EF4-FFF2-40B4-BE49-F238E27FC236}">
                <a16:creationId xmlns:a16="http://schemas.microsoft.com/office/drawing/2014/main" id="{59A110F5-C66C-47AB-96AA-973BC9C81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539600"/>
            <a:ext cx="9697138" cy="415370"/>
          </a:xfrm>
        </p:spPr>
        <p:txBody>
          <a:bodyPr/>
          <a:lstStyle/>
          <a:p>
            <a:r>
              <a:rPr lang="de-DE"/>
              <a:t>Title</a:t>
            </a:r>
            <a:endParaRPr lang="en-US"/>
          </a:p>
        </p:txBody>
      </p:sp>
      <p:sp>
        <p:nvSpPr>
          <p:cNvPr id="16" name="Textplatzhalter 5">
            <a:extLst>
              <a:ext uri="{FF2B5EF4-FFF2-40B4-BE49-F238E27FC236}">
                <a16:creationId xmlns:a16="http://schemas.microsoft.com/office/drawing/2014/main" id="{D14FEDF3-AE84-402D-BC92-42089401948C}"/>
              </a:ext>
            </a:extLst>
          </p:cNvPr>
          <p:cNvSpPr txBox="1">
            <a:spLocks/>
          </p:cNvSpPr>
          <p:nvPr userDrawn="1"/>
        </p:nvSpPr>
        <p:spPr>
          <a:xfrm>
            <a:off x="10573588" y="324000"/>
            <a:ext cx="1296000" cy="55065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Tx/>
              <a:buNone/>
              <a:tabLst>
                <a:tab pos="234951" algn="l"/>
              </a:tabLst>
              <a:defRPr kumimoji="0" sz="2000" kern="1200">
                <a:noFill/>
                <a:latin typeface="+mn-lt"/>
                <a:ea typeface="+mn-ea"/>
                <a:cs typeface="+mn-cs"/>
              </a:defRPr>
            </a:lvl1pPr>
            <a:lvl2pPr marL="216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rtl="0" eaLnBrk="1" latinLnBrk="0" hangingPunct="1">
              <a:spcBef>
                <a:spcPts val="533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rtl="0" eaLnBrk="1" latinLnBrk="0" hangingPunct="1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tabLst/>
              <a:defRPr kumimoji="0" sz="17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194560" indent="-243840" algn="l" rtl="0" eaLnBrk="1" latinLnBrk="0" hangingPunct="1">
              <a:spcBef>
                <a:spcPts val="4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38400" indent="-243840" algn="l" rtl="0" eaLnBrk="1" latinLnBrk="0" hangingPunct="1">
              <a:spcBef>
                <a:spcPts val="4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2239" indent="-243840" algn="l" rtl="0" eaLnBrk="1" latinLnBrk="0" hangingPunct="1">
              <a:spcBef>
                <a:spcPts val="4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43840" algn="l" rtl="0" eaLnBrk="1" latinLnBrk="0" hangingPunct="1">
              <a:spcBef>
                <a:spcPts val="4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Mastertextformat bearbeiten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275A300D-9041-4392-83C7-9C8C88067E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4001" y="6381579"/>
            <a:ext cx="9247794" cy="21741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de-DE" sz="800" kern="120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07.12.2022 | synapsis communication deck</a:t>
            </a:r>
            <a:endParaRPr lang="en-US"/>
          </a:p>
        </p:txBody>
      </p:sp>
      <p:sp>
        <p:nvSpPr>
          <p:cNvPr id="17" name="Foliennummernplatzhalter 22">
            <a:extLst>
              <a:ext uri="{FF2B5EF4-FFF2-40B4-BE49-F238E27FC236}">
                <a16:creationId xmlns:a16="http://schemas.microsoft.com/office/drawing/2014/main" id="{A0D5AD6E-4A03-4A66-9FFC-F2C92355C4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5980" y="6506742"/>
            <a:ext cx="623608" cy="215979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800" b="1">
                <a:solidFill>
                  <a:schemeClr val="accent2"/>
                </a:solidFill>
              </a:defRPr>
            </a:lvl1pPr>
          </a:lstStyle>
          <a:p>
            <a:fld id="{173FEA60-B56A-DE49-B4F9-939AB62E9280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8" name="Fußzeilenplatzhalter 4">
            <a:extLst>
              <a:ext uri="{FF2B5EF4-FFF2-40B4-BE49-F238E27FC236}">
                <a16:creationId xmlns:a16="http://schemas.microsoft.com/office/drawing/2014/main" id="{113B81B7-FCEF-4FAB-8E97-C78F19B444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001" y="6614732"/>
            <a:ext cx="9247793" cy="166777"/>
          </a:xfrm>
          <a:prstGeom prst="rect">
            <a:avLst/>
          </a:prstGeom>
        </p:spPr>
        <p:txBody>
          <a:bodyPr lIns="0" tIns="60972" rIns="121944" bIns="60972" anchor="b" anchorCtr="0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31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574617-1C2F-4AFD-B402-0EE9ED9EB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7758379-639B-4BAE-8918-9F6FDF2318F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76794" y="1525588"/>
            <a:ext cx="5592794" cy="478373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Inhaltsplatzhalter 5">
            <a:extLst>
              <a:ext uri="{FF2B5EF4-FFF2-40B4-BE49-F238E27FC236}">
                <a16:creationId xmlns:a16="http://schemas.microsoft.com/office/drawing/2014/main" id="{27A25D9E-4184-40A3-AFED-F776780274D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22263" y="1525588"/>
            <a:ext cx="5592795" cy="478313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BEF42-76C5-4CB2-946D-C42A75D41C7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/>
              <a:t>07.12.2022 | synapsis communication deck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E0EA32-AD1A-4EE6-8708-BDD2DD22F81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73FEA60-B56A-DE49-B4F9-939AB62E9280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428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8" userDrawn="1">
          <p15:clr>
            <a:srgbClr val="FBAE40"/>
          </p15:clr>
        </p15:guide>
        <p15:guide id="2" pos="395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932ED2A-326E-49EE-BC82-7EF9E744C1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4001" y="1035824"/>
            <a:ext cx="9698038" cy="365939"/>
          </a:xfrm>
        </p:spPr>
        <p:txBody>
          <a:bodyPr bIns="57600" anchor="t" anchorCtr="0">
            <a:spAutoFit/>
          </a:bodyPr>
          <a:lstStyle>
            <a:lvl1pPr>
              <a:defRPr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26A37EC-14BE-4C6F-AF7B-89CDA6E90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539600"/>
            <a:ext cx="9697138" cy="415370"/>
          </a:xfrm>
        </p:spPr>
        <p:txBody>
          <a:bodyPr>
            <a:noAutofit/>
          </a:bodyPr>
          <a:lstStyle>
            <a:lvl1pPr>
              <a:defRPr sz="27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1FFB7F91-C47F-45F3-97AF-6C1E4EBCD0E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76794" y="1525588"/>
            <a:ext cx="5592794" cy="478373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5">
            <a:extLst>
              <a:ext uri="{FF2B5EF4-FFF2-40B4-BE49-F238E27FC236}">
                <a16:creationId xmlns:a16="http://schemas.microsoft.com/office/drawing/2014/main" id="{86938B70-BEE5-4974-B243-A28B145B832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22263" y="1525588"/>
            <a:ext cx="5592795" cy="478313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902D302-3F20-478A-AFFD-105BCB02363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07.12.2022 | synapsis communication deck</a:t>
            </a:r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F9B5730-502B-4B2B-B905-F1EB95369D8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73FEA60-B56A-DE49-B4F9-939AB62E9280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504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8" userDrawn="1">
          <p15:clr>
            <a:srgbClr val="FBAE40"/>
          </p15:clr>
        </p15:guide>
        <p15:guide id="2" pos="395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ictur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574617-1C2F-4AFD-B402-0EE9ED9EB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7758379-639B-4BAE-8918-9F6FDF2318F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76794" y="1525588"/>
            <a:ext cx="5592794" cy="478373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7991470-7FC2-4312-A525-2E8AF63438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1525588"/>
            <a:ext cx="5918200" cy="4852352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4EED4C3-5854-43F9-8EB0-13492DD1CFA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/>
              <a:t>07.12.2022 | synapsis communication deck</a:t>
            </a:r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EFB747C-4EF9-4F30-87A7-E00EB9E8524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73FEA60-B56A-DE49-B4F9-939AB62E9280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198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8">
          <p15:clr>
            <a:srgbClr val="FBAE40"/>
          </p15:clr>
        </p15:guide>
        <p15:guide id="2" pos="395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Pictur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932ED2A-326E-49EE-BC82-7EF9E744C1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4001" y="1035824"/>
            <a:ext cx="9698038" cy="365939"/>
          </a:xfrm>
        </p:spPr>
        <p:txBody>
          <a:bodyPr bIns="57600" anchor="t" anchorCtr="0">
            <a:spAutoFit/>
          </a:bodyPr>
          <a:lstStyle>
            <a:lvl1pPr>
              <a:defRPr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26A37EC-14BE-4C6F-AF7B-89CDA6E90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539600"/>
            <a:ext cx="9697138" cy="415370"/>
          </a:xfrm>
        </p:spPr>
        <p:txBody>
          <a:bodyPr>
            <a:noAutofit/>
          </a:bodyPr>
          <a:lstStyle>
            <a:lvl1pPr>
              <a:defRPr sz="27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1FFB7F91-C47F-45F3-97AF-6C1E4EBCD0E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76794" y="1525588"/>
            <a:ext cx="5592794" cy="478373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423EDF0F-554B-4A11-861D-4D88B8B50A5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1525588"/>
            <a:ext cx="5918200" cy="4852353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3DA395-3E69-4793-815C-4BD7B0CA3DD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07.12.2022 | synapsis communication deck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8EC4E8-7F76-4D56-AF1E-108176F613D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73FEA60-B56A-DE49-B4F9-939AB62E9280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577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8">
          <p15:clr>
            <a:srgbClr val="FBAE40"/>
          </p15:clr>
        </p15:guide>
        <p15:guide id="2" pos="395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574617-1C2F-4AFD-B402-0EE9ED9EB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CBE40-0AFF-4BA5-9046-25CE07A72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07.12.2022 | synapsis communication deck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843F44-1075-4340-90B1-6652D9AED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EA60-B56A-DE49-B4F9-939AB62E9280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477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932ED2A-326E-49EE-BC82-7EF9E744C1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4001" y="1035824"/>
            <a:ext cx="9698038" cy="365939"/>
          </a:xfrm>
        </p:spPr>
        <p:txBody>
          <a:bodyPr bIns="57600" anchor="t" anchorCtr="0">
            <a:spAutoFit/>
          </a:bodyPr>
          <a:lstStyle>
            <a:lvl1pPr>
              <a:defRPr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26A37EC-14BE-4C6F-AF7B-89CDA6E90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539600"/>
            <a:ext cx="9697138" cy="415370"/>
          </a:xfrm>
        </p:spPr>
        <p:txBody>
          <a:bodyPr>
            <a:noAutofit/>
          </a:bodyPr>
          <a:lstStyle>
            <a:lvl1pPr>
              <a:defRPr sz="27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09CCD1-FBCA-48DD-BBE5-839C31165C9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/>
              <a:t>07.12.2022 | synapsis communication deck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785A34-1C5D-4251-82C8-59B812273F1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3FEA60-B56A-DE49-B4F9-939AB62E9280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6101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3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vmlDrawing" Target="../drawings/vmlDrawing1.v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38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50F928CF-7E92-4509-A0D6-1DD7E813A84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5"/>
            </p:custDataLst>
            <p:extLst>
              <p:ext uri="{D42A27DB-BD31-4B8C-83A1-F6EECF244321}">
                <p14:modId xmlns:p14="http://schemas.microsoft.com/office/powerpoint/2010/main" val="35355997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37" imgW="360" imgH="360" progId="TCLayout.ActiveDocument.1">
                  <p:embed/>
                </p:oleObj>
              </mc:Choice>
              <mc:Fallback>
                <p:oleObj name="think-cell Slide" r:id="rId37" imgW="360" imgH="360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50F928CF-7E92-4509-A0D6-1DD7E813A8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324000" y="539600"/>
            <a:ext cx="9697138" cy="861319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12" name="Textplatzhalter 11"/>
          <p:cNvSpPr>
            <a:spLocks noGrp="1"/>
          </p:cNvSpPr>
          <p:nvPr>
            <p:ph type="body" idx="1"/>
          </p:nvPr>
        </p:nvSpPr>
        <p:spPr>
          <a:xfrm>
            <a:off x="324000" y="1526078"/>
            <a:ext cx="11545588" cy="47832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cxnSp>
        <p:nvCxnSpPr>
          <p:cNvPr id="26" name="Gerade Verbindung 25"/>
          <p:cNvCxnSpPr/>
          <p:nvPr>
            <p:custDataLst>
              <p:tags r:id="rId36"/>
            </p:custDataLst>
          </p:nvPr>
        </p:nvCxnSpPr>
        <p:spPr>
          <a:xfrm flipV="1">
            <a:off x="1" y="6381582"/>
            <a:ext cx="12195175" cy="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umsplatzhalter 9"/>
          <p:cNvSpPr>
            <a:spLocks noGrp="1"/>
          </p:cNvSpPr>
          <p:nvPr>
            <p:ph type="dt" sz="half" idx="2"/>
          </p:nvPr>
        </p:nvSpPr>
        <p:spPr>
          <a:xfrm>
            <a:off x="158631" y="6502357"/>
            <a:ext cx="6866993" cy="10772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defRPr lang="de-DE" sz="700" smtClean="0">
                <a:solidFill>
                  <a:schemeClr val="accent2"/>
                </a:solidFill>
              </a:defRPr>
            </a:lvl1pPr>
          </a:lstStyle>
          <a:p>
            <a:r>
              <a:rPr lang="de-DE"/>
              <a:t>07.12.2022 | synapsis communication deck</a:t>
            </a:r>
            <a:endParaRPr lang="en-GB"/>
          </a:p>
        </p:txBody>
      </p:sp>
      <p:sp>
        <p:nvSpPr>
          <p:cNvPr id="1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245980" y="6602528"/>
            <a:ext cx="623608" cy="10772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de-DE" sz="700" b="1" smtClean="0">
                <a:solidFill>
                  <a:schemeClr val="accent2"/>
                </a:solidFill>
              </a:defRPr>
            </a:lvl1pPr>
          </a:lstStyle>
          <a:p>
            <a:fld id="{173FEA60-B56A-DE49-B4F9-939AB62E9280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10" name="Bild 20" descr="DRX_LO1407_RGB_RZ.eps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588" y="324000"/>
            <a:ext cx="1296000" cy="550657"/>
          </a:xfrm>
          <a:prstGeom prst="rect">
            <a:avLst/>
          </a:prstGeom>
        </p:spPr>
      </p:pic>
      <p:sp>
        <p:nvSpPr>
          <p:cNvPr id="2" name="MSIPCMContentMarking" descr="{&quot;HashCode&quot;:852612945,&quot;Placement&quot;:&quot;Footer&quot;,&quot;Top&quot;:524.1047,&quot;Left&quot;:0.0,&quot;SlideWidth&quot;:960,&quot;SlideHeight&quot;:540}">
            <a:extLst>
              <a:ext uri="{FF2B5EF4-FFF2-40B4-BE49-F238E27FC236}">
                <a16:creationId xmlns:a16="http://schemas.microsoft.com/office/drawing/2014/main" id="{0388F26B-23F6-486F-9C48-E7FEBA1B2ED3}"/>
              </a:ext>
            </a:extLst>
          </p:cNvPr>
          <p:cNvSpPr txBox="1"/>
          <p:nvPr userDrawn="1"/>
        </p:nvSpPr>
        <p:spPr>
          <a:xfrm>
            <a:off x="0" y="6656129"/>
            <a:ext cx="3583963" cy="20187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700">
                <a:solidFill>
                  <a:srgbClr val="808080"/>
                </a:solidFill>
                <a:latin typeface="Arial" panose="020B0604020202020204" pitchFamily="34" charset="0"/>
              </a:rPr>
              <a:t>Internal: All rights reserved. Distribution within the company, customer and partners</a:t>
            </a:r>
            <a:endParaRPr lang="de-DE" sz="700" err="1">
              <a:solidFill>
                <a:srgbClr val="80808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47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28" r:id="rId3"/>
    <p:sldLayoutId id="2147483747" r:id="rId4"/>
    <p:sldLayoutId id="2147483748" r:id="rId5"/>
    <p:sldLayoutId id="2147483756" r:id="rId6"/>
    <p:sldLayoutId id="2147483757" r:id="rId7"/>
    <p:sldLayoutId id="2147483731" r:id="rId8"/>
    <p:sldLayoutId id="2147483744" r:id="rId9"/>
    <p:sldLayoutId id="2147483729" r:id="rId10"/>
    <p:sldLayoutId id="2147483730" r:id="rId11"/>
    <p:sldLayoutId id="2147483749" r:id="rId12"/>
    <p:sldLayoutId id="2147483750" r:id="rId13"/>
    <p:sldLayoutId id="2147483758" r:id="rId14"/>
    <p:sldLayoutId id="2147483759" r:id="rId15"/>
    <p:sldLayoutId id="2147483745" r:id="rId16"/>
    <p:sldLayoutId id="2147483746" r:id="rId17"/>
    <p:sldLayoutId id="2147483751" r:id="rId18"/>
    <p:sldLayoutId id="2147483752" r:id="rId19"/>
    <p:sldLayoutId id="2147483753" r:id="rId20"/>
    <p:sldLayoutId id="2147483760" r:id="rId21"/>
    <p:sldLayoutId id="2147483716" r:id="rId22"/>
    <p:sldLayoutId id="2147483754" r:id="rId23"/>
    <p:sldLayoutId id="2147483761" r:id="rId24"/>
    <p:sldLayoutId id="2147483717" r:id="rId25"/>
    <p:sldLayoutId id="2147483718" r:id="rId26"/>
    <p:sldLayoutId id="2147483762" r:id="rId27"/>
    <p:sldLayoutId id="2147483721" r:id="rId28"/>
    <p:sldLayoutId id="2147483763" r:id="rId29"/>
    <p:sldLayoutId id="2147483764" r:id="rId30"/>
    <p:sldLayoutId id="2147483765" r:id="rId31"/>
    <p:sldLayoutId id="2147483766" r:id="rId32"/>
  </p:sldLayoutIdLst>
  <p:hf sldNum="0" hdr="0" ftr="0"/>
  <p:txStyles>
    <p:titleStyle>
      <a:lvl1pPr algn="l" rtl="0" eaLnBrk="1" latinLnBrk="0" hangingPunct="1">
        <a:lnSpc>
          <a:spcPct val="100000"/>
        </a:lnSpc>
        <a:spcBef>
          <a:spcPct val="0"/>
        </a:spcBef>
        <a:spcAft>
          <a:spcPts val="800"/>
        </a:spcAft>
        <a:buNone/>
        <a:defRPr kumimoji="0" sz="27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rtl="0" eaLnBrk="1" latinLnBrk="0" hangingPunct="1">
        <a:spcBef>
          <a:spcPts val="600"/>
        </a:spcBef>
        <a:buClr>
          <a:schemeClr val="accent1"/>
        </a:buClr>
        <a:buSzPct val="100000"/>
        <a:buFontTx/>
        <a:buNone/>
        <a:tabLst>
          <a:tab pos="234951" algn="l"/>
        </a:tabLst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rtl="0" eaLnBrk="1" latinLnBrk="0" hangingPunct="1">
        <a:spcBef>
          <a:spcPts val="600"/>
        </a:spcBef>
        <a:buClr>
          <a:schemeClr val="accent1"/>
        </a:buClr>
        <a:buSzPct val="100000"/>
        <a:buFont typeface="Arial"/>
        <a:buChar char="•"/>
        <a:tabLst>
          <a:tab pos="234951" algn="l"/>
        </a:tabLst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rtl="0" eaLnBrk="1" latinLnBrk="0" hangingPunct="1">
        <a:spcBef>
          <a:spcPts val="600"/>
        </a:spcBef>
        <a:buClr>
          <a:schemeClr val="accent1"/>
        </a:buClr>
        <a:buSzPct val="100000"/>
        <a:buFont typeface="Arial"/>
        <a:buChar char="•"/>
        <a:tabLst>
          <a:tab pos="234951" algn="l"/>
        </a:tabLst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48000" indent="-216000" algn="l" rtl="0" eaLnBrk="1" latinLnBrk="0" hangingPunct="1">
        <a:spcBef>
          <a:spcPts val="533"/>
        </a:spcBef>
        <a:buClr>
          <a:schemeClr val="accent1"/>
        </a:buClr>
        <a:buSzPct val="100000"/>
        <a:buFont typeface="Arial"/>
        <a:buChar char="•"/>
        <a:tabLst>
          <a:tab pos="234951" algn="l"/>
        </a:tabLst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216000" algn="l" rtl="0" eaLnBrk="1" latinLnBrk="0" hangingPunct="1">
        <a:spcBef>
          <a:spcPts val="400"/>
        </a:spcBef>
        <a:buClr>
          <a:schemeClr val="accent2"/>
        </a:buClr>
        <a:buSzPct val="100000"/>
        <a:buFont typeface="Arial"/>
        <a:buChar char="•"/>
        <a:tabLst/>
        <a:defRPr kumimoji="0" sz="17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194560" indent="-243840" algn="l" rtl="0" eaLnBrk="1" latinLnBrk="0" hangingPunct="1">
        <a:spcBef>
          <a:spcPts val="4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21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2438400" indent="-243840" algn="l" rtl="0" eaLnBrk="1" latinLnBrk="0" hangingPunct="1">
        <a:spcBef>
          <a:spcPts val="4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9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682239" indent="-243840" algn="l" rtl="0" eaLnBrk="1" latinLnBrk="0" hangingPunct="1">
        <a:spcBef>
          <a:spcPts val="4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9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43840" algn="l" rtl="0" eaLnBrk="1" latinLnBrk="0" hangingPunct="1">
        <a:spcBef>
          <a:spcPts val="400"/>
        </a:spcBef>
        <a:buClr>
          <a:srgbClr val="9FB8CD"/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indent="0" algn="l" rtl="0" eaLnBrk="1" latinLnBrk="0" hangingPunct="1">
        <a:spcBef>
          <a:spcPts val="600"/>
        </a:spcBef>
        <a:buClr>
          <a:schemeClr val="accent1"/>
        </a:buClr>
        <a:buSzPct val="100000"/>
        <a:buFontTx/>
        <a:buNone/>
        <a:tabLst>
          <a:tab pos="234951" algn="l"/>
        </a:tabLst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rtl="0" eaLnBrk="1" latinLnBrk="0" hangingPunct="1">
        <a:spcBef>
          <a:spcPts val="600"/>
        </a:spcBef>
        <a:buClr>
          <a:schemeClr val="accent1"/>
        </a:buClr>
        <a:buSzPct val="100000"/>
        <a:buFont typeface="Arial"/>
        <a:buChar char="•"/>
        <a:tabLst>
          <a:tab pos="234951" algn="l"/>
        </a:tabLst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rtl="0" eaLnBrk="1" latinLnBrk="0" hangingPunct="1">
        <a:spcBef>
          <a:spcPts val="600"/>
        </a:spcBef>
        <a:buClr>
          <a:schemeClr val="accent1"/>
        </a:buClr>
        <a:buSzPct val="100000"/>
        <a:buFont typeface="Arial"/>
        <a:buChar char="•"/>
        <a:tabLst>
          <a:tab pos="234951" algn="l"/>
        </a:tabLst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48000" indent="-216000" algn="l" rtl="0" eaLnBrk="1" latinLnBrk="0" hangingPunct="1">
        <a:spcBef>
          <a:spcPts val="533"/>
        </a:spcBef>
        <a:buClr>
          <a:schemeClr val="accent1"/>
        </a:buClr>
        <a:buSzPct val="100000"/>
        <a:buFont typeface="Arial"/>
        <a:buChar char="•"/>
        <a:tabLst>
          <a:tab pos="234951" algn="l"/>
        </a:tabLst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216000" algn="l" rtl="0" eaLnBrk="1" latinLnBrk="0" hangingPunct="1">
        <a:spcBef>
          <a:spcPts val="400"/>
        </a:spcBef>
        <a:buClr>
          <a:schemeClr val="accent2"/>
        </a:buClr>
        <a:buSzPct val="100000"/>
        <a:buFont typeface="Arial"/>
        <a:buChar char="•"/>
        <a:tabLst/>
        <a:defRPr kumimoji="0" sz="17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194560" indent="-243840" algn="l" rtl="0" eaLnBrk="1" latinLnBrk="0" hangingPunct="1">
        <a:spcBef>
          <a:spcPts val="4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21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2438400" indent="-243840" algn="l" rtl="0" eaLnBrk="1" latinLnBrk="0" hangingPunct="1">
        <a:spcBef>
          <a:spcPts val="4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9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682239" indent="-243840" algn="l" rtl="0" eaLnBrk="1" latinLnBrk="0" hangingPunct="1">
        <a:spcBef>
          <a:spcPts val="4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9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43840" algn="l" rtl="0" eaLnBrk="1" latinLnBrk="0" hangingPunct="1">
        <a:spcBef>
          <a:spcPts val="400"/>
        </a:spcBef>
        <a:buClr>
          <a:srgbClr val="9FB8CD"/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03">
          <p15:clr>
            <a:srgbClr val="F26B43"/>
          </p15:clr>
        </p15:guide>
        <p15:guide id="3" pos="7477">
          <p15:clr>
            <a:srgbClr val="F26B43"/>
          </p15:clr>
        </p15:guide>
        <p15:guide id="5" orient="horz" pos="961">
          <p15:clr>
            <a:srgbClr val="F26B43"/>
          </p15:clr>
        </p15:guide>
        <p15:guide id="6" orient="horz" pos="3974">
          <p15:clr>
            <a:srgbClr val="F26B43"/>
          </p15:clr>
        </p15:guide>
        <p15:guide id="7" orient="horz" pos="2636" userDrawn="1">
          <p15:clr>
            <a:srgbClr val="F26B43"/>
          </p15:clr>
        </p15:guide>
        <p15:guide id="8" pos="4748" userDrawn="1">
          <p15:clr>
            <a:srgbClr val="F26B43"/>
          </p15:clr>
        </p15:guide>
        <p15:guide id="9" pos="29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4.xml"/><Relationship Id="rId7" Type="http://schemas.openxmlformats.org/officeDocument/2006/relationships/image" Target="../media/image9.emf"/><Relationship Id="rId2" Type="http://schemas.openxmlformats.org/officeDocument/2006/relationships/customXml" Target="../../customXml/item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e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tags" Target="../tags/tag55.xml"/><Relationship Id="rId7" Type="http://schemas.openxmlformats.org/officeDocument/2006/relationships/image" Target="../media/image27.emf"/><Relationship Id="rId12" Type="http://schemas.openxmlformats.org/officeDocument/2006/relationships/hyperlink" Target="https://www.google.de/url?sa=t&amp;rct=j&amp;q=&amp;esrc=s&amp;source=video&amp;cd=&amp;cad=rja&amp;uact=8&amp;ved=2ahUKEwjdlPv119X6AhUp_rsIHdgSBYEQtwJ6BAgFEAI&amp;url=https%3A%2F%2Fm.facebook.com%2F371388619900854_1253422808364093&amp;usg=AOvVaw0VXkWN_NMNmL53mG2OSgaq" TargetMode="External"/><Relationship Id="rId2" Type="http://schemas.openxmlformats.org/officeDocument/2006/relationships/tags" Target="../tags/tag54.xml"/><Relationship Id="rId16" Type="http://schemas.openxmlformats.org/officeDocument/2006/relationships/image" Target="../media/image34.png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11" Type="http://schemas.openxmlformats.org/officeDocument/2006/relationships/hyperlink" Target="https://www.google.de/url?sa=t&amp;rct=j&amp;q=&amp;esrc=s&amp;source=video&amp;cd=&amp;cad=rja&amp;uact=8&amp;ved=2ahUKEwjdlPv119X6AhUp_rsIHdgSBYEQtwJ6BAgJEAI&amp;url=https%3A%2F%2Fwww.facebook.com%2FDRAEXLMAIERGroup%2Fvideos%2Fder-n%25C3%25A4chste-meilenstein-der-synapsis-transformationsreise-der-dr%25C3%25A4xlmaier-group-i%2F253482306205308%2F&amp;usg=AOvVaw2dFfiMOTRsGHdplTHtz82h" TargetMode="External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33.png"/><Relationship Id="rId10" Type="http://schemas.openxmlformats.org/officeDocument/2006/relationships/image" Target="../media/image30.jpe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56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8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jira.internal.draexlmaier.com:8443/plugins/servlet/softwareplant-bigpicture/#/box/TPMO-5/g" TargetMode="External"/><Relationship Id="rId3" Type="http://schemas.openxmlformats.org/officeDocument/2006/relationships/tags" Target="../tags/tag58.xml"/><Relationship Id="rId7" Type="http://schemas.openxmlformats.org/officeDocument/2006/relationships/image" Target="../media/image2.emf"/><Relationship Id="rId2" Type="http://schemas.openxmlformats.org/officeDocument/2006/relationships/tags" Target="../tags/tag5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36.png"/><Relationship Id="rId4" Type="http://schemas.openxmlformats.org/officeDocument/2006/relationships/tags" Target="../tags/tag59.xml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66.xml"/><Relationship Id="rId13" Type="http://schemas.openxmlformats.org/officeDocument/2006/relationships/oleObject" Target="../embeddings/oleObject10.bin"/><Relationship Id="rId3" Type="http://schemas.openxmlformats.org/officeDocument/2006/relationships/tags" Target="../tags/tag61.xml"/><Relationship Id="rId7" Type="http://schemas.openxmlformats.org/officeDocument/2006/relationships/tags" Target="../tags/tag65.xml"/><Relationship Id="rId12" Type="http://schemas.openxmlformats.org/officeDocument/2006/relationships/slideLayout" Target="../slideLayouts/slideLayout4.xml"/><Relationship Id="rId2" Type="http://schemas.openxmlformats.org/officeDocument/2006/relationships/tags" Target="../tags/tag60.xml"/><Relationship Id="rId1" Type="http://schemas.openxmlformats.org/officeDocument/2006/relationships/vmlDrawing" Target="../drawings/vmlDrawing10.vml"/><Relationship Id="rId6" Type="http://schemas.openxmlformats.org/officeDocument/2006/relationships/tags" Target="../tags/tag64.xml"/><Relationship Id="rId11" Type="http://schemas.openxmlformats.org/officeDocument/2006/relationships/tags" Target="../tags/tag69.xml"/><Relationship Id="rId5" Type="http://schemas.openxmlformats.org/officeDocument/2006/relationships/tags" Target="../tags/tag63.xml"/><Relationship Id="rId15" Type="http://schemas.openxmlformats.org/officeDocument/2006/relationships/image" Target="../media/image37.jpeg"/><Relationship Id="rId10" Type="http://schemas.openxmlformats.org/officeDocument/2006/relationships/tags" Target="../tags/tag68.xml"/><Relationship Id="rId4" Type="http://schemas.openxmlformats.org/officeDocument/2006/relationships/tags" Target="../tags/tag62.xml"/><Relationship Id="rId9" Type="http://schemas.openxmlformats.org/officeDocument/2006/relationships/tags" Target="../tags/tag67.xml"/><Relationship Id="rId1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9.png"/><Relationship Id="rId2" Type="http://schemas.openxmlformats.org/officeDocument/2006/relationships/tags" Target="../tags/tag70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8.emf"/><Relationship Id="rId5" Type="http://schemas.openxmlformats.org/officeDocument/2006/relationships/oleObject" Target="../embeddings/oleObject11.bin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draexlmaier.sharepoint.com/:p:/r/sites/prj_TransformationMPM/Shared%20Documents/General/0_TPM_Program_Organization/Archive_Transformation_Programs_and_Shared%20Teams_Organisation/Transformation%20Programs/synapsis%20Program%20Organisation_Vx.xx.pptx?d=w29d8df2f7c134c61aea2e8ce1be27343&amp;csf=1&amp;web=1&amp;e=DkpgQQ" TargetMode="External"/><Relationship Id="rId3" Type="http://schemas.openxmlformats.org/officeDocument/2006/relationships/tags" Target="../tags/tag72.xml"/><Relationship Id="rId7" Type="http://schemas.openxmlformats.org/officeDocument/2006/relationships/image" Target="../media/image38.emf"/><Relationship Id="rId2" Type="http://schemas.openxmlformats.org/officeDocument/2006/relationships/tags" Target="../tags/tag71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73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3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74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1.jpeg"/><Relationship Id="rId5" Type="http://schemas.openxmlformats.org/officeDocument/2006/relationships/image" Target="../media/image9.emf"/><Relationship Id="rId4" Type="http://schemas.openxmlformats.org/officeDocument/2006/relationships/oleObject" Target="../embeddings/oleObject14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oleObject" Target="../embeddings/oleObject3.bin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notesSlide" Target="../notesSlides/notesSlide2.xml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tags" Target="../tags/tag9.xml"/><Relationship Id="rId11" Type="http://schemas.openxmlformats.org/officeDocument/2006/relationships/slideLayout" Target="../slideLayouts/slideLayout3.xml"/><Relationship Id="rId5" Type="http://schemas.openxmlformats.org/officeDocument/2006/relationships/tags" Target="../tags/tag8.xml"/><Relationship Id="rId15" Type="http://schemas.openxmlformats.org/officeDocument/2006/relationships/image" Target="../media/image11.png"/><Relationship Id="rId10" Type="http://schemas.openxmlformats.org/officeDocument/2006/relationships/tags" Target="../tags/tag13.xml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13" Type="http://schemas.openxmlformats.org/officeDocument/2006/relationships/tags" Target="../tags/tag87.xml"/><Relationship Id="rId18" Type="http://schemas.openxmlformats.org/officeDocument/2006/relationships/tags" Target="../tags/tag92.xml"/><Relationship Id="rId26" Type="http://schemas.microsoft.com/office/2007/relationships/hdphoto" Target="../media/hdphoto2.wdp"/><Relationship Id="rId3" Type="http://schemas.openxmlformats.org/officeDocument/2006/relationships/tags" Target="../tags/tag77.xml"/><Relationship Id="rId21" Type="http://schemas.openxmlformats.org/officeDocument/2006/relationships/tags" Target="../tags/tag95.xml"/><Relationship Id="rId34" Type="http://schemas.microsoft.com/office/2007/relationships/hdphoto" Target="../media/hdphoto6.wdp"/><Relationship Id="rId7" Type="http://schemas.openxmlformats.org/officeDocument/2006/relationships/tags" Target="../tags/tag81.xml"/><Relationship Id="rId12" Type="http://schemas.openxmlformats.org/officeDocument/2006/relationships/tags" Target="../tags/tag86.xml"/><Relationship Id="rId17" Type="http://schemas.openxmlformats.org/officeDocument/2006/relationships/tags" Target="../tags/tag91.xml"/><Relationship Id="rId25" Type="http://schemas.openxmlformats.org/officeDocument/2006/relationships/image" Target="../media/image44.png"/><Relationship Id="rId33" Type="http://schemas.openxmlformats.org/officeDocument/2006/relationships/image" Target="../media/image48.png"/><Relationship Id="rId2" Type="http://schemas.openxmlformats.org/officeDocument/2006/relationships/tags" Target="../tags/tag76.xml"/><Relationship Id="rId16" Type="http://schemas.openxmlformats.org/officeDocument/2006/relationships/tags" Target="../tags/tag90.xml"/><Relationship Id="rId20" Type="http://schemas.openxmlformats.org/officeDocument/2006/relationships/tags" Target="../tags/tag94.xml"/><Relationship Id="rId29" Type="http://schemas.openxmlformats.org/officeDocument/2006/relationships/image" Target="../media/image46.png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tags" Target="../tags/tag85.xml"/><Relationship Id="rId24" Type="http://schemas.openxmlformats.org/officeDocument/2006/relationships/image" Target="../media/image43.png"/><Relationship Id="rId32" Type="http://schemas.microsoft.com/office/2007/relationships/hdphoto" Target="../media/hdphoto5.wdp"/><Relationship Id="rId5" Type="http://schemas.openxmlformats.org/officeDocument/2006/relationships/tags" Target="../tags/tag79.xml"/><Relationship Id="rId15" Type="http://schemas.openxmlformats.org/officeDocument/2006/relationships/tags" Target="../tags/tag89.xml"/><Relationship Id="rId23" Type="http://schemas.openxmlformats.org/officeDocument/2006/relationships/image" Target="../media/image42.png"/><Relationship Id="rId28" Type="http://schemas.microsoft.com/office/2007/relationships/hdphoto" Target="../media/hdphoto3.wdp"/><Relationship Id="rId10" Type="http://schemas.openxmlformats.org/officeDocument/2006/relationships/tags" Target="../tags/tag84.xml"/><Relationship Id="rId19" Type="http://schemas.openxmlformats.org/officeDocument/2006/relationships/tags" Target="../tags/tag93.xml"/><Relationship Id="rId31" Type="http://schemas.openxmlformats.org/officeDocument/2006/relationships/image" Target="../media/image47.png"/><Relationship Id="rId4" Type="http://schemas.openxmlformats.org/officeDocument/2006/relationships/tags" Target="../tags/tag78.xml"/><Relationship Id="rId9" Type="http://schemas.openxmlformats.org/officeDocument/2006/relationships/tags" Target="../tags/tag83.xml"/><Relationship Id="rId14" Type="http://schemas.openxmlformats.org/officeDocument/2006/relationships/tags" Target="../tags/tag88.xml"/><Relationship Id="rId22" Type="http://schemas.openxmlformats.org/officeDocument/2006/relationships/slideLayout" Target="../slideLayouts/slideLayout2.xml"/><Relationship Id="rId27" Type="http://schemas.openxmlformats.org/officeDocument/2006/relationships/image" Target="../media/image45.png"/><Relationship Id="rId30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2" Type="http://schemas.openxmlformats.org/officeDocument/2006/relationships/tags" Target="../tags/tag9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8.emf"/><Relationship Id="rId11" Type="http://schemas.openxmlformats.org/officeDocument/2006/relationships/image" Target="../media/image59.png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5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9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0.emf"/><Relationship Id="rId5" Type="http://schemas.openxmlformats.org/officeDocument/2006/relationships/oleObject" Target="../embeddings/oleObject16.bin"/><Relationship Id="rId4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98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60.emf"/><Relationship Id="rId5" Type="http://schemas.openxmlformats.org/officeDocument/2006/relationships/oleObject" Target="../embeddings/oleObject17.bin"/><Relationship Id="rId4" Type="http://schemas.openxmlformats.org/officeDocument/2006/relationships/notesSlide" Target="../notesSlides/notesSlide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7.wdp"/><Relationship Id="rId3" Type="http://schemas.openxmlformats.org/officeDocument/2006/relationships/tags" Target="../tags/tag101.xml"/><Relationship Id="rId7" Type="http://schemas.openxmlformats.org/officeDocument/2006/relationships/notesSlide" Target="../notesSlides/notesSlide11.xml"/><Relationship Id="rId12" Type="http://schemas.openxmlformats.org/officeDocument/2006/relationships/image" Target="../media/image65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64.png"/><Relationship Id="rId5" Type="http://schemas.openxmlformats.org/officeDocument/2006/relationships/tags" Target="../tags/tag103.xml"/><Relationship Id="rId10" Type="http://schemas.openxmlformats.org/officeDocument/2006/relationships/image" Target="../media/image63.png"/><Relationship Id="rId4" Type="http://schemas.openxmlformats.org/officeDocument/2006/relationships/tags" Target="../tags/tag102.xml"/><Relationship Id="rId9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tags" Target="../tags/tag106.xml"/><Relationship Id="rId7" Type="http://schemas.openxmlformats.org/officeDocument/2006/relationships/image" Target="../media/image66.png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hyperlink" Target="https://draexlmaier.sharepoint.com/sites/group-en/sitepages/synapsis.aspx" TargetMode="External"/><Relationship Id="rId5" Type="http://schemas.openxmlformats.org/officeDocument/2006/relationships/slideLayout" Target="../slideLayouts/slideLayout9.xml"/><Relationship Id="rId4" Type="http://schemas.openxmlformats.org/officeDocument/2006/relationships/tags" Target="../tags/tag107.xml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tags" Target="../tags/tag108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68.emf"/><Relationship Id="rId4" Type="http://schemas.openxmlformats.org/officeDocument/2006/relationships/oleObject" Target="../embeddings/oleObject18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115.xml"/><Relationship Id="rId13" Type="http://schemas.microsoft.com/office/2007/relationships/hdphoto" Target="../media/hdphoto8.wdp"/><Relationship Id="rId3" Type="http://schemas.openxmlformats.org/officeDocument/2006/relationships/tags" Target="../tags/tag110.xml"/><Relationship Id="rId7" Type="http://schemas.openxmlformats.org/officeDocument/2006/relationships/tags" Target="../tags/tag114.xml"/><Relationship Id="rId12" Type="http://schemas.openxmlformats.org/officeDocument/2006/relationships/image" Target="../media/image69.png"/><Relationship Id="rId17" Type="http://schemas.microsoft.com/office/2007/relationships/hdphoto" Target="../media/hdphoto10.wdp"/><Relationship Id="rId2" Type="http://schemas.openxmlformats.org/officeDocument/2006/relationships/tags" Target="../tags/tag109.xml"/><Relationship Id="rId16" Type="http://schemas.openxmlformats.org/officeDocument/2006/relationships/image" Target="../media/image71.png"/><Relationship Id="rId1" Type="http://schemas.openxmlformats.org/officeDocument/2006/relationships/vmlDrawing" Target="../drawings/vmlDrawing19.vml"/><Relationship Id="rId6" Type="http://schemas.openxmlformats.org/officeDocument/2006/relationships/tags" Target="../tags/tag113.xml"/><Relationship Id="rId11" Type="http://schemas.openxmlformats.org/officeDocument/2006/relationships/image" Target="../media/image2.emf"/><Relationship Id="rId5" Type="http://schemas.openxmlformats.org/officeDocument/2006/relationships/tags" Target="../tags/tag112.xml"/><Relationship Id="rId15" Type="http://schemas.microsoft.com/office/2007/relationships/hdphoto" Target="../media/hdphoto9.wdp"/><Relationship Id="rId10" Type="http://schemas.openxmlformats.org/officeDocument/2006/relationships/oleObject" Target="../embeddings/oleObject19.bin"/><Relationship Id="rId4" Type="http://schemas.openxmlformats.org/officeDocument/2006/relationships/tags" Target="../tags/tag111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122.xml"/><Relationship Id="rId13" Type="http://schemas.openxmlformats.org/officeDocument/2006/relationships/tags" Target="../tags/tag127.xml"/><Relationship Id="rId18" Type="http://schemas.openxmlformats.org/officeDocument/2006/relationships/tags" Target="../tags/tag132.xml"/><Relationship Id="rId3" Type="http://schemas.openxmlformats.org/officeDocument/2006/relationships/tags" Target="../tags/tag117.xml"/><Relationship Id="rId21" Type="http://schemas.openxmlformats.org/officeDocument/2006/relationships/slideLayout" Target="../slideLayouts/slideLayout8.xml"/><Relationship Id="rId7" Type="http://schemas.openxmlformats.org/officeDocument/2006/relationships/tags" Target="../tags/tag121.xml"/><Relationship Id="rId12" Type="http://schemas.openxmlformats.org/officeDocument/2006/relationships/tags" Target="../tags/tag126.xml"/><Relationship Id="rId17" Type="http://schemas.openxmlformats.org/officeDocument/2006/relationships/tags" Target="../tags/tag131.xml"/><Relationship Id="rId2" Type="http://schemas.openxmlformats.org/officeDocument/2006/relationships/tags" Target="../tags/tag116.xml"/><Relationship Id="rId16" Type="http://schemas.openxmlformats.org/officeDocument/2006/relationships/tags" Target="../tags/tag130.xml"/><Relationship Id="rId20" Type="http://schemas.openxmlformats.org/officeDocument/2006/relationships/tags" Target="../tags/tag134.xml"/><Relationship Id="rId1" Type="http://schemas.openxmlformats.org/officeDocument/2006/relationships/vmlDrawing" Target="../drawings/vmlDrawing20.vml"/><Relationship Id="rId6" Type="http://schemas.openxmlformats.org/officeDocument/2006/relationships/tags" Target="../tags/tag120.xml"/><Relationship Id="rId11" Type="http://schemas.openxmlformats.org/officeDocument/2006/relationships/tags" Target="../tags/tag125.xml"/><Relationship Id="rId5" Type="http://schemas.openxmlformats.org/officeDocument/2006/relationships/tags" Target="../tags/tag119.xml"/><Relationship Id="rId15" Type="http://schemas.openxmlformats.org/officeDocument/2006/relationships/tags" Target="../tags/tag129.xml"/><Relationship Id="rId23" Type="http://schemas.openxmlformats.org/officeDocument/2006/relationships/image" Target="../media/image2.emf"/><Relationship Id="rId10" Type="http://schemas.openxmlformats.org/officeDocument/2006/relationships/tags" Target="../tags/tag124.xml"/><Relationship Id="rId19" Type="http://schemas.openxmlformats.org/officeDocument/2006/relationships/tags" Target="../tags/tag133.xml"/><Relationship Id="rId4" Type="http://schemas.openxmlformats.org/officeDocument/2006/relationships/tags" Target="../tags/tag118.xml"/><Relationship Id="rId9" Type="http://schemas.openxmlformats.org/officeDocument/2006/relationships/tags" Target="../tags/tag123.xml"/><Relationship Id="rId14" Type="http://schemas.openxmlformats.org/officeDocument/2006/relationships/tags" Target="../tags/tag128.xml"/><Relationship Id="rId22" Type="http://schemas.openxmlformats.org/officeDocument/2006/relationships/oleObject" Target="../embeddings/oleObject20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10.png"/><Relationship Id="rId2" Type="http://schemas.openxmlformats.org/officeDocument/2006/relationships/tags" Target="../tags/tag1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7.xml"/><Relationship Id="rId7" Type="http://schemas.openxmlformats.org/officeDocument/2006/relationships/image" Target="../media/image2.emf"/><Relationship Id="rId2" Type="http://schemas.openxmlformats.org/officeDocument/2006/relationships/tags" Target="../tags/tag1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slideLayout" Target="../slideLayouts/slideLayout9.xml"/><Relationship Id="rId4" Type="http://schemas.openxmlformats.org/officeDocument/2006/relationships/tags" Target="../tags/tag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13" Type="http://schemas.openxmlformats.org/officeDocument/2006/relationships/tags" Target="../tags/tag30.xml"/><Relationship Id="rId18" Type="http://schemas.openxmlformats.org/officeDocument/2006/relationships/tags" Target="../tags/tag35.xml"/><Relationship Id="rId26" Type="http://schemas.openxmlformats.org/officeDocument/2006/relationships/tags" Target="../tags/tag43.xml"/><Relationship Id="rId39" Type="http://schemas.openxmlformats.org/officeDocument/2006/relationships/image" Target="../media/image19.svg"/><Relationship Id="rId3" Type="http://schemas.openxmlformats.org/officeDocument/2006/relationships/tags" Target="../tags/tag20.xml"/><Relationship Id="rId21" Type="http://schemas.openxmlformats.org/officeDocument/2006/relationships/tags" Target="../tags/tag38.xml"/><Relationship Id="rId34" Type="http://schemas.openxmlformats.org/officeDocument/2006/relationships/image" Target="../media/image14.emf"/><Relationship Id="rId42" Type="http://schemas.openxmlformats.org/officeDocument/2006/relationships/image" Target="../media/image22.png"/><Relationship Id="rId7" Type="http://schemas.openxmlformats.org/officeDocument/2006/relationships/tags" Target="../tags/tag24.xml"/><Relationship Id="rId12" Type="http://schemas.openxmlformats.org/officeDocument/2006/relationships/tags" Target="../tags/tag29.xml"/><Relationship Id="rId17" Type="http://schemas.openxmlformats.org/officeDocument/2006/relationships/tags" Target="../tags/tag34.xml"/><Relationship Id="rId25" Type="http://schemas.openxmlformats.org/officeDocument/2006/relationships/tags" Target="../tags/tag42.xml"/><Relationship Id="rId33" Type="http://schemas.openxmlformats.org/officeDocument/2006/relationships/oleObject" Target="../embeddings/oleObject6.bin"/><Relationship Id="rId38" Type="http://schemas.openxmlformats.org/officeDocument/2006/relationships/image" Target="../media/image18.png"/><Relationship Id="rId2" Type="http://schemas.openxmlformats.org/officeDocument/2006/relationships/tags" Target="../tags/tag19.xml"/><Relationship Id="rId16" Type="http://schemas.openxmlformats.org/officeDocument/2006/relationships/tags" Target="../tags/tag33.xml"/><Relationship Id="rId20" Type="http://schemas.openxmlformats.org/officeDocument/2006/relationships/tags" Target="../tags/tag37.xml"/><Relationship Id="rId29" Type="http://schemas.openxmlformats.org/officeDocument/2006/relationships/tags" Target="../tags/tag46.xml"/><Relationship Id="rId41" Type="http://schemas.openxmlformats.org/officeDocument/2006/relationships/image" Target="../media/image21.svg"/><Relationship Id="rId1" Type="http://schemas.openxmlformats.org/officeDocument/2006/relationships/vmlDrawing" Target="../drawings/vmlDrawing6.vml"/><Relationship Id="rId6" Type="http://schemas.openxmlformats.org/officeDocument/2006/relationships/tags" Target="../tags/tag23.xml"/><Relationship Id="rId11" Type="http://schemas.openxmlformats.org/officeDocument/2006/relationships/tags" Target="../tags/tag28.xml"/><Relationship Id="rId24" Type="http://schemas.openxmlformats.org/officeDocument/2006/relationships/tags" Target="../tags/tag41.xml"/><Relationship Id="rId32" Type="http://schemas.openxmlformats.org/officeDocument/2006/relationships/slideLayout" Target="../slideLayouts/slideLayout9.xml"/><Relationship Id="rId37" Type="http://schemas.openxmlformats.org/officeDocument/2006/relationships/image" Target="../media/image17.svg"/><Relationship Id="rId40" Type="http://schemas.openxmlformats.org/officeDocument/2006/relationships/image" Target="../media/image20.png"/><Relationship Id="rId5" Type="http://schemas.openxmlformats.org/officeDocument/2006/relationships/tags" Target="../tags/tag22.xml"/><Relationship Id="rId15" Type="http://schemas.openxmlformats.org/officeDocument/2006/relationships/tags" Target="../tags/tag32.xml"/><Relationship Id="rId23" Type="http://schemas.openxmlformats.org/officeDocument/2006/relationships/tags" Target="../tags/tag40.xml"/><Relationship Id="rId28" Type="http://schemas.openxmlformats.org/officeDocument/2006/relationships/tags" Target="../tags/tag45.xml"/><Relationship Id="rId36" Type="http://schemas.openxmlformats.org/officeDocument/2006/relationships/image" Target="../media/image16.png"/><Relationship Id="rId10" Type="http://schemas.openxmlformats.org/officeDocument/2006/relationships/tags" Target="../tags/tag27.xml"/><Relationship Id="rId19" Type="http://schemas.openxmlformats.org/officeDocument/2006/relationships/tags" Target="../tags/tag36.xml"/><Relationship Id="rId31" Type="http://schemas.openxmlformats.org/officeDocument/2006/relationships/tags" Target="../tags/tag48.xml"/><Relationship Id="rId4" Type="http://schemas.openxmlformats.org/officeDocument/2006/relationships/tags" Target="../tags/tag21.xml"/><Relationship Id="rId9" Type="http://schemas.openxmlformats.org/officeDocument/2006/relationships/tags" Target="../tags/tag26.xml"/><Relationship Id="rId14" Type="http://schemas.openxmlformats.org/officeDocument/2006/relationships/tags" Target="../tags/tag31.xml"/><Relationship Id="rId22" Type="http://schemas.openxmlformats.org/officeDocument/2006/relationships/tags" Target="../tags/tag39.xml"/><Relationship Id="rId27" Type="http://schemas.openxmlformats.org/officeDocument/2006/relationships/tags" Target="../tags/tag44.xml"/><Relationship Id="rId30" Type="http://schemas.openxmlformats.org/officeDocument/2006/relationships/tags" Target="../tags/tag47.xml"/><Relationship Id="rId35" Type="http://schemas.openxmlformats.org/officeDocument/2006/relationships/image" Target="../media/image15.png"/><Relationship Id="rId43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microsoft.com/office/2007/relationships/media" Target="../media/media1.mp4"/><Relationship Id="rId7" Type="http://schemas.openxmlformats.org/officeDocument/2006/relationships/tags" Target="../tags/tag53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10" Type="http://schemas.openxmlformats.org/officeDocument/2006/relationships/image" Target="../media/image25.jpeg"/><Relationship Id="rId4" Type="http://schemas.openxmlformats.org/officeDocument/2006/relationships/video" Target="../media/media1.mp4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8C6C8557-88C2-4296-81CE-B5C46E7AF392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3012250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6" name="think-cell Slide" r:id="rId6" imgW="425" imgH="424" progId="TCLayout.ActiveDocument.1">
                  <p:embed/>
                </p:oleObj>
              </mc:Choice>
              <mc:Fallback>
                <p:oleObj name="think-cell Slide" r:id="rId6" imgW="425" imgH="424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8C6C8557-88C2-4296-81CE-B5C46E7AF3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>
            <a:extLst>
              <a:ext uri="{FF2B5EF4-FFF2-40B4-BE49-F238E27FC236}">
                <a16:creationId xmlns:a16="http://schemas.microsoft.com/office/drawing/2014/main" id="{22376AF1-5F4D-4DF3-B90C-3BBB03DC2AD4}"/>
              </a:ext>
            </a:extLst>
          </p:cNvPr>
          <p:cNvSpPr/>
          <p:nvPr/>
        </p:nvSpPr>
        <p:spPr>
          <a:xfrm>
            <a:off x="0" y="0"/>
            <a:ext cx="12195175" cy="6858000"/>
          </a:xfrm>
          <a:prstGeom prst="rect">
            <a:avLst/>
          </a:prstGeom>
          <a:gradFill>
            <a:gsLst>
              <a:gs pos="0">
                <a:srgbClr val="EAEAEA"/>
              </a:gs>
              <a:gs pos="50000">
                <a:srgbClr val="FDFDFD"/>
              </a:gs>
              <a:gs pos="100000">
                <a:srgbClr val="EAEAE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 anchorCtr="0"/>
          <a:lstStyle/>
          <a:p>
            <a:pPr algn="l"/>
            <a:endParaRPr lang="en-GB" err="1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1609477-8826-47F1-959E-836BEC874F2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488961" y="525631"/>
            <a:ext cx="9217246" cy="4605857"/>
          </a:xfrm>
          <a:prstGeom prst="rect">
            <a:avLst/>
          </a:prstGeom>
        </p:spPr>
      </p:pic>
      <p:sp>
        <p:nvSpPr>
          <p:cNvPr id="7" name="Titel 7">
            <a:extLst>
              <a:ext uri="{FF2B5EF4-FFF2-40B4-BE49-F238E27FC236}">
                <a16:creationId xmlns:a16="http://schemas.microsoft.com/office/drawing/2014/main" id="{C8AEC491-2CC0-48A8-BC80-0B60718C39A4}"/>
              </a:ext>
            </a:extLst>
          </p:cNvPr>
          <p:cNvSpPr txBox="1">
            <a:spLocks/>
          </p:cNvSpPr>
          <p:nvPr/>
        </p:nvSpPr>
        <p:spPr>
          <a:xfrm>
            <a:off x="240060" y="6125740"/>
            <a:ext cx="11715050" cy="525813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239992" tIns="119996" rIns="239992" bIns="719977" anchor="t" anchorCtr="0">
            <a:noAutofit/>
          </a:bodyPr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  <a:defRPr kumimoji="0"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999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2B115EE-552F-49A4-8576-46822B7F4FC1}"/>
              </a:ext>
            </a:extLst>
          </p:cNvPr>
          <p:cNvSpPr/>
          <p:nvPr/>
        </p:nvSpPr>
        <p:spPr>
          <a:xfrm>
            <a:off x="240059" y="4773150"/>
            <a:ext cx="11715050" cy="1878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itel 7">
            <a:extLst>
              <a:ext uri="{FF2B5EF4-FFF2-40B4-BE49-F238E27FC236}">
                <a16:creationId xmlns:a16="http://schemas.microsoft.com/office/drawing/2014/main" id="{8E1603FE-C427-4437-986E-38C1FE84A4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060" y="4773150"/>
            <a:ext cx="11715050" cy="1352591"/>
          </a:xfrm>
          <a:noFill/>
          <a:effectLst/>
        </p:spPr>
        <p:txBody>
          <a:bodyPr vert="horz" lIns="240048" tIns="120024" rIns="240048" bIns="720144" anchor="t" anchorCtr="0">
            <a:noAutofit/>
          </a:bodyPr>
          <a:lstStyle>
            <a:lvl1pPr algn="l">
              <a:defRPr sz="4000" baseline="0">
                <a:solidFill>
                  <a:schemeClr val="accent1"/>
                </a:solidFill>
              </a:defRPr>
            </a:lvl1pPr>
          </a:lstStyle>
          <a:p>
            <a:r>
              <a:rPr lang="de-DE" err="1"/>
              <a:t>s</a:t>
            </a:r>
            <a:r>
              <a:rPr kumimoji="0" lang="de-DE" err="1"/>
              <a:t>ynapsis</a:t>
            </a:r>
            <a:r>
              <a:rPr lang="de-DE"/>
              <a:t> </a:t>
            </a:r>
            <a:r>
              <a:rPr lang="de-DE" err="1"/>
              <a:t>communication</a:t>
            </a:r>
            <a:r>
              <a:rPr lang="de-DE"/>
              <a:t> deck</a:t>
            </a:r>
            <a:endParaRPr kumimoji="0" lang="en-US"/>
          </a:p>
        </p:txBody>
      </p:sp>
      <p:sp>
        <p:nvSpPr>
          <p:cNvPr id="10" name="Untertitel 8">
            <a:extLst>
              <a:ext uri="{FF2B5EF4-FFF2-40B4-BE49-F238E27FC236}">
                <a16:creationId xmlns:a16="http://schemas.microsoft.com/office/drawing/2014/main" id="{C9C50A4B-54AC-4B71-A155-85D040209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228" y="5533370"/>
            <a:ext cx="11236559" cy="3600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kumimoji="0" lang="de-DE" sz="2100" kern="1200" baseline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609600" indent="0" algn="ctr">
              <a:buNone/>
            </a:lvl2pPr>
            <a:lvl3pPr marL="1219200" indent="0" algn="ctr">
              <a:buNone/>
            </a:lvl3pPr>
            <a:lvl4pPr marL="1828800" indent="0" algn="ctr">
              <a:buNone/>
            </a:lvl4pPr>
            <a:lvl5pPr marL="2438400" indent="0" algn="ctr">
              <a:buNone/>
            </a:lvl5pPr>
            <a:lvl6pPr marL="3048000" indent="0" algn="ctr">
              <a:buNone/>
            </a:lvl6pPr>
            <a:lvl7pPr marL="3657600" indent="0" algn="ctr">
              <a:buNone/>
            </a:lvl7pPr>
            <a:lvl8pPr marL="4267199" indent="0" algn="ctr">
              <a:buNone/>
            </a:lvl8pPr>
            <a:lvl9pPr marL="4876799" indent="0" algn="ctr">
              <a:buNone/>
            </a:lvl9pPr>
          </a:lstStyle>
          <a:p>
            <a:r>
              <a:rPr lang="en-US"/>
              <a:t>synapsis connects data, processes, systems and people across functions, regions &amp; systems</a:t>
            </a:r>
            <a:endParaRPr lang="de-DE">
              <a:solidFill>
                <a:schemeClr val="tx2"/>
              </a:solidFill>
            </a:endParaRPr>
          </a:p>
        </p:txBody>
      </p:sp>
      <p:pic>
        <p:nvPicPr>
          <p:cNvPr id="11" name="Bild 20" descr="DRX_LO1407_RGB_RZ.eps">
            <a:extLst>
              <a:ext uri="{FF2B5EF4-FFF2-40B4-BE49-F238E27FC236}">
                <a16:creationId xmlns:a16="http://schemas.microsoft.com/office/drawing/2014/main" id="{6D06D2C7-72ED-4D63-84AB-5145804DCD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588" y="324000"/>
            <a:ext cx="1296000" cy="550657"/>
          </a:xfrm>
          <a:prstGeom prst="rect">
            <a:avLst/>
          </a:prstGeom>
        </p:spPr>
      </p:pic>
      <p:pic>
        <p:nvPicPr>
          <p:cNvPr id="12" name="Bild 19" descr="DRX_LO1407_Claim_RGB_RZ.eps">
            <a:extLst>
              <a:ext uri="{FF2B5EF4-FFF2-40B4-BE49-F238E27FC236}">
                <a16:creationId xmlns:a16="http://schemas.microsoft.com/office/drawing/2014/main" id="{D210571D-45EC-4E30-A11F-D0176D0FB4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588" y="6404559"/>
            <a:ext cx="1296000" cy="107972"/>
          </a:xfrm>
          <a:prstGeom prst="rect">
            <a:avLst/>
          </a:prstGeom>
        </p:spPr>
      </p:pic>
      <p:cxnSp>
        <p:nvCxnSpPr>
          <p:cNvPr id="15" name="Gerade Verbindung 50">
            <a:extLst>
              <a:ext uri="{FF2B5EF4-FFF2-40B4-BE49-F238E27FC236}">
                <a16:creationId xmlns:a16="http://schemas.microsoft.com/office/drawing/2014/main" id="{2D5EDF82-376C-4B13-8710-B15AFFF2FE2A}"/>
              </a:ext>
            </a:extLst>
          </p:cNvPr>
          <p:cNvCxnSpPr/>
          <p:nvPr/>
        </p:nvCxnSpPr>
        <p:spPr>
          <a:xfrm>
            <a:off x="239674" y="6199176"/>
            <a:ext cx="1171582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custData r:id="rId2"/>
    </p:custDataLst>
    <p:extLst>
      <p:ext uri="{BB962C8B-B14F-4D97-AF65-F5344CB8AC3E}">
        <p14:creationId xmlns:p14="http://schemas.microsoft.com/office/powerpoint/2010/main" val="520600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Objekt 28" hidden="1">
            <a:extLst>
              <a:ext uri="{FF2B5EF4-FFF2-40B4-BE49-F238E27FC236}">
                <a16:creationId xmlns:a16="http://schemas.microsoft.com/office/drawing/2014/main" id="{86844C33-7A59-4CC3-BB88-952652597D79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3176" y="248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4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29" name="Objekt 28" hidden="1">
                        <a:extLst>
                          <a:ext uri="{FF2B5EF4-FFF2-40B4-BE49-F238E27FC236}">
                            <a16:creationId xmlns:a16="http://schemas.microsoft.com/office/drawing/2014/main" id="{86844C33-7A59-4CC3-BB88-952652597D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76" y="248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>
            <a:extLst>
              <a:ext uri="{FF2B5EF4-FFF2-40B4-BE49-F238E27FC236}">
                <a16:creationId xmlns:a16="http://schemas.microsoft.com/office/drawing/2014/main" id="{1CF82787-A803-43AB-B780-EE0A6909D23D}"/>
              </a:ext>
            </a:extLst>
          </p:cNvPr>
          <p:cNvSpPr/>
          <p:nvPr/>
        </p:nvSpPr>
        <p:spPr>
          <a:xfrm>
            <a:off x="8010593" y="955077"/>
            <a:ext cx="3983671" cy="5403246"/>
          </a:xfrm>
          <a:prstGeom prst="rect">
            <a:avLst/>
          </a:prstGeom>
          <a:solidFill>
            <a:srgbClr val="0097AC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 anchorCtr="0"/>
          <a:lstStyle/>
          <a:p>
            <a:pPr algn="l"/>
            <a:r>
              <a:rPr lang="de-DE" sz="1100" b="1" u="sng" err="1">
                <a:solidFill>
                  <a:schemeClr val="accent1"/>
                </a:solidFill>
              </a:rPr>
              <a:t>current</a:t>
            </a:r>
            <a:r>
              <a:rPr lang="de-DE" sz="1100" b="1" u="sng">
                <a:solidFill>
                  <a:schemeClr val="accent1"/>
                </a:solidFill>
              </a:rPr>
              <a:t> </a:t>
            </a:r>
            <a:r>
              <a:rPr lang="de-DE" sz="1100" b="1" u="sng" err="1">
                <a:solidFill>
                  <a:schemeClr val="accent1"/>
                </a:solidFill>
              </a:rPr>
              <a:t>Planning</a:t>
            </a:r>
            <a:endParaRPr lang="de-DE" sz="1100" b="1" u="sng">
              <a:solidFill>
                <a:schemeClr val="accent1"/>
              </a:solidFill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C8C356C-3F3E-445A-ABD5-7EC09B4E96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5260" y="4057039"/>
            <a:ext cx="699100" cy="6991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4769F12-5E4E-4C74-AE68-8E47B9F40F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65186" y="4038386"/>
            <a:ext cx="895429" cy="749788"/>
          </a:xfrm>
          <a:prstGeom prst="rect">
            <a:avLst/>
          </a:prstGeom>
        </p:spPr>
      </p:pic>
      <p:pic>
        <p:nvPicPr>
          <p:cNvPr id="12292" name="Picture 4" descr="Stop The Interruptions! Marketing In The Age Of The Always-On Consumer">
            <a:extLst>
              <a:ext uri="{FF2B5EF4-FFF2-40B4-BE49-F238E27FC236}">
                <a16:creationId xmlns:a16="http://schemas.microsoft.com/office/drawing/2014/main" id="{879B1138-EAD5-4A9D-8069-0C71AC5E21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5" t="10569" r="19988" b="19676"/>
          <a:stretch/>
        </p:blipFill>
        <p:spPr bwMode="auto">
          <a:xfrm>
            <a:off x="3231455" y="4034461"/>
            <a:ext cx="900464" cy="76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75FB0D36-4F4A-4EAB-9B11-36E1ED9D3A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4001" y="6381579"/>
            <a:ext cx="9247794" cy="21741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Tx/>
              <a:buNone/>
              <a:tabLst>
                <a:tab pos="234951" algn="l"/>
              </a:tabLst>
              <a:defRPr kumimoji="0" lang="de-DE" sz="800" kern="120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16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rtl="0" eaLnBrk="1" latinLnBrk="0" hangingPunct="1">
              <a:spcBef>
                <a:spcPts val="533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rtl="0" eaLnBrk="1" latinLnBrk="0" hangingPunct="1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tabLst/>
              <a:defRPr kumimoji="0" sz="17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07.12.2022 | synapsis communication deck</a:t>
            </a:r>
            <a:endParaRPr lang="en-US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5782F90-66DC-43D7-B429-68670041A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GB"/>
              <a:t>synapsis Achievements &amp; Outlook</a:t>
            </a:r>
          </a:p>
        </p:txBody>
      </p:sp>
      <p:sp>
        <p:nvSpPr>
          <p:cNvPr id="41" name="TextBox 10">
            <a:extLst>
              <a:ext uri="{FF2B5EF4-FFF2-40B4-BE49-F238E27FC236}">
                <a16:creationId xmlns:a16="http://schemas.microsoft.com/office/drawing/2014/main" id="{0919DC8D-8AE5-4B5E-9439-FB9F2E1295D4}"/>
              </a:ext>
            </a:extLst>
          </p:cNvPr>
          <p:cNvSpPr txBox="1">
            <a:spLocks/>
          </p:cNvSpPr>
          <p:nvPr/>
        </p:nvSpPr>
        <p:spPr>
          <a:xfrm>
            <a:off x="290462" y="1297545"/>
            <a:ext cx="1799532" cy="172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71981" tIns="0" rIns="0" bIns="0" rtlCol="0">
            <a:no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Tx/>
              <a:buNone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rtl="0" eaLnBrk="1" latinLnBrk="0" hangingPunct="1">
              <a:spcBef>
                <a:spcPts val="533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rtl="0" eaLnBrk="1" latinLnBrk="0" hangingPunct="1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tabLst/>
              <a:defRPr kumimoji="0" sz="17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194560" indent="-243840" algn="l" rtl="0" eaLnBrk="1" latinLnBrk="0" hangingPunct="1">
              <a:spcBef>
                <a:spcPts val="4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38400" indent="-243840" algn="l" rtl="0" eaLnBrk="1" latinLnBrk="0" hangingPunct="1">
              <a:spcBef>
                <a:spcPts val="4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2239" indent="-243840" algn="l" rtl="0" eaLnBrk="1" latinLnBrk="0" hangingPunct="1">
              <a:spcBef>
                <a:spcPts val="4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43840" algn="l" rtl="0" eaLnBrk="1" latinLnBrk="0" hangingPunct="1">
              <a:spcBef>
                <a:spcPts val="4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/>
              <a:t>10/2015-04/2016 Org. </a:t>
            </a:r>
            <a:r>
              <a:rPr lang="de-DE" sz="1100" err="1"/>
              <a:t>Readiness</a:t>
            </a:r>
            <a:r>
              <a:rPr lang="de-DE" sz="1100"/>
              <a:t> Phase</a:t>
            </a:r>
          </a:p>
          <a:p>
            <a:r>
              <a:rPr lang="de-DE" sz="1100" b="1"/>
              <a:t>30.05. </a:t>
            </a:r>
            <a:r>
              <a:rPr lang="de-DE" sz="1100"/>
              <a:t>Kick-Off Analysis &amp; Design Phase</a:t>
            </a:r>
          </a:p>
          <a:p>
            <a:r>
              <a:rPr lang="de-DE" sz="1100" b="1"/>
              <a:t>06/2016</a:t>
            </a:r>
            <a:r>
              <a:rPr lang="de-DE" sz="1100"/>
              <a:t> Boot Camp</a:t>
            </a:r>
          </a:p>
          <a:p>
            <a:endParaRPr lang="de-DE" sz="1100"/>
          </a:p>
          <a:p>
            <a:r>
              <a:rPr lang="de-DE" sz="1100"/>
              <a:t>.</a:t>
            </a:r>
          </a:p>
        </p:txBody>
      </p:sp>
      <p:sp>
        <p:nvSpPr>
          <p:cNvPr id="42" name="TextBox 12">
            <a:extLst>
              <a:ext uri="{FF2B5EF4-FFF2-40B4-BE49-F238E27FC236}">
                <a16:creationId xmlns:a16="http://schemas.microsoft.com/office/drawing/2014/main" id="{3BFCBDB4-6F4A-459F-921C-7E95BBFC50BD}"/>
              </a:ext>
            </a:extLst>
          </p:cNvPr>
          <p:cNvSpPr txBox="1">
            <a:spLocks/>
          </p:cNvSpPr>
          <p:nvPr/>
        </p:nvSpPr>
        <p:spPr>
          <a:xfrm>
            <a:off x="1267732" y="4844354"/>
            <a:ext cx="1799532" cy="154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71981" tIns="0" rIns="0" bIns="0" rtlCol="0">
            <a:no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Tx/>
              <a:buNone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rtl="0" eaLnBrk="1" latinLnBrk="0" hangingPunct="1">
              <a:spcBef>
                <a:spcPts val="533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rtl="0" eaLnBrk="1" latinLnBrk="0" hangingPunct="1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tabLst/>
              <a:defRPr kumimoji="0" sz="17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194560" indent="-243840" algn="l" rtl="0" eaLnBrk="1" latinLnBrk="0" hangingPunct="1">
              <a:spcBef>
                <a:spcPts val="4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38400" indent="-243840" algn="l" rtl="0" eaLnBrk="1" latinLnBrk="0" hangingPunct="1">
              <a:spcBef>
                <a:spcPts val="4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2239" indent="-243840" algn="l" rtl="0" eaLnBrk="1" latinLnBrk="0" hangingPunct="1">
              <a:spcBef>
                <a:spcPts val="4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43840" algn="l" rtl="0" eaLnBrk="1" latinLnBrk="0" hangingPunct="1">
              <a:spcBef>
                <a:spcPts val="4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/>
              <a:t>DGT Core Design </a:t>
            </a:r>
          </a:p>
          <a:p>
            <a:r>
              <a:rPr lang="de-DE" sz="1100"/>
              <a:t>DGT Extension</a:t>
            </a:r>
          </a:p>
        </p:txBody>
      </p:sp>
      <p:sp>
        <p:nvSpPr>
          <p:cNvPr id="44" name="TextBox 16">
            <a:extLst>
              <a:ext uri="{FF2B5EF4-FFF2-40B4-BE49-F238E27FC236}">
                <a16:creationId xmlns:a16="http://schemas.microsoft.com/office/drawing/2014/main" id="{37C3B272-2C6F-491D-A336-E470B66CCC5A}"/>
              </a:ext>
            </a:extLst>
          </p:cNvPr>
          <p:cNvSpPr txBox="1">
            <a:spLocks/>
          </p:cNvSpPr>
          <p:nvPr/>
        </p:nvSpPr>
        <p:spPr>
          <a:xfrm>
            <a:off x="3218217" y="4844354"/>
            <a:ext cx="1799532" cy="154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71981" tIns="0" rIns="0" bIns="0" rtlCol="0">
            <a:no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Tx/>
              <a:buNone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rtl="0" eaLnBrk="1" latinLnBrk="0" hangingPunct="1">
              <a:spcBef>
                <a:spcPts val="533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rtl="0" eaLnBrk="1" latinLnBrk="0" hangingPunct="1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tabLst/>
              <a:defRPr kumimoji="0" sz="17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194560" indent="-243840" algn="l" rtl="0" eaLnBrk="1" latinLnBrk="0" hangingPunct="1">
              <a:spcBef>
                <a:spcPts val="4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38400" indent="-243840" algn="l" rtl="0" eaLnBrk="1" latinLnBrk="0" hangingPunct="1">
              <a:spcBef>
                <a:spcPts val="4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2239" indent="-243840" algn="l" rtl="0" eaLnBrk="1" latinLnBrk="0" hangingPunct="1">
              <a:spcBef>
                <a:spcPts val="4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43840" algn="l" rtl="0" eaLnBrk="1" latinLnBrk="0" hangingPunct="1">
              <a:spcBef>
                <a:spcPts val="4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b="1"/>
              <a:t>03-06/2019</a:t>
            </a:r>
            <a:r>
              <a:rPr lang="de-DE" sz="1100"/>
              <a:t> </a:t>
            </a:r>
            <a:br>
              <a:rPr lang="de-DE" sz="1100"/>
            </a:br>
            <a:r>
              <a:rPr lang="de-DE" sz="1100"/>
              <a:t>Short-Time Work</a:t>
            </a:r>
          </a:p>
          <a:p>
            <a:r>
              <a:rPr lang="de-DE" sz="1100"/>
              <a:t>Re-Evaluation</a:t>
            </a:r>
          </a:p>
          <a:p>
            <a:r>
              <a:rPr lang="de-DE" sz="1100" b="1"/>
              <a:t>15.11</a:t>
            </a:r>
            <a:r>
              <a:rPr lang="de-DE" sz="1100"/>
              <a:t>. Re-Start </a:t>
            </a:r>
            <a:br>
              <a:rPr lang="de-DE" sz="1100"/>
            </a:br>
            <a:r>
              <a:rPr lang="de-DE" sz="1100" err="1"/>
              <a:t>synapsis</a:t>
            </a:r>
            <a:r>
              <a:rPr lang="de-DE" sz="1100"/>
              <a:t> 2.0</a:t>
            </a:r>
          </a:p>
          <a:p>
            <a:endParaRPr lang="de-DE" sz="1100"/>
          </a:p>
        </p:txBody>
      </p:sp>
      <p:sp>
        <p:nvSpPr>
          <p:cNvPr id="45" name="TextBox 18">
            <a:extLst>
              <a:ext uri="{FF2B5EF4-FFF2-40B4-BE49-F238E27FC236}">
                <a16:creationId xmlns:a16="http://schemas.microsoft.com/office/drawing/2014/main" id="{9ABE1385-F07F-479F-B8CD-5EB00FB95838}"/>
              </a:ext>
            </a:extLst>
          </p:cNvPr>
          <p:cNvSpPr txBox="1">
            <a:spLocks/>
          </p:cNvSpPr>
          <p:nvPr/>
        </p:nvSpPr>
        <p:spPr>
          <a:xfrm>
            <a:off x="8996793" y="4197199"/>
            <a:ext cx="1799532" cy="219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71981" tIns="0" rIns="0" bIns="0" rtlCol="0">
            <a:no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Tx/>
              <a:buNone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rtl="0" eaLnBrk="1" latinLnBrk="0" hangingPunct="1">
              <a:spcBef>
                <a:spcPts val="533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rtl="0" eaLnBrk="1" latinLnBrk="0" hangingPunct="1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tabLst/>
              <a:defRPr kumimoji="0" sz="17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194560" indent="-243840" algn="l" rtl="0" eaLnBrk="1" latinLnBrk="0" hangingPunct="1">
              <a:spcBef>
                <a:spcPts val="4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38400" indent="-243840" algn="l" rtl="0" eaLnBrk="1" latinLnBrk="0" hangingPunct="1">
              <a:spcBef>
                <a:spcPts val="4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2239" indent="-243840" algn="l" rtl="0" eaLnBrk="1" latinLnBrk="0" hangingPunct="1">
              <a:spcBef>
                <a:spcPts val="4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43840" algn="l" rtl="0" eaLnBrk="1" latinLnBrk="0" hangingPunct="1">
              <a:spcBef>
                <a:spcPts val="4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b="1"/>
              <a:t>Cluster 4:</a:t>
            </a:r>
            <a:br>
              <a:rPr lang="de-DE" sz="1100" b="1"/>
            </a:br>
            <a:r>
              <a:rPr lang="de-DE" sz="1100" b="1"/>
              <a:t>01.05</a:t>
            </a:r>
            <a:r>
              <a:rPr lang="de-DE" sz="1100"/>
              <a:t>. Go-Live </a:t>
            </a:r>
            <a:br>
              <a:rPr lang="de-DE" sz="1100"/>
            </a:br>
            <a:r>
              <a:rPr lang="de-DE" sz="1100"/>
              <a:t>EMEA1 Package (P)1</a:t>
            </a:r>
            <a:br>
              <a:rPr lang="de-DE" sz="1100"/>
            </a:br>
            <a:r>
              <a:rPr lang="de-DE" sz="1100"/>
              <a:t>EMEA2 P2</a:t>
            </a:r>
            <a:br>
              <a:rPr lang="de-DE" sz="1100"/>
            </a:br>
            <a:r>
              <a:rPr lang="de-DE" sz="1100" err="1"/>
              <a:t>Americas</a:t>
            </a:r>
            <a:r>
              <a:rPr lang="de-DE" sz="1100"/>
              <a:t> P7</a:t>
            </a:r>
            <a:br>
              <a:rPr lang="de-DE" sz="1100"/>
            </a:br>
            <a:r>
              <a:rPr lang="de-DE" sz="1100"/>
              <a:t>Asia P8</a:t>
            </a:r>
            <a:br>
              <a:rPr lang="de-DE" sz="1100"/>
            </a:br>
            <a:r>
              <a:rPr lang="de-DE" sz="1100" b="1"/>
              <a:t>01.10. </a:t>
            </a:r>
            <a:r>
              <a:rPr lang="de-DE" sz="1100"/>
              <a:t>Go-Live </a:t>
            </a:r>
            <a:br>
              <a:rPr lang="de-DE" sz="1100"/>
            </a:br>
            <a:r>
              <a:rPr lang="de-DE" sz="1100"/>
              <a:t>EMEA1 P5</a:t>
            </a:r>
            <a:br>
              <a:rPr lang="de-DE" sz="1100"/>
            </a:br>
            <a:r>
              <a:rPr lang="de-DE" sz="1100"/>
              <a:t>EMEA2 P6</a:t>
            </a:r>
            <a:br>
              <a:rPr lang="de-DE" sz="1100"/>
            </a:br>
            <a:r>
              <a:rPr lang="de-DE" sz="1100" err="1"/>
              <a:t>Americas</a:t>
            </a:r>
            <a:r>
              <a:rPr lang="de-DE" sz="1100"/>
              <a:t> P3</a:t>
            </a:r>
            <a:br>
              <a:rPr lang="de-DE" sz="1100"/>
            </a:br>
            <a:r>
              <a:rPr lang="de-DE" sz="1100"/>
              <a:t>Asia P4</a:t>
            </a:r>
          </a:p>
        </p:txBody>
      </p:sp>
      <p:sp>
        <p:nvSpPr>
          <p:cNvPr id="46" name="TextBox 21">
            <a:extLst>
              <a:ext uri="{FF2B5EF4-FFF2-40B4-BE49-F238E27FC236}">
                <a16:creationId xmlns:a16="http://schemas.microsoft.com/office/drawing/2014/main" id="{DF14BD2A-294E-4AF6-AA5E-F7467E45CFE3}"/>
              </a:ext>
            </a:extLst>
          </p:cNvPr>
          <p:cNvSpPr txBox="1">
            <a:spLocks/>
          </p:cNvSpPr>
          <p:nvPr/>
        </p:nvSpPr>
        <p:spPr>
          <a:xfrm>
            <a:off x="5121400" y="4844354"/>
            <a:ext cx="1799532" cy="154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71981" tIns="0" rIns="0" bIns="0" rtlCol="0">
            <a:no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Tx/>
              <a:buNone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rtl="0" eaLnBrk="1" latinLnBrk="0" hangingPunct="1">
              <a:spcBef>
                <a:spcPts val="533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rtl="0" eaLnBrk="1" latinLnBrk="0" hangingPunct="1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tabLst/>
              <a:defRPr kumimoji="0" sz="17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194560" indent="-243840" algn="l" rtl="0" eaLnBrk="1" latinLnBrk="0" hangingPunct="1">
              <a:spcBef>
                <a:spcPts val="4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38400" indent="-243840" algn="l" rtl="0" eaLnBrk="1" latinLnBrk="0" hangingPunct="1">
              <a:spcBef>
                <a:spcPts val="4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2239" indent="-243840" algn="l" rtl="0" eaLnBrk="1" latinLnBrk="0" hangingPunct="1">
              <a:spcBef>
                <a:spcPts val="4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43840" algn="l" rtl="0" eaLnBrk="1" latinLnBrk="0" hangingPunct="1">
              <a:spcBef>
                <a:spcPts val="4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b="1"/>
              <a:t>5.07. </a:t>
            </a:r>
            <a:r>
              <a:rPr lang="de-DE" sz="1100"/>
              <a:t>Go-Live </a:t>
            </a:r>
            <a:r>
              <a:rPr lang="de-DE" sz="1100" err="1"/>
              <a:t>Battery</a:t>
            </a:r>
            <a:r>
              <a:rPr lang="de-DE" sz="1100"/>
              <a:t> Plant Leipzig (BS) </a:t>
            </a:r>
            <a:r>
              <a:rPr lang="de-DE" sz="1100">
                <a:sym typeface="Webdings" panose="05030102010509060703" pitchFamily="18" charset="2"/>
                <a:hlinkClick r:id="rId11"/>
              </a:rPr>
              <a:t></a:t>
            </a:r>
            <a:endParaRPr lang="de-DE" sz="1100"/>
          </a:p>
          <a:p>
            <a:r>
              <a:rPr lang="de-DE" sz="1100" b="1"/>
              <a:t>4.10. </a:t>
            </a:r>
            <a:r>
              <a:rPr lang="de-DE" sz="1100"/>
              <a:t>Go-Live Timisoara (CS/BS), </a:t>
            </a:r>
            <a:r>
              <a:rPr lang="de-DE" sz="1100" err="1"/>
              <a:t>Scope</a:t>
            </a:r>
            <a:r>
              <a:rPr lang="de-DE" sz="1100"/>
              <a:t>: AMG S-Box &amp; </a:t>
            </a:r>
            <a:r>
              <a:rPr lang="de-DE" sz="1100" err="1"/>
              <a:t>affected</a:t>
            </a:r>
            <a:r>
              <a:rPr lang="de-DE" sz="1100"/>
              <a:t> FIN&amp;NSL </a:t>
            </a:r>
            <a:r>
              <a:rPr lang="de-DE" sz="1100" err="1"/>
              <a:t>processes</a:t>
            </a:r>
            <a:r>
              <a:rPr lang="de-DE" sz="1100"/>
              <a:t> in </a:t>
            </a:r>
            <a:r>
              <a:rPr lang="de-DE" sz="1100" err="1"/>
              <a:t>Hunedoara</a:t>
            </a:r>
            <a:endParaRPr lang="de-DE" sz="1100"/>
          </a:p>
          <a:p>
            <a:r>
              <a:rPr lang="de-DE" sz="1100"/>
              <a:t>Re-</a:t>
            </a:r>
            <a:r>
              <a:rPr lang="de-DE" sz="1100" err="1"/>
              <a:t>Calibration</a:t>
            </a:r>
            <a:r>
              <a:rPr lang="de-DE" sz="1100"/>
              <a:t> </a:t>
            </a:r>
            <a:r>
              <a:rPr lang="de-DE" sz="1100" err="1"/>
              <a:t>synapsis</a:t>
            </a:r>
            <a:r>
              <a:rPr lang="de-DE" sz="1100"/>
              <a:t> (Cluster &amp; MVP </a:t>
            </a:r>
            <a:r>
              <a:rPr lang="de-DE" sz="1100" err="1"/>
              <a:t>approach</a:t>
            </a:r>
            <a:r>
              <a:rPr lang="de-DE" sz="1100"/>
              <a:t>)</a:t>
            </a:r>
            <a:br>
              <a:rPr lang="de-DE" sz="1100"/>
            </a:br>
            <a:endParaRPr lang="de-DE" sz="1100"/>
          </a:p>
        </p:txBody>
      </p:sp>
      <p:sp>
        <p:nvSpPr>
          <p:cNvPr id="48" name="TextBox 28">
            <a:extLst>
              <a:ext uri="{FF2B5EF4-FFF2-40B4-BE49-F238E27FC236}">
                <a16:creationId xmlns:a16="http://schemas.microsoft.com/office/drawing/2014/main" id="{6B41D99B-3509-4226-ACCD-96D32F9D09CF}"/>
              </a:ext>
            </a:extLst>
          </p:cNvPr>
          <p:cNvSpPr txBox="1">
            <a:spLocks/>
          </p:cNvSpPr>
          <p:nvPr/>
        </p:nvSpPr>
        <p:spPr>
          <a:xfrm>
            <a:off x="7061877" y="4029694"/>
            <a:ext cx="1799532" cy="236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71981" tIns="0" rIns="0" bIns="0" rtlCol="0">
            <a:no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Tx/>
              <a:buNone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rtl="0" eaLnBrk="1" latinLnBrk="0" hangingPunct="1">
              <a:spcBef>
                <a:spcPts val="533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rtl="0" eaLnBrk="1" latinLnBrk="0" hangingPunct="1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tabLst/>
              <a:defRPr kumimoji="0" sz="17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194560" indent="-243840" algn="l" rtl="0" eaLnBrk="1" latinLnBrk="0" hangingPunct="1">
              <a:spcBef>
                <a:spcPts val="4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38400" indent="-243840" algn="l" rtl="0" eaLnBrk="1" latinLnBrk="0" hangingPunct="1">
              <a:spcBef>
                <a:spcPts val="4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2239" indent="-243840" algn="l" rtl="0" eaLnBrk="1" latinLnBrk="0" hangingPunct="1">
              <a:spcBef>
                <a:spcPts val="4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43840" algn="l" rtl="0" eaLnBrk="1" latinLnBrk="0" hangingPunct="1">
              <a:spcBef>
                <a:spcPts val="4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de-DE" sz="1100"/>
            </a:br>
            <a:r>
              <a:rPr lang="de-DE" sz="1100" b="1"/>
              <a:t>01.05. </a:t>
            </a:r>
            <a:r>
              <a:rPr lang="de-DE" sz="1100"/>
              <a:t>Go-Live </a:t>
            </a:r>
            <a:r>
              <a:rPr lang="de-DE" sz="1100" err="1"/>
              <a:t>Hunedoara</a:t>
            </a:r>
            <a:r>
              <a:rPr lang="de-DE" sz="1100"/>
              <a:t> (CS), Romania</a:t>
            </a:r>
          </a:p>
          <a:p>
            <a:r>
              <a:rPr lang="de-DE" sz="1100" b="1"/>
              <a:t>Cluster 3.1: </a:t>
            </a:r>
            <a:r>
              <a:rPr lang="de-DE" sz="1100"/>
              <a:t>SAT (HV), BIW, SAC, TEM:</a:t>
            </a:r>
            <a:br>
              <a:rPr lang="de-DE" sz="1100"/>
            </a:br>
            <a:r>
              <a:rPr lang="de-DE" sz="1100" b="1"/>
              <a:t>01.12</a:t>
            </a:r>
            <a:r>
              <a:rPr lang="de-DE" sz="1100"/>
              <a:t> Go-Live Bischofswiesen, Germany</a:t>
            </a:r>
            <a:br>
              <a:rPr lang="de-DE" sz="1100"/>
            </a:br>
            <a:r>
              <a:rPr lang="de-DE" sz="1100" b="1"/>
              <a:t>01.12. </a:t>
            </a:r>
            <a:r>
              <a:rPr lang="de-DE" sz="1100"/>
              <a:t>Go-Live Satu Mare, Timisoara</a:t>
            </a:r>
          </a:p>
        </p:txBody>
      </p:sp>
      <p:sp>
        <p:nvSpPr>
          <p:cNvPr id="49" name="TextBox 33">
            <a:extLst>
              <a:ext uri="{FF2B5EF4-FFF2-40B4-BE49-F238E27FC236}">
                <a16:creationId xmlns:a16="http://schemas.microsoft.com/office/drawing/2014/main" id="{F2C7857E-BA0C-4363-A1DD-9001D0D737D8}"/>
              </a:ext>
            </a:extLst>
          </p:cNvPr>
          <p:cNvSpPr txBox="1">
            <a:spLocks/>
          </p:cNvSpPr>
          <p:nvPr/>
        </p:nvSpPr>
        <p:spPr>
          <a:xfrm>
            <a:off x="8050733" y="1297545"/>
            <a:ext cx="1799532" cy="172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71981" tIns="0" rIns="0" bIns="0" rtlCol="0">
            <a:no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Tx/>
              <a:buNone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rtl="0" eaLnBrk="1" latinLnBrk="0" hangingPunct="1">
              <a:spcBef>
                <a:spcPts val="533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rtl="0" eaLnBrk="1" latinLnBrk="0" hangingPunct="1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tabLst/>
              <a:defRPr kumimoji="0" sz="17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194560" indent="-243840" algn="l" rtl="0" eaLnBrk="1" latinLnBrk="0" hangingPunct="1">
              <a:spcBef>
                <a:spcPts val="4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38400" indent="-243840" algn="l" rtl="0" eaLnBrk="1" latinLnBrk="0" hangingPunct="1">
              <a:spcBef>
                <a:spcPts val="4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2239" indent="-243840" algn="l" rtl="0" eaLnBrk="1" latinLnBrk="0" hangingPunct="1">
              <a:spcBef>
                <a:spcPts val="4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43840" algn="l" rtl="0" eaLnBrk="1" latinLnBrk="0" hangingPunct="1">
              <a:spcBef>
                <a:spcPts val="4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b="1"/>
              <a:t>Cluster 3.2: </a:t>
            </a:r>
            <a:r>
              <a:rPr lang="de-DE" sz="1100" err="1"/>
              <a:t>Misc</a:t>
            </a:r>
            <a:r>
              <a:rPr lang="de-DE" sz="1100"/>
              <a:t> &amp; HV (MX, CN):</a:t>
            </a:r>
            <a:br>
              <a:rPr lang="de-DE" sz="1100"/>
            </a:br>
            <a:r>
              <a:rPr lang="de-DE" sz="1100" b="1"/>
              <a:t>01.12. </a:t>
            </a:r>
            <a:r>
              <a:rPr lang="de-DE" sz="1100"/>
              <a:t>Go-Live SHE, SHA, Asia</a:t>
            </a:r>
            <a:br>
              <a:rPr lang="de-DE" sz="1100"/>
            </a:br>
            <a:r>
              <a:rPr lang="de-DE" sz="1100" b="1"/>
              <a:t>01.12</a:t>
            </a:r>
            <a:r>
              <a:rPr lang="de-DE" sz="1100"/>
              <a:t>. DUN, SLP, MOU, </a:t>
            </a:r>
            <a:r>
              <a:rPr lang="de-DE" sz="1100" err="1"/>
              <a:t>Americas</a:t>
            </a:r>
            <a:br>
              <a:rPr lang="de-DE" sz="1100"/>
            </a:br>
            <a:r>
              <a:rPr lang="de-DE" sz="1100"/>
              <a:t>01.12. VIB, EMEA1</a:t>
            </a:r>
            <a:br>
              <a:rPr lang="de-DE" sz="1100"/>
            </a:br>
            <a:r>
              <a:rPr lang="de-DE" sz="1100"/>
              <a:t>01.12. Rest C3 MISC</a:t>
            </a:r>
          </a:p>
        </p:txBody>
      </p:sp>
      <p:sp>
        <p:nvSpPr>
          <p:cNvPr id="50" name="TextBox 36">
            <a:extLst>
              <a:ext uri="{FF2B5EF4-FFF2-40B4-BE49-F238E27FC236}">
                <a16:creationId xmlns:a16="http://schemas.microsoft.com/office/drawing/2014/main" id="{42B97792-8CB8-4AE7-BA36-DDEA66060F5C}"/>
              </a:ext>
            </a:extLst>
          </p:cNvPr>
          <p:cNvSpPr txBox="1">
            <a:spLocks/>
          </p:cNvSpPr>
          <p:nvPr/>
        </p:nvSpPr>
        <p:spPr>
          <a:xfrm>
            <a:off x="4174776" y="1297545"/>
            <a:ext cx="1799532" cy="172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71981" tIns="0" rIns="0" bIns="0" rtlCol="0">
            <a:no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Tx/>
              <a:buNone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rtl="0" eaLnBrk="1" latinLnBrk="0" hangingPunct="1">
              <a:spcBef>
                <a:spcPts val="533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rtl="0" eaLnBrk="1" latinLnBrk="0" hangingPunct="1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tabLst/>
              <a:defRPr kumimoji="0" sz="17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194560" indent="-243840" algn="l" rtl="0" eaLnBrk="1" latinLnBrk="0" hangingPunct="1">
              <a:spcBef>
                <a:spcPts val="4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38400" indent="-243840" algn="l" rtl="0" eaLnBrk="1" latinLnBrk="0" hangingPunct="1">
              <a:spcBef>
                <a:spcPts val="4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2239" indent="-243840" algn="l" rtl="0" eaLnBrk="1" latinLnBrk="0" hangingPunct="1">
              <a:spcBef>
                <a:spcPts val="4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43840" algn="l" rtl="0" eaLnBrk="1" latinLnBrk="0" hangingPunct="1">
              <a:spcBef>
                <a:spcPts val="4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b="1"/>
              <a:t>05.10</a:t>
            </a:r>
            <a:r>
              <a:rPr lang="de-DE" sz="1100"/>
              <a:t>. Go-Live </a:t>
            </a:r>
            <a:br>
              <a:rPr lang="de-DE" sz="1100"/>
            </a:br>
            <a:r>
              <a:rPr lang="de-DE" sz="1100"/>
              <a:t>Pilot Site Braunau </a:t>
            </a:r>
            <a:r>
              <a:rPr lang="de-DE" sz="1100">
                <a:sym typeface="Webdings" panose="05030102010509060703" pitchFamily="18" charset="2"/>
              </a:rPr>
              <a:t>Release 1.2 (CS)</a:t>
            </a:r>
            <a:r>
              <a:rPr lang="de-DE" sz="1100"/>
              <a:t>, Austria </a:t>
            </a:r>
            <a:r>
              <a:rPr lang="de-DE" sz="1100">
                <a:sym typeface="Webdings" panose="05030102010509060703" pitchFamily="18" charset="2"/>
                <a:hlinkClick r:id="rId12"/>
              </a:rPr>
              <a:t></a:t>
            </a:r>
            <a:endParaRPr lang="de-DE" sz="1100">
              <a:sym typeface="Webdings" panose="05030102010509060703" pitchFamily="18" charset="2"/>
            </a:endParaRPr>
          </a:p>
        </p:txBody>
      </p:sp>
      <p:sp>
        <p:nvSpPr>
          <p:cNvPr id="40" name="TextBox 33">
            <a:extLst>
              <a:ext uri="{FF2B5EF4-FFF2-40B4-BE49-F238E27FC236}">
                <a16:creationId xmlns:a16="http://schemas.microsoft.com/office/drawing/2014/main" id="{42B658E6-7618-423C-87B0-13A01086C25A}"/>
              </a:ext>
            </a:extLst>
          </p:cNvPr>
          <p:cNvSpPr txBox="1">
            <a:spLocks/>
          </p:cNvSpPr>
          <p:nvPr/>
        </p:nvSpPr>
        <p:spPr>
          <a:xfrm>
            <a:off x="9970450" y="1297545"/>
            <a:ext cx="1799532" cy="172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71981" tIns="0" rIns="0" bIns="0" rtlCol="0">
            <a:no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Tx/>
              <a:buNone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rtl="0" eaLnBrk="1" latinLnBrk="0" hangingPunct="1">
              <a:spcBef>
                <a:spcPts val="533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rtl="0" eaLnBrk="1" latinLnBrk="0" hangingPunct="1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tabLst/>
              <a:defRPr kumimoji="0" sz="17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194560" indent="-243840" algn="l" rtl="0" eaLnBrk="1" latinLnBrk="0" hangingPunct="1">
              <a:spcBef>
                <a:spcPts val="4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38400" indent="-243840" algn="l" rtl="0" eaLnBrk="1" latinLnBrk="0" hangingPunct="1">
              <a:spcBef>
                <a:spcPts val="4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2239" indent="-243840" algn="l" rtl="0" eaLnBrk="1" latinLnBrk="0" hangingPunct="1">
              <a:spcBef>
                <a:spcPts val="4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43840" algn="l" rtl="0" eaLnBrk="1" latinLnBrk="0" hangingPunct="1">
              <a:spcBef>
                <a:spcPts val="4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b="1"/>
              <a:t>Cluster 4:</a:t>
            </a:r>
            <a:br>
              <a:rPr lang="de-DE" sz="1100" b="1"/>
            </a:br>
            <a:r>
              <a:rPr lang="de-DE" sz="1100" b="1"/>
              <a:t>01.04. </a:t>
            </a:r>
            <a:r>
              <a:rPr lang="de-DE" sz="1100"/>
              <a:t>Go-Live</a:t>
            </a:r>
            <a:br>
              <a:rPr lang="de-DE" sz="1100"/>
            </a:br>
            <a:r>
              <a:rPr lang="de-DE" sz="1100"/>
              <a:t>EMEA1 P 9</a:t>
            </a:r>
            <a:br>
              <a:rPr lang="de-DE" sz="1100"/>
            </a:br>
            <a:r>
              <a:rPr lang="de-DE" sz="1100"/>
              <a:t>EMEA2 P10</a:t>
            </a:r>
          </a:p>
          <a:p>
            <a:r>
              <a:rPr lang="de-DE" sz="1100" b="1"/>
              <a:t>Cluster 5:</a:t>
            </a:r>
            <a:br>
              <a:rPr lang="de-DE" sz="1100" b="1"/>
            </a:br>
            <a:r>
              <a:rPr lang="de-DE" sz="1100" b="1"/>
              <a:t>01.04. </a:t>
            </a:r>
            <a:r>
              <a:rPr lang="de-DE" sz="1100"/>
              <a:t>Go-Live</a:t>
            </a:r>
            <a:br>
              <a:rPr lang="de-DE" sz="1100"/>
            </a:br>
            <a:r>
              <a:rPr lang="de-DE" sz="1100" err="1"/>
              <a:t>Americas</a:t>
            </a:r>
            <a:r>
              <a:rPr lang="de-DE" sz="1100"/>
              <a:t>, Asia </a:t>
            </a:r>
            <a:r>
              <a:rPr lang="de-DE" sz="1100" err="1"/>
              <a:t>Px</a:t>
            </a:r>
            <a:br>
              <a:rPr lang="de-DE" sz="1100"/>
            </a:br>
            <a:r>
              <a:rPr lang="de-DE" sz="1100"/>
              <a:t>01.09. </a:t>
            </a:r>
            <a:r>
              <a:rPr lang="de-DE" sz="1100" err="1"/>
              <a:t>Americas</a:t>
            </a:r>
            <a:r>
              <a:rPr lang="de-DE" sz="1100"/>
              <a:t>, Asia, EMEA1, EMEA2 </a:t>
            </a:r>
            <a:r>
              <a:rPr lang="de-DE" sz="1100" err="1"/>
              <a:t>Px</a:t>
            </a:r>
            <a:br>
              <a:rPr lang="de-DE" sz="1100"/>
            </a:br>
            <a:endParaRPr lang="de-DE" sz="1100"/>
          </a:p>
        </p:txBody>
      </p:sp>
      <p:sp>
        <p:nvSpPr>
          <p:cNvPr id="53" name="TextBox 18">
            <a:extLst>
              <a:ext uri="{FF2B5EF4-FFF2-40B4-BE49-F238E27FC236}">
                <a16:creationId xmlns:a16="http://schemas.microsoft.com/office/drawing/2014/main" id="{6291E29F-31C5-4405-8E66-DD8651C39553}"/>
              </a:ext>
            </a:extLst>
          </p:cNvPr>
          <p:cNvSpPr txBox="1">
            <a:spLocks/>
          </p:cNvSpPr>
          <p:nvPr/>
        </p:nvSpPr>
        <p:spPr>
          <a:xfrm>
            <a:off x="10938387" y="4197199"/>
            <a:ext cx="1051553" cy="219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71981" tIns="0" rIns="0" bIns="0" rtlCol="0">
            <a:no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Tx/>
              <a:buNone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rtl="0" eaLnBrk="1" latinLnBrk="0" hangingPunct="1">
              <a:spcBef>
                <a:spcPts val="533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rtl="0" eaLnBrk="1" latinLnBrk="0" hangingPunct="1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tabLst/>
              <a:defRPr kumimoji="0" sz="17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194560" indent="-243840" algn="l" rtl="0" eaLnBrk="1" latinLnBrk="0" hangingPunct="1">
              <a:spcBef>
                <a:spcPts val="4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38400" indent="-243840" algn="l" rtl="0" eaLnBrk="1" latinLnBrk="0" hangingPunct="1">
              <a:spcBef>
                <a:spcPts val="4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2239" indent="-243840" algn="l" rtl="0" eaLnBrk="1" latinLnBrk="0" hangingPunct="1">
              <a:spcBef>
                <a:spcPts val="4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43840" algn="l" rtl="0" eaLnBrk="1" latinLnBrk="0" hangingPunct="1">
              <a:spcBef>
                <a:spcPts val="4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b="1"/>
              <a:t>Cluster 5:</a:t>
            </a:r>
            <a:br>
              <a:rPr lang="de-DE" sz="1100" b="1"/>
            </a:br>
            <a:r>
              <a:rPr lang="de-DE" sz="1100" b="1"/>
              <a:t>01.02. </a:t>
            </a:r>
            <a:r>
              <a:rPr lang="de-DE" sz="1100"/>
              <a:t>Go-Live</a:t>
            </a:r>
            <a:br>
              <a:rPr lang="de-DE" sz="1100"/>
            </a:br>
            <a:r>
              <a:rPr lang="de-DE" sz="1100" err="1"/>
              <a:t>Americas</a:t>
            </a:r>
            <a:r>
              <a:rPr lang="de-DE" sz="1100"/>
              <a:t>, </a:t>
            </a:r>
            <a:br>
              <a:rPr lang="de-DE" sz="1100"/>
            </a:br>
            <a:r>
              <a:rPr lang="de-DE" sz="1100"/>
              <a:t>Asia, EMEA1, EMEA2 </a:t>
            </a:r>
            <a:r>
              <a:rPr lang="de-DE" sz="1100" err="1"/>
              <a:t>Px</a:t>
            </a:r>
            <a:br>
              <a:rPr lang="de-DE" sz="1100"/>
            </a:br>
            <a:r>
              <a:rPr lang="de-DE" sz="1100" b="1"/>
              <a:t>01.07. </a:t>
            </a:r>
            <a:r>
              <a:rPr lang="de-DE" sz="1100"/>
              <a:t>Go-Live</a:t>
            </a:r>
            <a:br>
              <a:rPr lang="de-DE" sz="1100"/>
            </a:br>
            <a:r>
              <a:rPr lang="de-DE" sz="1100" err="1"/>
              <a:t>Americas</a:t>
            </a:r>
            <a:r>
              <a:rPr lang="de-DE" sz="1100"/>
              <a:t>, </a:t>
            </a:r>
            <a:br>
              <a:rPr lang="de-DE" sz="1100"/>
            </a:br>
            <a:r>
              <a:rPr lang="de-DE" sz="1100"/>
              <a:t>Asia, EMEA1, EMEA2 </a:t>
            </a:r>
            <a:r>
              <a:rPr lang="de-DE" sz="1100" err="1"/>
              <a:t>Px</a:t>
            </a:r>
            <a:endParaRPr lang="de-DE" sz="1100"/>
          </a:p>
        </p:txBody>
      </p:sp>
      <p:pic>
        <p:nvPicPr>
          <p:cNvPr id="54" name="Picture 11">
            <a:extLst>
              <a:ext uri="{FF2B5EF4-FFF2-40B4-BE49-F238E27FC236}">
                <a16:creationId xmlns:a16="http://schemas.microsoft.com/office/drawing/2014/main" id="{9BD9D3CB-43B2-4942-A805-CEC0CE1286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5507" y="2640654"/>
            <a:ext cx="895429" cy="89595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B71DAB4-8F21-4B67-BEF3-F3646C076D3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052" y="2692736"/>
            <a:ext cx="790697" cy="791793"/>
          </a:xfrm>
          <a:prstGeom prst="rect">
            <a:avLst/>
          </a:prstGeom>
        </p:spPr>
      </p:pic>
      <p:sp>
        <p:nvSpPr>
          <p:cNvPr id="68" name="Rechteck 67">
            <a:extLst>
              <a:ext uri="{FF2B5EF4-FFF2-40B4-BE49-F238E27FC236}">
                <a16:creationId xmlns:a16="http://schemas.microsoft.com/office/drawing/2014/main" id="{B86A8AF5-C7B4-42B8-9DC9-4746329D7C48}"/>
              </a:ext>
            </a:extLst>
          </p:cNvPr>
          <p:cNvSpPr/>
          <p:nvPr/>
        </p:nvSpPr>
        <p:spPr>
          <a:xfrm>
            <a:off x="325506" y="3540254"/>
            <a:ext cx="895431" cy="46787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71981" rIns="71981" bIns="71981" rtlCol="0" anchor="ctr" anchorCtr="0"/>
          <a:lstStyle/>
          <a:p>
            <a:pPr algn="ctr"/>
            <a:r>
              <a:rPr lang="de-DE" sz="1400" b="1"/>
              <a:t>2016</a:t>
            </a:r>
          </a:p>
        </p:txBody>
      </p:sp>
      <p:sp>
        <p:nvSpPr>
          <p:cNvPr id="69" name="Rechteck 68">
            <a:extLst>
              <a:ext uri="{FF2B5EF4-FFF2-40B4-BE49-F238E27FC236}">
                <a16:creationId xmlns:a16="http://schemas.microsoft.com/office/drawing/2014/main" id="{52E08EBE-85BF-4367-BD76-9F4282C04509}"/>
              </a:ext>
            </a:extLst>
          </p:cNvPr>
          <p:cNvSpPr/>
          <p:nvPr/>
        </p:nvSpPr>
        <p:spPr>
          <a:xfrm>
            <a:off x="2261378" y="3540254"/>
            <a:ext cx="895431" cy="46787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71981" rIns="71981" bIns="71981" rtlCol="0" anchor="ctr" anchorCtr="0"/>
          <a:lstStyle/>
          <a:p>
            <a:pPr algn="ctr"/>
            <a:r>
              <a:rPr lang="de-DE" sz="1400" b="1"/>
              <a:t>2018</a:t>
            </a:r>
          </a:p>
        </p:txBody>
      </p:sp>
      <p:sp>
        <p:nvSpPr>
          <p:cNvPr id="70" name="Rechteck 69">
            <a:extLst>
              <a:ext uri="{FF2B5EF4-FFF2-40B4-BE49-F238E27FC236}">
                <a16:creationId xmlns:a16="http://schemas.microsoft.com/office/drawing/2014/main" id="{397B557F-915A-4A2C-802E-AF0AB3B1E628}"/>
              </a:ext>
            </a:extLst>
          </p:cNvPr>
          <p:cNvSpPr/>
          <p:nvPr/>
        </p:nvSpPr>
        <p:spPr>
          <a:xfrm>
            <a:off x="6133121" y="3540254"/>
            <a:ext cx="895431" cy="46787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71981" rIns="71981" bIns="71981" rtlCol="0" anchor="ctr" anchorCtr="0"/>
          <a:lstStyle/>
          <a:p>
            <a:pPr algn="ctr"/>
            <a:r>
              <a:rPr lang="de-DE" sz="1400" b="1"/>
              <a:t>2022</a:t>
            </a:r>
          </a:p>
        </p:txBody>
      </p:sp>
      <p:sp>
        <p:nvSpPr>
          <p:cNvPr id="71" name="Rechteck 70">
            <a:extLst>
              <a:ext uri="{FF2B5EF4-FFF2-40B4-BE49-F238E27FC236}">
                <a16:creationId xmlns:a16="http://schemas.microsoft.com/office/drawing/2014/main" id="{45EEBB0E-A405-4782-AC19-85C0C7A39DDE}"/>
              </a:ext>
            </a:extLst>
          </p:cNvPr>
          <p:cNvSpPr/>
          <p:nvPr/>
        </p:nvSpPr>
        <p:spPr>
          <a:xfrm>
            <a:off x="7101057" y="3540254"/>
            <a:ext cx="895431" cy="46787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71981" rIns="71981" bIns="71981" rtlCol="0" anchor="ctr" anchorCtr="0"/>
          <a:lstStyle/>
          <a:p>
            <a:pPr algn="ctr"/>
            <a:r>
              <a:rPr lang="de-DE" sz="1400" b="1"/>
              <a:t>2023</a:t>
            </a:r>
          </a:p>
        </p:txBody>
      </p:sp>
      <p:sp>
        <p:nvSpPr>
          <p:cNvPr id="72" name="Rechteck 71">
            <a:extLst>
              <a:ext uri="{FF2B5EF4-FFF2-40B4-BE49-F238E27FC236}">
                <a16:creationId xmlns:a16="http://schemas.microsoft.com/office/drawing/2014/main" id="{77EE8F6D-CB65-4B5C-BDAE-067D97C39A82}"/>
              </a:ext>
            </a:extLst>
          </p:cNvPr>
          <p:cNvSpPr/>
          <p:nvPr/>
        </p:nvSpPr>
        <p:spPr>
          <a:xfrm>
            <a:off x="9036929" y="3540254"/>
            <a:ext cx="895431" cy="46787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71981" rIns="71981" bIns="71981" rtlCol="0" anchor="ctr" anchorCtr="0"/>
          <a:lstStyle/>
          <a:p>
            <a:pPr algn="ctr"/>
            <a:r>
              <a:rPr lang="de-DE" sz="1400" b="1"/>
              <a:t>2025</a:t>
            </a:r>
          </a:p>
        </p:txBody>
      </p:sp>
      <p:sp>
        <p:nvSpPr>
          <p:cNvPr id="73" name="Rechteck 72">
            <a:extLst>
              <a:ext uri="{FF2B5EF4-FFF2-40B4-BE49-F238E27FC236}">
                <a16:creationId xmlns:a16="http://schemas.microsoft.com/office/drawing/2014/main" id="{4690A06A-F07C-4517-933A-4DB14A870A10}"/>
              </a:ext>
            </a:extLst>
          </p:cNvPr>
          <p:cNvSpPr/>
          <p:nvPr/>
        </p:nvSpPr>
        <p:spPr>
          <a:xfrm>
            <a:off x="4197249" y="3540254"/>
            <a:ext cx="895431" cy="46787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71981" rIns="71981" bIns="71981" rtlCol="0" anchor="ctr" anchorCtr="0"/>
          <a:lstStyle/>
          <a:p>
            <a:pPr algn="ctr"/>
            <a:r>
              <a:rPr lang="de-DE" sz="1400" b="1"/>
              <a:t>2020</a:t>
            </a:r>
          </a:p>
        </p:txBody>
      </p:sp>
      <p:sp>
        <p:nvSpPr>
          <p:cNvPr id="74" name="Rechteck 73">
            <a:extLst>
              <a:ext uri="{FF2B5EF4-FFF2-40B4-BE49-F238E27FC236}">
                <a16:creationId xmlns:a16="http://schemas.microsoft.com/office/drawing/2014/main" id="{34DD2DA5-2E34-4F8D-A00E-A6A53A560721}"/>
              </a:ext>
            </a:extLst>
          </p:cNvPr>
          <p:cNvSpPr/>
          <p:nvPr/>
        </p:nvSpPr>
        <p:spPr>
          <a:xfrm>
            <a:off x="8068993" y="3540254"/>
            <a:ext cx="895431" cy="46787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71981" rIns="71981" bIns="71981" rtlCol="0" anchor="ctr" anchorCtr="0"/>
          <a:lstStyle/>
          <a:p>
            <a:pPr algn="ctr"/>
            <a:r>
              <a:rPr lang="de-DE" sz="1400" b="1"/>
              <a:t>2024</a:t>
            </a:r>
          </a:p>
        </p:txBody>
      </p:sp>
      <p:sp>
        <p:nvSpPr>
          <p:cNvPr id="75" name="Rechteck 74">
            <a:extLst>
              <a:ext uri="{FF2B5EF4-FFF2-40B4-BE49-F238E27FC236}">
                <a16:creationId xmlns:a16="http://schemas.microsoft.com/office/drawing/2014/main" id="{F713BD0F-8FC0-411B-8E0B-590F98902C6C}"/>
              </a:ext>
            </a:extLst>
          </p:cNvPr>
          <p:cNvSpPr/>
          <p:nvPr/>
        </p:nvSpPr>
        <p:spPr>
          <a:xfrm>
            <a:off x="1293442" y="3540254"/>
            <a:ext cx="895431" cy="46787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71981" rIns="71981" bIns="71981" rtlCol="0" anchor="ctr" anchorCtr="0"/>
          <a:lstStyle/>
          <a:p>
            <a:pPr algn="ctr"/>
            <a:r>
              <a:rPr lang="de-DE" sz="1400" b="1"/>
              <a:t>2017</a:t>
            </a:r>
          </a:p>
        </p:txBody>
      </p:sp>
      <p:sp>
        <p:nvSpPr>
          <p:cNvPr id="76" name="Rechteck 75">
            <a:extLst>
              <a:ext uri="{FF2B5EF4-FFF2-40B4-BE49-F238E27FC236}">
                <a16:creationId xmlns:a16="http://schemas.microsoft.com/office/drawing/2014/main" id="{22B35F44-F582-42E7-B4BE-72FA539A45CF}"/>
              </a:ext>
            </a:extLst>
          </p:cNvPr>
          <p:cNvSpPr/>
          <p:nvPr/>
        </p:nvSpPr>
        <p:spPr>
          <a:xfrm>
            <a:off x="3229314" y="3540254"/>
            <a:ext cx="895431" cy="46787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71981" rIns="71981" bIns="71981" rtlCol="0" anchor="ctr" anchorCtr="0"/>
          <a:lstStyle/>
          <a:p>
            <a:pPr algn="ctr"/>
            <a:r>
              <a:rPr lang="de-DE" sz="1400" b="1"/>
              <a:t>2019</a:t>
            </a:r>
          </a:p>
        </p:txBody>
      </p:sp>
      <p:sp>
        <p:nvSpPr>
          <p:cNvPr id="77" name="Rechteck 76">
            <a:extLst>
              <a:ext uri="{FF2B5EF4-FFF2-40B4-BE49-F238E27FC236}">
                <a16:creationId xmlns:a16="http://schemas.microsoft.com/office/drawing/2014/main" id="{D3B725A3-14B6-4F33-8603-7F716498A1A2}"/>
              </a:ext>
            </a:extLst>
          </p:cNvPr>
          <p:cNvSpPr/>
          <p:nvPr/>
        </p:nvSpPr>
        <p:spPr>
          <a:xfrm>
            <a:off x="5165185" y="3540254"/>
            <a:ext cx="895431" cy="46787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71981" rIns="71981" bIns="71981" rtlCol="0" anchor="ctr" anchorCtr="0"/>
          <a:lstStyle/>
          <a:p>
            <a:pPr algn="ctr"/>
            <a:r>
              <a:rPr lang="de-DE" sz="1400" b="1"/>
              <a:t>2021</a:t>
            </a:r>
          </a:p>
        </p:txBody>
      </p:sp>
      <p:sp>
        <p:nvSpPr>
          <p:cNvPr id="78" name="Rechteck 77">
            <a:extLst>
              <a:ext uri="{FF2B5EF4-FFF2-40B4-BE49-F238E27FC236}">
                <a16:creationId xmlns:a16="http://schemas.microsoft.com/office/drawing/2014/main" id="{426F1E2D-59FF-42C9-9C28-62F84EE30037}"/>
              </a:ext>
            </a:extLst>
          </p:cNvPr>
          <p:cNvSpPr/>
          <p:nvPr/>
        </p:nvSpPr>
        <p:spPr>
          <a:xfrm>
            <a:off x="10004865" y="3540254"/>
            <a:ext cx="895431" cy="46787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71981" rIns="71981" bIns="71981" rtlCol="0" anchor="ctr" anchorCtr="0"/>
          <a:lstStyle/>
          <a:p>
            <a:pPr algn="ctr"/>
            <a:r>
              <a:rPr lang="de-DE" sz="1400" b="1"/>
              <a:t>2026</a:t>
            </a:r>
          </a:p>
        </p:txBody>
      </p:sp>
      <p:sp>
        <p:nvSpPr>
          <p:cNvPr id="79" name="Rechteck 78">
            <a:extLst>
              <a:ext uri="{FF2B5EF4-FFF2-40B4-BE49-F238E27FC236}">
                <a16:creationId xmlns:a16="http://schemas.microsoft.com/office/drawing/2014/main" id="{DF233B8F-25ED-492B-BADA-D2E056946321}"/>
              </a:ext>
            </a:extLst>
          </p:cNvPr>
          <p:cNvSpPr/>
          <p:nvPr/>
        </p:nvSpPr>
        <p:spPr>
          <a:xfrm>
            <a:off x="10972805" y="3540254"/>
            <a:ext cx="895431" cy="46787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71981" rIns="71981" bIns="71981" rtlCol="0" anchor="ctr" anchorCtr="0"/>
          <a:lstStyle/>
          <a:p>
            <a:pPr algn="ctr"/>
            <a:r>
              <a:rPr lang="de-DE" sz="1400" b="1"/>
              <a:t>2027</a:t>
            </a:r>
          </a:p>
        </p:txBody>
      </p:sp>
      <p:sp>
        <p:nvSpPr>
          <p:cNvPr id="80" name="Rechteck 79">
            <a:extLst>
              <a:ext uri="{FF2B5EF4-FFF2-40B4-BE49-F238E27FC236}">
                <a16:creationId xmlns:a16="http://schemas.microsoft.com/office/drawing/2014/main" id="{8C4F4E27-42E7-4945-8EED-1A7528508B5F}"/>
              </a:ext>
            </a:extLst>
          </p:cNvPr>
          <p:cNvSpPr/>
          <p:nvPr/>
        </p:nvSpPr>
        <p:spPr>
          <a:xfrm>
            <a:off x="91688" y="3540254"/>
            <a:ext cx="154943" cy="46787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71981" rIns="71981" bIns="71981" rtlCol="0" anchor="ctr" anchorCtr="0"/>
          <a:lstStyle/>
          <a:p>
            <a:pPr algn="ctr"/>
            <a:endParaRPr lang="de-DE" sz="1400" b="1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E7061A2-E7AE-4FEB-A928-F8C52F4A6B4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5809" r="12117"/>
          <a:stretch/>
        </p:blipFill>
        <p:spPr>
          <a:xfrm>
            <a:off x="4197250" y="2981665"/>
            <a:ext cx="901823" cy="542935"/>
          </a:xfrm>
          <a:prstGeom prst="rect">
            <a:avLst/>
          </a:prstGeom>
        </p:spPr>
      </p:pic>
      <p:sp>
        <p:nvSpPr>
          <p:cNvPr id="81" name="TextBox 14">
            <a:extLst>
              <a:ext uri="{FF2B5EF4-FFF2-40B4-BE49-F238E27FC236}">
                <a16:creationId xmlns:a16="http://schemas.microsoft.com/office/drawing/2014/main" id="{3A6C4943-7276-450E-B8BD-FA43D8EA0B7C}"/>
              </a:ext>
            </a:extLst>
          </p:cNvPr>
          <p:cNvSpPr txBox="1">
            <a:spLocks/>
          </p:cNvSpPr>
          <p:nvPr/>
        </p:nvSpPr>
        <p:spPr>
          <a:xfrm>
            <a:off x="2232618" y="1291195"/>
            <a:ext cx="1799532" cy="213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71981" tIns="0" rIns="0" bIns="0" rtlCol="0">
            <a:no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Tx/>
              <a:buNone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rtl="0" eaLnBrk="1" latinLnBrk="0" hangingPunct="1">
              <a:spcBef>
                <a:spcPts val="533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rtl="0" eaLnBrk="1" latinLnBrk="0" hangingPunct="1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tabLst/>
              <a:defRPr kumimoji="0" sz="17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194560" indent="-243840" algn="l" rtl="0" eaLnBrk="1" latinLnBrk="0" hangingPunct="1">
              <a:spcBef>
                <a:spcPts val="4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38400" indent="-243840" algn="l" rtl="0" eaLnBrk="1" latinLnBrk="0" hangingPunct="1">
              <a:spcBef>
                <a:spcPts val="4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2239" indent="-243840" algn="l" rtl="0" eaLnBrk="1" latinLnBrk="0" hangingPunct="1">
              <a:spcBef>
                <a:spcPts val="4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43840" algn="l" rtl="0" eaLnBrk="1" latinLnBrk="0" hangingPunct="1">
              <a:spcBef>
                <a:spcPts val="4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/>
              <a:t>DRÄXLMAIER Global Template (DGT):</a:t>
            </a:r>
            <a:br>
              <a:rPr lang="de-DE" sz="1100"/>
            </a:br>
            <a:r>
              <a:rPr lang="de-DE" sz="1100" b="1"/>
              <a:t>31.03. </a:t>
            </a:r>
            <a:r>
              <a:rPr lang="de-DE" sz="1100"/>
              <a:t>Kick-Off  Realisation Phase</a:t>
            </a:r>
            <a:br>
              <a:rPr lang="de-DE" sz="1100"/>
            </a:br>
            <a:r>
              <a:rPr lang="de-DE" sz="1100" b="1"/>
              <a:t>31.07</a:t>
            </a:r>
            <a:r>
              <a:rPr lang="de-DE" sz="1100"/>
              <a:t>. Fit/Gap Gate</a:t>
            </a:r>
            <a:br>
              <a:rPr lang="de-DE" sz="1100"/>
            </a:br>
            <a:r>
              <a:rPr lang="de-DE" sz="1100" b="1"/>
              <a:t>31.12</a:t>
            </a:r>
            <a:r>
              <a:rPr lang="de-DE" sz="1100"/>
              <a:t>. End Release 1.0</a:t>
            </a:r>
          </a:p>
          <a:p>
            <a:r>
              <a:rPr lang="de-DE" sz="1100"/>
              <a:t>Pilotsite Braunau, Austria, Release 1.2: </a:t>
            </a:r>
            <a:br>
              <a:rPr lang="de-DE" sz="1100"/>
            </a:br>
            <a:r>
              <a:rPr lang="de-DE" sz="1100"/>
              <a:t>Analysis, </a:t>
            </a:r>
            <a:r>
              <a:rPr lang="de-DE" sz="1100" err="1"/>
              <a:t>Prep</a:t>
            </a:r>
            <a:r>
              <a:rPr lang="de-DE" sz="1100"/>
              <a:t>., Fit/Gap, Design &amp; </a:t>
            </a:r>
            <a:r>
              <a:rPr lang="de-DE" sz="1100" err="1"/>
              <a:t>Build</a:t>
            </a:r>
            <a:r>
              <a:rPr lang="de-DE" sz="1100"/>
              <a:t> </a:t>
            </a:r>
          </a:p>
        </p:txBody>
      </p:sp>
      <p:cxnSp>
        <p:nvCxnSpPr>
          <p:cNvPr id="82" name="Gerader Verbinder 81">
            <a:extLst>
              <a:ext uri="{FF2B5EF4-FFF2-40B4-BE49-F238E27FC236}">
                <a16:creationId xmlns:a16="http://schemas.microsoft.com/office/drawing/2014/main" id="{D90893BE-7D27-447A-800C-8E229BD0247A}"/>
              </a:ext>
            </a:extLst>
          </p:cNvPr>
          <p:cNvCxnSpPr>
            <a:cxnSpLocks/>
          </p:cNvCxnSpPr>
          <p:nvPr/>
        </p:nvCxnSpPr>
        <p:spPr>
          <a:xfrm>
            <a:off x="325503" y="1316590"/>
            <a:ext cx="0" cy="22674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Gerader Verbinder 82">
            <a:extLst>
              <a:ext uri="{FF2B5EF4-FFF2-40B4-BE49-F238E27FC236}">
                <a16:creationId xmlns:a16="http://schemas.microsoft.com/office/drawing/2014/main" id="{0D4C5DFE-2E7B-4F4D-B299-146A3BE777AC}"/>
              </a:ext>
            </a:extLst>
          </p:cNvPr>
          <p:cNvCxnSpPr>
            <a:cxnSpLocks/>
          </p:cNvCxnSpPr>
          <p:nvPr/>
        </p:nvCxnSpPr>
        <p:spPr>
          <a:xfrm>
            <a:off x="2261378" y="1316590"/>
            <a:ext cx="0" cy="22674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Gerader Verbinder 83">
            <a:extLst>
              <a:ext uri="{FF2B5EF4-FFF2-40B4-BE49-F238E27FC236}">
                <a16:creationId xmlns:a16="http://schemas.microsoft.com/office/drawing/2014/main" id="{F59C2FEC-90BE-4072-8E8D-3D82663F2E20}"/>
              </a:ext>
            </a:extLst>
          </p:cNvPr>
          <p:cNvCxnSpPr>
            <a:cxnSpLocks/>
          </p:cNvCxnSpPr>
          <p:nvPr/>
        </p:nvCxnSpPr>
        <p:spPr>
          <a:xfrm>
            <a:off x="4204882" y="1316590"/>
            <a:ext cx="0" cy="22674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Gerader Verbinder 84">
            <a:extLst>
              <a:ext uri="{FF2B5EF4-FFF2-40B4-BE49-F238E27FC236}">
                <a16:creationId xmlns:a16="http://schemas.microsoft.com/office/drawing/2014/main" id="{E460CF71-A60E-448F-A3FF-B7C8275224F9}"/>
              </a:ext>
            </a:extLst>
          </p:cNvPr>
          <p:cNvCxnSpPr>
            <a:cxnSpLocks/>
          </p:cNvCxnSpPr>
          <p:nvPr/>
        </p:nvCxnSpPr>
        <p:spPr>
          <a:xfrm>
            <a:off x="6130018" y="1316590"/>
            <a:ext cx="0" cy="22674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Gerader Verbinder 85">
            <a:extLst>
              <a:ext uri="{FF2B5EF4-FFF2-40B4-BE49-F238E27FC236}">
                <a16:creationId xmlns:a16="http://schemas.microsoft.com/office/drawing/2014/main" id="{F5E760BF-7AAA-46A7-8AF5-E5D3979FD424}"/>
              </a:ext>
            </a:extLst>
          </p:cNvPr>
          <p:cNvCxnSpPr>
            <a:cxnSpLocks/>
          </p:cNvCxnSpPr>
          <p:nvPr/>
        </p:nvCxnSpPr>
        <p:spPr>
          <a:xfrm>
            <a:off x="8068992" y="1316590"/>
            <a:ext cx="0" cy="22674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r Verbinder 86">
            <a:extLst>
              <a:ext uri="{FF2B5EF4-FFF2-40B4-BE49-F238E27FC236}">
                <a16:creationId xmlns:a16="http://schemas.microsoft.com/office/drawing/2014/main" id="{5646C89F-02B2-44F1-A43C-A682329A5EA8}"/>
              </a:ext>
            </a:extLst>
          </p:cNvPr>
          <p:cNvCxnSpPr>
            <a:cxnSpLocks/>
          </p:cNvCxnSpPr>
          <p:nvPr/>
        </p:nvCxnSpPr>
        <p:spPr>
          <a:xfrm>
            <a:off x="10004864" y="1316590"/>
            <a:ext cx="0" cy="22674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r Verbinder 87">
            <a:extLst>
              <a:ext uri="{FF2B5EF4-FFF2-40B4-BE49-F238E27FC236}">
                <a16:creationId xmlns:a16="http://schemas.microsoft.com/office/drawing/2014/main" id="{E7F008CD-99CE-465B-A4DF-A3504149D28D}"/>
              </a:ext>
            </a:extLst>
          </p:cNvPr>
          <p:cNvCxnSpPr>
            <a:cxnSpLocks/>
          </p:cNvCxnSpPr>
          <p:nvPr/>
        </p:nvCxnSpPr>
        <p:spPr>
          <a:xfrm>
            <a:off x="1293442" y="3983182"/>
            <a:ext cx="0" cy="2159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Gerader Verbinder 88">
            <a:extLst>
              <a:ext uri="{FF2B5EF4-FFF2-40B4-BE49-F238E27FC236}">
                <a16:creationId xmlns:a16="http://schemas.microsoft.com/office/drawing/2014/main" id="{89E8DE37-5443-4963-9CA4-9F9F6E3C669C}"/>
              </a:ext>
            </a:extLst>
          </p:cNvPr>
          <p:cNvCxnSpPr>
            <a:cxnSpLocks/>
          </p:cNvCxnSpPr>
          <p:nvPr/>
        </p:nvCxnSpPr>
        <p:spPr>
          <a:xfrm>
            <a:off x="3229314" y="3983182"/>
            <a:ext cx="0" cy="2159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Gerader Verbinder 89">
            <a:extLst>
              <a:ext uri="{FF2B5EF4-FFF2-40B4-BE49-F238E27FC236}">
                <a16:creationId xmlns:a16="http://schemas.microsoft.com/office/drawing/2014/main" id="{93C11D72-73A6-4E29-AFCF-90A36C118228}"/>
              </a:ext>
            </a:extLst>
          </p:cNvPr>
          <p:cNvCxnSpPr>
            <a:cxnSpLocks/>
          </p:cNvCxnSpPr>
          <p:nvPr/>
        </p:nvCxnSpPr>
        <p:spPr>
          <a:xfrm>
            <a:off x="5165187" y="3983182"/>
            <a:ext cx="0" cy="2159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Gerader Verbinder 90">
            <a:extLst>
              <a:ext uri="{FF2B5EF4-FFF2-40B4-BE49-F238E27FC236}">
                <a16:creationId xmlns:a16="http://schemas.microsoft.com/office/drawing/2014/main" id="{8B0FB027-6F99-441A-8203-DF6714F68216}"/>
              </a:ext>
            </a:extLst>
          </p:cNvPr>
          <p:cNvCxnSpPr>
            <a:cxnSpLocks/>
          </p:cNvCxnSpPr>
          <p:nvPr/>
        </p:nvCxnSpPr>
        <p:spPr>
          <a:xfrm>
            <a:off x="7101060" y="3983182"/>
            <a:ext cx="0" cy="2159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r Verbinder 91">
            <a:extLst>
              <a:ext uri="{FF2B5EF4-FFF2-40B4-BE49-F238E27FC236}">
                <a16:creationId xmlns:a16="http://schemas.microsoft.com/office/drawing/2014/main" id="{3228E36C-5D87-43A5-A923-37AFC7835A93}"/>
              </a:ext>
            </a:extLst>
          </p:cNvPr>
          <p:cNvCxnSpPr>
            <a:cxnSpLocks/>
          </p:cNvCxnSpPr>
          <p:nvPr/>
        </p:nvCxnSpPr>
        <p:spPr>
          <a:xfrm>
            <a:off x="9036932" y="3983182"/>
            <a:ext cx="0" cy="2159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Gerader Verbinder 92">
            <a:extLst>
              <a:ext uri="{FF2B5EF4-FFF2-40B4-BE49-F238E27FC236}">
                <a16:creationId xmlns:a16="http://schemas.microsoft.com/office/drawing/2014/main" id="{2A0BD7B9-C903-4DBC-AC32-263D18684CEF}"/>
              </a:ext>
            </a:extLst>
          </p:cNvPr>
          <p:cNvCxnSpPr>
            <a:cxnSpLocks/>
          </p:cNvCxnSpPr>
          <p:nvPr/>
        </p:nvCxnSpPr>
        <p:spPr>
          <a:xfrm>
            <a:off x="10972804" y="3983182"/>
            <a:ext cx="0" cy="2159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Gerader Verbinder 93">
            <a:extLst>
              <a:ext uri="{FF2B5EF4-FFF2-40B4-BE49-F238E27FC236}">
                <a16:creationId xmlns:a16="http://schemas.microsoft.com/office/drawing/2014/main" id="{D66C70FB-3482-4B2E-8BF2-75936E3A3846}"/>
              </a:ext>
            </a:extLst>
          </p:cNvPr>
          <p:cNvCxnSpPr>
            <a:cxnSpLocks/>
          </p:cNvCxnSpPr>
          <p:nvPr/>
        </p:nvCxnSpPr>
        <p:spPr>
          <a:xfrm>
            <a:off x="6909899" y="3512760"/>
            <a:ext cx="0" cy="640907"/>
          </a:xfrm>
          <a:prstGeom prst="line">
            <a:avLst/>
          </a:prstGeom>
          <a:ln w="381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5" name="TextBox 31">
            <a:extLst>
              <a:ext uri="{FF2B5EF4-FFF2-40B4-BE49-F238E27FC236}">
                <a16:creationId xmlns:a16="http://schemas.microsoft.com/office/drawing/2014/main" id="{80E00AA4-FCCB-4D16-9C1C-A4C49BD31EF1}"/>
              </a:ext>
            </a:extLst>
          </p:cNvPr>
          <p:cNvSpPr txBox="1">
            <a:spLocks/>
          </p:cNvSpPr>
          <p:nvPr/>
        </p:nvSpPr>
        <p:spPr>
          <a:xfrm>
            <a:off x="6120980" y="1297544"/>
            <a:ext cx="1799532" cy="21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71981" tIns="0" rIns="0" bIns="0" rtlCol="0">
            <a:no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Tx/>
              <a:buNone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rtl="0" eaLnBrk="1" latinLnBrk="0" hangingPunct="1">
              <a:spcBef>
                <a:spcPts val="533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rtl="0" eaLnBrk="1" latinLnBrk="0" hangingPunct="1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tabLst/>
              <a:defRPr kumimoji="0" sz="17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194560" indent="-243840" algn="l" rtl="0" eaLnBrk="1" latinLnBrk="0" hangingPunct="1">
              <a:spcBef>
                <a:spcPts val="4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38400" indent="-243840" algn="l" rtl="0" eaLnBrk="1" latinLnBrk="0" hangingPunct="1">
              <a:spcBef>
                <a:spcPts val="4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2239" indent="-243840" algn="l" rtl="0" eaLnBrk="1" latinLnBrk="0" hangingPunct="1">
              <a:spcBef>
                <a:spcPts val="4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43840" algn="l" rtl="0" eaLnBrk="1" latinLnBrk="0" hangingPunct="1">
              <a:spcBef>
                <a:spcPts val="4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/>
              <a:t>Start TPM &amp; </a:t>
            </a:r>
            <a:r>
              <a:rPr lang="de-DE" sz="1100" err="1"/>
              <a:t>new</a:t>
            </a:r>
            <a:r>
              <a:rPr lang="de-DE" sz="1100"/>
              <a:t> </a:t>
            </a:r>
            <a:r>
              <a:rPr lang="de-DE" sz="1100" err="1"/>
              <a:t>synapsis</a:t>
            </a:r>
            <a:r>
              <a:rPr lang="de-DE" sz="1100"/>
              <a:t> </a:t>
            </a:r>
            <a:r>
              <a:rPr lang="de-DE" sz="1100" err="1"/>
              <a:t>Program</a:t>
            </a:r>
            <a:r>
              <a:rPr lang="de-DE" sz="1100"/>
              <a:t> Management </a:t>
            </a:r>
          </a:p>
          <a:p>
            <a:r>
              <a:rPr lang="de-DE" sz="1100" b="1"/>
              <a:t>03/2022</a:t>
            </a:r>
            <a:r>
              <a:rPr lang="de-DE" sz="1100"/>
              <a:t> Go-Live Ambient Light &amp; AMG </a:t>
            </a:r>
            <a:r>
              <a:rPr lang="de-DE" sz="1100" err="1"/>
              <a:t>Battery</a:t>
            </a:r>
            <a:r>
              <a:rPr lang="de-DE" sz="1100"/>
              <a:t> TEM</a:t>
            </a:r>
          </a:p>
          <a:p>
            <a:r>
              <a:rPr lang="de-DE" sz="1100" b="1"/>
              <a:t>04/2022</a:t>
            </a:r>
            <a:r>
              <a:rPr lang="de-DE" sz="1100"/>
              <a:t> </a:t>
            </a:r>
            <a:r>
              <a:rPr lang="de-DE" sz="1100" err="1"/>
              <a:t>RetroFit</a:t>
            </a:r>
            <a:r>
              <a:rPr lang="de-DE" sz="1100"/>
              <a:t> Braunau</a:t>
            </a:r>
          </a:p>
          <a:p>
            <a:r>
              <a:rPr lang="de-DE" sz="1100" b="1"/>
              <a:t>05.07. </a:t>
            </a:r>
            <a:r>
              <a:rPr lang="de-DE" sz="1100"/>
              <a:t>Go-Live BMW Gen5 Landau </a:t>
            </a:r>
          </a:p>
          <a:p>
            <a:r>
              <a:rPr lang="de-DE" sz="1100" b="1"/>
              <a:t>07/2022. </a:t>
            </a:r>
            <a:r>
              <a:rPr lang="de-DE" sz="1100"/>
              <a:t>Kick Off Scan &amp; </a:t>
            </a:r>
            <a:r>
              <a:rPr lang="de-DE" sz="1100" err="1"/>
              <a:t>Prepare</a:t>
            </a:r>
            <a:r>
              <a:rPr lang="de-DE" sz="1100"/>
              <a:t> Phase Cluster 3.1 incl. High </a:t>
            </a:r>
            <a:r>
              <a:rPr lang="de-DE" sz="1100" err="1"/>
              <a:t>Voltrtage</a:t>
            </a:r>
            <a:r>
              <a:rPr lang="de-DE" sz="1100"/>
              <a:t> </a:t>
            </a:r>
            <a:r>
              <a:rPr lang="de-DE" sz="1100" err="1"/>
              <a:t>site</a:t>
            </a:r>
            <a:r>
              <a:rPr lang="de-DE" sz="1100"/>
              <a:t> in </a:t>
            </a:r>
            <a:r>
              <a:rPr lang="de-DE" sz="1100" err="1"/>
              <a:t>Asia&amp;Americas</a:t>
            </a:r>
            <a:endParaRPr lang="de-DE" sz="1100"/>
          </a:p>
        </p:txBody>
      </p:sp>
      <p:sp>
        <p:nvSpPr>
          <p:cNvPr id="101" name="Rechteck 100">
            <a:extLst>
              <a:ext uri="{FF2B5EF4-FFF2-40B4-BE49-F238E27FC236}">
                <a16:creationId xmlns:a16="http://schemas.microsoft.com/office/drawing/2014/main" id="{E5EDCE4E-AD3B-4C2B-86E1-19946809F1EE}"/>
              </a:ext>
            </a:extLst>
          </p:cNvPr>
          <p:cNvSpPr/>
          <p:nvPr/>
        </p:nvSpPr>
        <p:spPr>
          <a:xfrm>
            <a:off x="6585984" y="4197197"/>
            <a:ext cx="647831" cy="232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71981" rIns="71981" bIns="71981" rtlCol="0" anchor="ctr" anchorCtr="0"/>
          <a:lstStyle/>
          <a:p>
            <a:pPr algn="ctr"/>
            <a:r>
              <a:rPr lang="de-DE" sz="1200" b="1">
                <a:solidFill>
                  <a:schemeClr val="accent4"/>
                </a:solidFill>
              </a:rPr>
              <a:t>Today</a:t>
            </a:r>
          </a:p>
        </p:txBody>
      </p:sp>
      <p:pic>
        <p:nvPicPr>
          <p:cNvPr id="111" name="Grafik 110">
            <a:extLst>
              <a:ext uri="{FF2B5EF4-FFF2-40B4-BE49-F238E27FC236}">
                <a16:creationId xmlns:a16="http://schemas.microsoft.com/office/drawing/2014/main" id="{8D2C0BC7-3D81-428B-9797-F2F3E2D286AC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15700"/>
          <a:stretch/>
        </p:blipFill>
        <p:spPr>
          <a:xfrm>
            <a:off x="8087255" y="2823777"/>
            <a:ext cx="1860861" cy="703617"/>
          </a:xfrm>
          <a:prstGeom prst="rect">
            <a:avLst/>
          </a:prstGeom>
        </p:spPr>
      </p:pic>
      <p:sp>
        <p:nvSpPr>
          <p:cNvPr id="112" name="Stern: 6 Zacken 111">
            <a:extLst>
              <a:ext uri="{FF2B5EF4-FFF2-40B4-BE49-F238E27FC236}">
                <a16:creationId xmlns:a16="http://schemas.microsoft.com/office/drawing/2014/main" id="{8A4D9D9C-774B-41D9-9A34-B52DF3063BD5}"/>
              </a:ext>
            </a:extLst>
          </p:cNvPr>
          <p:cNvSpPr/>
          <p:nvPr/>
        </p:nvSpPr>
        <p:spPr>
          <a:xfrm>
            <a:off x="6837918" y="4066543"/>
            <a:ext cx="143963" cy="143963"/>
          </a:xfrm>
          <a:prstGeom prst="star6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71981" tIns="71981" rIns="71981" bIns="71981" rtlCol="0" anchor="t" anchorCtr="0"/>
          <a:lstStyle/>
          <a:p>
            <a:pPr algn="l"/>
            <a:endParaRPr lang="de-DE" sz="1800" err="1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354701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feil: Chevron 43">
            <a:extLst>
              <a:ext uri="{FF2B5EF4-FFF2-40B4-BE49-F238E27FC236}">
                <a16:creationId xmlns:a16="http://schemas.microsoft.com/office/drawing/2014/main" id="{F798E749-A80E-4D7C-A228-A49DF552FD27}"/>
              </a:ext>
            </a:extLst>
          </p:cNvPr>
          <p:cNvSpPr/>
          <p:nvPr/>
        </p:nvSpPr>
        <p:spPr>
          <a:xfrm>
            <a:off x="2624121" y="4328103"/>
            <a:ext cx="7314413" cy="432000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72000" tIns="72000" rIns="72000" bIns="72000" rtlCol="0" anchor="ctr" anchorCtr="0"/>
          <a:lstStyle/>
          <a:p>
            <a:pPr algn="l"/>
            <a:r>
              <a:rPr lang="en-US" sz="1100">
                <a:solidFill>
                  <a:schemeClr val="tx1"/>
                </a:solidFill>
              </a:rPr>
              <a:t>operations – program oriented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2A01CE3-193E-4579-B21E-AAE85D6DD4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4001" y="6381579"/>
            <a:ext cx="9247794" cy="21741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Tx/>
              <a:buNone/>
              <a:tabLst>
                <a:tab pos="234951" algn="l"/>
              </a:tabLst>
              <a:defRPr kumimoji="0" lang="de-DE" sz="800" kern="120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16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rtl="0" eaLnBrk="1" latinLnBrk="0" hangingPunct="1">
              <a:spcBef>
                <a:spcPts val="533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rtl="0" eaLnBrk="1" latinLnBrk="0" hangingPunct="1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tabLst/>
              <a:defRPr kumimoji="0" sz="17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07.12.2022 | synapsis communication deck</a:t>
            </a:r>
            <a:endParaRPr lang="de-DE" sz="8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9F7847-5344-47CF-8A2A-2D1254B8E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Program Rollout in general</a:t>
            </a:r>
          </a:p>
        </p:txBody>
      </p:sp>
      <p:sp>
        <p:nvSpPr>
          <p:cNvPr id="6" name="Pfeil: Fünfeck 5">
            <a:extLst>
              <a:ext uri="{FF2B5EF4-FFF2-40B4-BE49-F238E27FC236}">
                <a16:creationId xmlns:a16="http://schemas.microsoft.com/office/drawing/2014/main" id="{96973F37-6FCC-4ABA-8817-DA66B537810A}"/>
              </a:ext>
            </a:extLst>
          </p:cNvPr>
          <p:cNvSpPr/>
          <p:nvPr/>
        </p:nvSpPr>
        <p:spPr>
          <a:xfrm>
            <a:off x="1566514" y="2793167"/>
            <a:ext cx="946510" cy="432000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72000" tIns="72000" rIns="0" bIns="72000" rtlCol="0" anchor="ctr" anchorCtr="0"/>
          <a:lstStyle/>
          <a:p>
            <a:pPr algn="l"/>
            <a:r>
              <a:rPr lang="en-US" sz="1100">
                <a:solidFill>
                  <a:schemeClr val="tx1"/>
                </a:solidFill>
              </a:rPr>
              <a:t>Preparation Training</a:t>
            </a:r>
          </a:p>
        </p:txBody>
      </p:sp>
      <p:sp>
        <p:nvSpPr>
          <p:cNvPr id="7" name="Pfeil: Chevron 6">
            <a:extLst>
              <a:ext uri="{FF2B5EF4-FFF2-40B4-BE49-F238E27FC236}">
                <a16:creationId xmlns:a16="http://schemas.microsoft.com/office/drawing/2014/main" id="{59E09A2F-1621-4F87-8422-76C93B1A15E8}"/>
              </a:ext>
            </a:extLst>
          </p:cNvPr>
          <p:cNvSpPr/>
          <p:nvPr/>
        </p:nvSpPr>
        <p:spPr>
          <a:xfrm>
            <a:off x="2434195" y="2793167"/>
            <a:ext cx="1244009" cy="432000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72000" tIns="72000" rIns="72000" bIns="72000" rtlCol="0" anchor="ctr" anchorCtr="0"/>
          <a:lstStyle/>
          <a:p>
            <a:pPr algn="l"/>
            <a:r>
              <a:rPr lang="en-US" sz="1100">
                <a:solidFill>
                  <a:schemeClr val="tx1"/>
                </a:solidFill>
              </a:rPr>
              <a:t>Scan &amp; Prepare</a:t>
            </a:r>
          </a:p>
        </p:txBody>
      </p:sp>
      <p:sp>
        <p:nvSpPr>
          <p:cNvPr id="8" name="Pfeil: Chevron 7">
            <a:extLst>
              <a:ext uri="{FF2B5EF4-FFF2-40B4-BE49-F238E27FC236}">
                <a16:creationId xmlns:a16="http://schemas.microsoft.com/office/drawing/2014/main" id="{26DD1F05-96E0-42CD-98E4-2CB3C2924CEA}"/>
              </a:ext>
            </a:extLst>
          </p:cNvPr>
          <p:cNvSpPr/>
          <p:nvPr/>
        </p:nvSpPr>
        <p:spPr>
          <a:xfrm>
            <a:off x="3599375" y="2793167"/>
            <a:ext cx="1910383" cy="432000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72000" tIns="72000" rIns="72000" bIns="72000" rtlCol="0" anchor="ctr" anchorCtr="0"/>
          <a:lstStyle/>
          <a:p>
            <a:pPr algn="l"/>
            <a:r>
              <a:rPr lang="en-US" sz="1100">
                <a:solidFill>
                  <a:schemeClr val="tx1"/>
                </a:solidFill>
              </a:rPr>
              <a:t>Requirement Approval</a:t>
            </a:r>
          </a:p>
        </p:txBody>
      </p:sp>
      <p:sp>
        <p:nvSpPr>
          <p:cNvPr id="9" name="Pfeil: Chevron 8">
            <a:extLst>
              <a:ext uri="{FF2B5EF4-FFF2-40B4-BE49-F238E27FC236}">
                <a16:creationId xmlns:a16="http://schemas.microsoft.com/office/drawing/2014/main" id="{989885FE-1159-4342-892A-8AA67D48322C}"/>
              </a:ext>
            </a:extLst>
          </p:cNvPr>
          <p:cNvSpPr/>
          <p:nvPr/>
        </p:nvSpPr>
        <p:spPr>
          <a:xfrm>
            <a:off x="5390147" y="2793167"/>
            <a:ext cx="2490158" cy="432000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72000" tIns="72000" rIns="72000" bIns="72000" rtlCol="0" anchor="ctr" anchorCtr="0"/>
          <a:lstStyle/>
          <a:p>
            <a:pPr algn="l"/>
            <a:r>
              <a:rPr lang="en-US" sz="1100">
                <a:solidFill>
                  <a:schemeClr val="tx1"/>
                </a:solidFill>
              </a:rPr>
              <a:t>Design &amp; Build</a:t>
            </a:r>
          </a:p>
        </p:txBody>
      </p:sp>
      <p:sp>
        <p:nvSpPr>
          <p:cNvPr id="10" name="Pfeil: Chevron 9">
            <a:extLst>
              <a:ext uri="{FF2B5EF4-FFF2-40B4-BE49-F238E27FC236}">
                <a16:creationId xmlns:a16="http://schemas.microsoft.com/office/drawing/2014/main" id="{44A93900-0BFE-40E7-BDB3-7E9A4E2B30BC}"/>
              </a:ext>
            </a:extLst>
          </p:cNvPr>
          <p:cNvSpPr/>
          <p:nvPr/>
        </p:nvSpPr>
        <p:spPr>
          <a:xfrm>
            <a:off x="7767587" y="2793167"/>
            <a:ext cx="2076525" cy="432000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72000" tIns="72000" rIns="72000" bIns="72000" rtlCol="0" anchor="ctr" anchorCtr="0"/>
          <a:lstStyle/>
          <a:p>
            <a:pPr algn="l"/>
            <a:r>
              <a:rPr lang="en-US" sz="1100">
                <a:solidFill>
                  <a:schemeClr val="tx1"/>
                </a:solidFill>
              </a:rPr>
              <a:t>Rollout Phase</a:t>
            </a:r>
          </a:p>
        </p:txBody>
      </p:sp>
      <p:sp>
        <p:nvSpPr>
          <p:cNvPr id="11" name="Pfeil: Chevron 10">
            <a:extLst>
              <a:ext uri="{FF2B5EF4-FFF2-40B4-BE49-F238E27FC236}">
                <a16:creationId xmlns:a16="http://schemas.microsoft.com/office/drawing/2014/main" id="{B872DB93-F600-47AD-8545-B469B96AD9FC}"/>
              </a:ext>
            </a:extLst>
          </p:cNvPr>
          <p:cNvSpPr/>
          <p:nvPr/>
        </p:nvSpPr>
        <p:spPr>
          <a:xfrm>
            <a:off x="9765285" y="2793167"/>
            <a:ext cx="1342664" cy="432000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72000" tIns="72000" rIns="72000" bIns="72000" rtlCol="0" anchor="ctr" anchorCtr="0"/>
          <a:lstStyle/>
          <a:p>
            <a:pPr algn="l"/>
            <a:r>
              <a:rPr lang="en-US" sz="1100">
                <a:solidFill>
                  <a:schemeClr val="tx1"/>
                </a:solidFill>
              </a:rPr>
              <a:t>Hypercare   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568615D9-DF91-4760-989E-C192EBFB9481}"/>
              </a:ext>
            </a:extLst>
          </p:cNvPr>
          <p:cNvSpPr/>
          <p:nvPr/>
        </p:nvSpPr>
        <p:spPr>
          <a:xfrm>
            <a:off x="318599" y="2755167"/>
            <a:ext cx="1124055" cy="5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 anchorCtr="0"/>
          <a:lstStyle/>
          <a:p>
            <a:r>
              <a:rPr lang="en-US" sz="1200">
                <a:solidFill>
                  <a:schemeClr val="bg2"/>
                </a:solidFill>
              </a:rPr>
              <a:t>Project phase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19EC7B62-E220-46F3-B020-B105C3CD2565}"/>
              </a:ext>
            </a:extLst>
          </p:cNvPr>
          <p:cNvSpPr/>
          <p:nvPr/>
        </p:nvSpPr>
        <p:spPr>
          <a:xfrm>
            <a:off x="318599" y="1987699"/>
            <a:ext cx="1122214" cy="5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 anchorCtr="0"/>
          <a:lstStyle/>
          <a:p>
            <a:pPr algn="l"/>
            <a:r>
              <a:rPr lang="en-US" sz="1200">
                <a:solidFill>
                  <a:schemeClr val="bg2"/>
                </a:solidFill>
              </a:rPr>
              <a:t>Milestones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2EA54827-D257-4E8B-9444-6809A1FF4FCA}"/>
              </a:ext>
            </a:extLst>
          </p:cNvPr>
          <p:cNvSpPr/>
          <p:nvPr/>
        </p:nvSpPr>
        <p:spPr>
          <a:xfrm>
            <a:off x="318599" y="3522635"/>
            <a:ext cx="1124055" cy="5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 anchorCtr="0"/>
          <a:lstStyle/>
          <a:p>
            <a:r>
              <a:rPr lang="en-US" sz="1200">
                <a:solidFill>
                  <a:schemeClr val="bg2"/>
                </a:solidFill>
              </a:rPr>
              <a:t>Plant impacts</a:t>
            </a:r>
          </a:p>
        </p:txBody>
      </p:sp>
      <p:sp>
        <p:nvSpPr>
          <p:cNvPr id="12" name="Raute 11">
            <a:extLst>
              <a:ext uri="{FF2B5EF4-FFF2-40B4-BE49-F238E27FC236}">
                <a16:creationId xmlns:a16="http://schemas.microsoft.com/office/drawing/2014/main" id="{ECB77CB5-A848-42C6-AA38-ADD4263939AD}"/>
              </a:ext>
            </a:extLst>
          </p:cNvPr>
          <p:cNvSpPr/>
          <p:nvPr/>
        </p:nvSpPr>
        <p:spPr>
          <a:xfrm>
            <a:off x="1552897" y="2114378"/>
            <a:ext cx="198860" cy="254643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72000" tIns="72000" rIns="72000" bIns="72000" rtlCol="0" anchor="ctr" anchorCtr="0"/>
          <a:lstStyle/>
          <a:p>
            <a:pPr algn="l"/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D2BA93B1-CB22-47C9-BB0F-58E0B1B33D8B}"/>
              </a:ext>
            </a:extLst>
          </p:cNvPr>
          <p:cNvSpPr txBox="1">
            <a:spLocks/>
          </p:cNvSpPr>
          <p:nvPr/>
        </p:nvSpPr>
        <p:spPr>
          <a:xfrm>
            <a:off x="1804746" y="2085014"/>
            <a:ext cx="1100249" cy="31337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234945" indent="-234945" algn="l" rtl="0" eaLnBrk="1" latinLnBrk="0" hangingPunct="1">
              <a:spcBef>
                <a:spcPts val="800"/>
              </a:spcBef>
              <a:buClr>
                <a:schemeClr val="accent1"/>
              </a:buClr>
              <a:buSzPct val="100000"/>
              <a:buFontTx/>
              <a:buNone/>
              <a:tabLst>
                <a:tab pos="234945" algn="l"/>
              </a:tabLst>
              <a:defRPr kumimoji="0" sz="2000" kern="1200">
                <a:solidFill>
                  <a:srgbClr val="020B13"/>
                </a:solidFill>
                <a:latin typeface="+mn-lt"/>
                <a:ea typeface="+mn-ea"/>
                <a:cs typeface="+mn-cs"/>
              </a:defRPr>
            </a:lvl1pPr>
            <a:lvl2pPr marL="239178" indent="-239178" algn="l" rtl="0" eaLnBrk="1" latinLnBrk="0" hangingPunct="1">
              <a:spcBef>
                <a:spcPts val="667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45" algn="l"/>
              </a:tabLst>
              <a:defRPr kumimoji="0" sz="2000" kern="1200">
                <a:solidFill>
                  <a:srgbClr val="020B13"/>
                </a:solidFill>
                <a:latin typeface="+mn-lt"/>
                <a:ea typeface="+mn-ea"/>
                <a:cs typeface="+mn-cs"/>
              </a:defRPr>
            </a:lvl2pPr>
            <a:lvl3pPr marL="478355" indent="-239178" algn="l" rtl="0" eaLnBrk="1" latinLnBrk="0" hangingPunct="1">
              <a:spcBef>
                <a:spcPts val="667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45" algn="l"/>
              </a:tabLst>
              <a:defRPr kumimoji="0" sz="2000" kern="1200">
                <a:solidFill>
                  <a:srgbClr val="020B13"/>
                </a:solidFill>
                <a:latin typeface="+mn-lt"/>
                <a:ea typeface="+mn-ea"/>
                <a:cs typeface="+mn-cs"/>
              </a:defRPr>
            </a:lvl3pPr>
            <a:lvl4pPr marL="719649" indent="-241294" algn="l" rtl="0" eaLnBrk="1" latinLnBrk="0" hangingPunct="1">
              <a:spcBef>
                <a:spcPts val="533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45" algn="l"/>
              </a:tabLst>
              <a:defRPr kumimoji="0" sz="2000" kern="1200">
                <a:solidFill>
                  <a:srgbClr val="020B13"/>
                </a:solidFill>
                <a:latin typeface="+mn-lt"/>
                <a:ea typeface="+mn-ea"/>
                <a:cs typeface="+mn-cs"/>
              </a:defRPr>
            </a:lvl4pPr>
            <a:lvl5pPr marL="958827" indent="-239178" algn="l" rtl="0" eaLnBrk="1" latinLnBrk="0" hangingPunct="1">
              <a:spcBef>
                <a:spcPts val="4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45" algn="l"/>
              </a:tabLst>
              <a:defRPr kumimoji="0" sz="2000" kern="1200">
                <a:solidFill>
                  <a:srgbClr val="020B13"/>
                </a:solidFill>
                <a:latin typeface="+mn-lt"/>
                <a:ea typeface="+mn-ea"/>
                <a:cs typeface="+mn-cs"/>
              </a:defRPr>
            </a:lvl5pPr>
            <a:lvl6pPr marL="2194505" indent="-243834" algn="l" rtl="0" eaLnBrk="1" latinLnBrk="0" hangingPunct="1">
              <a:spcBef>
                <a:spcPts val="4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33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38339" indent="-243834" algn="l" rtl="0" eaLnBrk="1" latinLnBrk="0" hangingPunct="1">
              <a:spcBef>
                <a:spcPts val="4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86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2173" indent="-243834" algn="l" rtl="0" eaLnBrk="1" latinLnBrk="0" hangingPunct="1">
              <a:spcBef>
                <a:spcPts val="4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86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07" indent="-243834" algn="l" rtl="0" eaLnBrk="1" latinLnBrk="0" hangingPunct="1">
              <a:spcBef>
                <a:spcPts val="4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b="1"/>
              <a:t>Kick-off</a:t>
            </a:r>
          </a:p>
        </p:txBody>
      </p:sp>
      <p:sp>
        <p:nvSpPr>
          <p:cNvPr id="17" name="Raute 16">
            <a:extLst>
              <a:ext uri="{FF2B5EF4-FFF2-40B4-BE49-F238E27FC236}">
                <a16:creationId xmlns:a16="http://schemas.microsoft.com/office/drawing/2014/main" id="{83D55EB5-0E74-4C0B-BF04-51C7111EB13A}"/>
              </a:ext>
            </a:extLst>
          </p:cNvPr>
          <p:cNvSpPr/>
          <p:nvPr/>
        </p:nvSpPr>
        <p:spPr>
          <a:xfrm>
            <a:off x="5679720" y="2114378"/>
            <a:ext cx="198860" cy="254643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72000" tIns="72000" rIns="72000" bIns="72000" rtlCol="0" anchor="ctr" anchorCtr="0"/>
          <a:lstStyle/>
          <a:p>
            <a:pPr algn="l"/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18" name="Textplatzhalter 11">
            <a:extLst>
              <a:ext uri="{FF2B5EF4-FFF2-40B4-BE49-F238E27FC236}">
                <a16:creationId xmlns:a16="http://schemas.microsoft.com/office/drawing/2014/main" id="{0FF5529B-6448-4359-AF6A-801A9C8F65A1}"/>
              </a:ext>
            </a:extLst>
          </p:cNvPr>
          <p:cNvSpPr txBox="1">
            <a:spLocks/>
          </p:cNvSpPr>
          <p:nvPr/>
        </p:nvSpPr>
        <p:spPr>
          <a:xfrm>
            <a:off x="5960790" y="2096064"/>
            <a:ext cx="1100249" cy="31337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234945" indent="-234945" algn="l" rtl="0" eaLnBrk="1" latinLnBrk="0" hangingPunct="1">
              <a:spcBef>
                <a:spcPts val="800"/>
              </a:spcBef>
              <a:buClr>
                <a:schemeClr val="accent1"/>
              </a:buClr>
              <a:buSzPct val="100000"/>
              <a:buFontTx/>
              <a:buNone/>
              <a:tabLst>
                <a:tab pos="234945" algn="l"/>
              </a:tabLst>
              <a:defRPr kumimoji="0" sz="2000" kern="1200">
                <a:solidFill>
                  <a:srgbClr val="020B13"/>
                </a:solidFill>
                <a:latin typeface="+mn-lt"/>
                <a:ea typeface="+mn-ea"/>
                <a:cs typeface="+mn-cs"/>
              </a:defRPr>
            </a:lvl1pPr>
            <a:lvl2pPr marL="239178" indent="-239178" algn="l" rtl="0" eaLnBrk="1" latinLnBrk="0" hangingPunct="1">
              <a:spcBef>
                <a:spcPts val="667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45" algn="l"/>
              </a:tabLst>
              <a:defRPr kumimoji="0" sz="2000" kern="1200">
                <a:solidFill>
                  <a:srgbClr val="020B13"/>
                </a:solidFill>
                <a:latin typeface="+mn-lt"/>
                <a:ea typeface="+mn-ea"/>
                <a:cs typeface="+mn-cs"/>
              </a:defRPr>
            </a:lvl2pPr>
            <a:lvl3pPr marL="478355" indent="-239178" algn="l" rtl="0" eaLnBrk="1" latinLnBrk="0" hangingPunct="1">
              <a:spcBef>
                <a:spcPts val="667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45" algn="l"/>
              </a:tabLst>
              <a:defRPr kumimoji="0" sz="2000" kern="1200">
                <a:solidFill>
                  <a:srgbClr val="020B13"/>
                </a:solidFill>
                <a:latin typeface="+mn-lt"/>
                <a:ea typeface="+mn-ea"/>
                <a:cs typeface="+mn-cs"/>
              </a:defRPr>
            </a:lvl3pPr>
            <a:lvl4pPr marL="719649" indent="-241294" algn="l" rtl="0" eaLnBrk="1" latinLnBrk="0" hangingPunct="1">
              <a:spcBef>
                <a:spcPts val="533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45" algn="l"/>
              </a:tabLst>
              <a:defRPr kumimoji="0" sz="2000" kern="1200">
                <a:solidFill>
                  <a:srgbClr val="020B13"/>
                </a:solidFill>
                <a:latin typeface="+mn-lt"/>
                <a:ea typeface="+mn-ea"/>
                <a:cs typeface="+mn-cs"/>
              </a:defRPr>
            </a:lvl4pPr>
            <a:lvl5pPr marL="958827" indent="-239178" algn="l" rtl="0" eaLnBrk="1" latinLnBrk="0" hangingPunct="1">
              <a:spcBef>
                <a:spcPts val="4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45" algn="l"/>
              </a:tabLst>
              <a:defRPr kumimoji="0" sz="2000" kern="1200">
                <a:solidFill>
                  <a:srgbClr val="020B13"/>
                </a:solidFill>
                <a:latin typeface="+mn-lt"/>
                <a:ea typeface="+mn-ea"/>
                <a:cs typeface="+mn-cs"/>
              </a:defRPr>
            </a:lvl5pPr>
            <a:lvl6pPr marL="2194505" indent="-243834" algn="l" rtl="0" eaLnBrk="1" latinLnBrk="0" hangingPunct="1">
              <a:spcBef>
                <a:spcPts val="4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33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38339" indent="-243834" algn="l" rtl="0" eaLnBrk="1" latinLnBrk="0" hangingPunct="1">
              <a:spcBef>
                <a:spcPts val="4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86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2173" indent="-243834" algn="l" rtl="0" eaLnBrk="1" latinLnBrk="0" hangingPunct="1">
              <a:spcBef>
                <a:spcPts val="4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86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07" indent="-243834" algn="l" rtl="0" eaLnBrk="1" latinLnBrk="0" hangingPunct="1">
              <a:spcBef>
                <a:spcPts val="4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b="1" err="1"/>
              <a:t>Scope</a:t>
            </a:r>
            <a:r>
              <a:rPr lang="de-DE" sz="1200" b="1"/>
              <a:t> Freeze</a:t>
            </a:r>
          </a:p>
        </p:txBody>
      </p:sp>
      <p:sp>
        <p:nvSpPr>
          <p:cNvPr id="19" name="Raute 18">
            <a:extLst>
              <a:ext uri="{FF2B5EF4-FFF2-40B4-BE49-F238E27FC236}">
                <a16:creationId xmlns:a16="http://schemas.microsoft.com/office/drawing/2014/main" id="{3CEEFA8D-4D04-4D35-87B1-E9D4F3DD4EB1}"/>
              </a:ext>
            </a:extLst>
          </p:cNvPr>
          <p:cNvSpPr/>
          <p:nvPr/>
        </p:nvSpPr>
        <p:spPr>
          <a:xfrm>
            <a:off x="7880305" y="2114378"/>
            <a:ext cx="198860" cy="254643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72000" tIns="72000" rIns="72000" bIns="72000" rtlCol="0" anchor="ctr" anchorCtr="0"/>
          <a:lstStyle/>
          <a:p>
            <a:pPr algn="l"/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20" name="Textplatzhalter 11">
            <a:extLst>
              <a:ext uri="{FF2B5EF4-FFF2-40B4-BE49-F238E27FC236}">
                <a16:creationId xmlns:a16="http://schemas.microsoft.com/office/drawing/2014/main" id="{AB4446C1-4C3C-4CC3-8174-70BF9F45E327}"/>
              </a:ext>
            </a:extLst>
          </p:cNvPr>
          <p:cNvSpPr txBox="1">
            <a:spLocks/>
          </p:cNvSpPr>
          <p:nvPr/>
        </p:nvSpPr>
        <p:spPr>
          <a:xfrm>
            <a:off x="7400727" y="1818181"/>
            <a:ext cx="1100249" cy="31337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234945" indent="-234945" algn="l" rtl="0" eaLnBrk="1" latinLnBrk="0" hangingPunct="1">
              <a:spcBef>
                <a:spcPts val="800"/>
              </a:spcBef>
              <a:buClr>
                <a:schemeClr val="accent1"/>
              </a:buClr>
              <a:buSzPct val="100000"/>
              <a:buFontTx/>
              <a:buNone/>
              <a:tabLst>
                <a:tab pos="234945" algn="l"/>
              </a:tabLst>
              <a:defRPr kumimoji="0" sz="2000" kern="1200">
                <a:solidFill>
                  <a:srgbClr val="020B13"/>
                </a:solidFill>
                <a:latin typeface="+mn-lt"/>
                <a:ea typeface="+mn-ea"/>
                <a:cs typeface="+mn-cs"/>
              </a:defRPr>
            </a:lvl1pPr>
            <a:lvl2pPr marL="239178" indent="-239178" algn="l" rtl="0" eaLnBrk="1" latinLnBrk="0" hangingPunct="1">
              <a:spcBef>
                <a:spcPts val="667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45" algn="l"/>
              </a:tabLst>
              <a:defRPr kumimoji="0" sz="2000" kern="1200">
                <a:solidFill>
                  <a:srgbClr val="020B13"/>
                </a:solidFill>
                <a:latin typeface="+mn-lt"/>
                <a:ea typeface="+mn-ea"/>
                <a:cs typeface="+mn-cs"/>
              </a:defRPr>
            </a:lvl2pPr>
            <a:lvl3pPr marL="478355" indent="-239178" algn="l" rtl="0" eaLnBrk="1" latinLnBrk="0" hangingPunct="1">
              <a:spcBef>
                <a:spcPts val="667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45" algn="l"/>
              </a:tabLst>
              <a:defRPr kumimoji="0" sz="2000" kern="1200">
                <a:solidFill>
                  <a:srgbClr val="020B13"/>
                </a:solidFill>
                <a:latin typeface="+mn-lt"/>
                <a:ea typeface="+mn-ea"/>
                <a:cs typeface="+mn-cs"/>
              </a:defRPr>
            </a:lvl3pPr>
            <a:lvl4pPr marL="719649" indent="-241294" algn="l" rtl="0" eaLnBrk="1" latinLnBrk="0" hangingPunct="1">
              <a:spcBef>
                <a:spcPts val="533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45" algn="l"/>
              </a:tabLst>
              <a:defRPr kumimoji="0" sz="2000" kern="1200">
                <a:solidFill>
                  <a:srgbClr val="020B13"/>
                </a:solidFill>
                <a:latin typeface="+mn-lt"/>
                <a:ea typeface="+mn-ea"/>
                <a:cs typeface="+mn-cs"/>
              </a:defRPr>
            </a:lvl4pPr>
            <a:lvl5pPr marL="958827" indent="-239178" algn="l" rtl="0" eaLnBrk="1" latinLnBrk="0" hangingPunct="1">
              <a:spcBef>
                <a:spcPts val="4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45" algn="l"/>
              </a:tabLst>
              <a:defRPr kumimoji="0" sz="2000" kern="1200">
                <a:solidFill>
                  <a:srgbClr val="020B13"/>
                </a:solidFill>
                <a:latin typeface="+mn-lt"/>
                <a:ea typeface="+mn-ea"/>
                <a:cs typeface="+mn-cs"/>
              </a:defRPr>
            </a:lvl5pPr>
            <a:lvl6pPr marL="2194505" indent="-243834" algn="l" rtl="0" eaLnBrk="1" latinLnBrk="0" hangingPunct="1">
              <a:spcBef>
                <a:spcPts val="4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33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38339" indent="-243834" algn="l" rtl="0" eaLnBrk="1" latinLnBrk="0" hangingPunct="1">
              <a:spcBef>
                <a:spcPts val="4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86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2173" indent="-243834" algn="l" rtl="0" eaLnBrk="1" latinLnBrk="0" hangingPunct="1">
              <a:spcBef>
                <a:spcPts val="4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86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07" indent="-243834" algn="l" rtl="0" eaLnBrk="1" latinLnBrk="0" hangingPunct="1">
              <a:spcBef>
                <a:spcPts val="4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b="1"/>
              <a:t>Test </a:t>
            </a:r>
            <a:r>
              <a:rPr lang="de-DE" sz="1200" b="1" err="1"/>
              <a:t>Complete</a:t>
            </a:r>
            <a:endParaRPr lang="de-DE" sz="1200" b="1"/>
          </a:p>
        </p:txBody>
      </p:sp>
      <p:sp>
        <p:nvSpPr>
          <p:cNvPr id="21" name="Raute 20">
            <a:extLst>
              <a:ext uri="{FF2B5EF4-FFF2-40B4-BE49-F238E27FC236}">
                <a16:creationId xmlns:a16="http://schemas.microsoft.com/office/drawing/2014/main" id="{091609E3-DCA4-4264-B9E1-26F7F5AA7BB1}"/>
              </a:ext>
            </a:extLst>
          </p:cNvPr>
          <p:cNvSpPr/>
          <p:nvPr/>
        </p:nvSpPr>
        <p:spPr>
          <a:xfrm>
            <a:off x="8627096" y="2114378"/>
            <a:ext cx="198860" cy="254643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72000" tIns="72000" rIns="72000" bIns="72000" rtlCol="0" anchor="ctr" anchorCtr="0"/>
          <a:lstStyle/>
          <a:p>
            <a:pPr algn="l"/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22" name="Textplatzhalter 11">
            <a:extLst>
              <a:ext uri="{FF2B5EF4-FFF2-40B4-BE49-F238E27FC236}">
                <a16:creationId xmlns:a16="http://schemas.microsoft.com/office/drawing/2014/main" id="{308E1498-519C-49CE-803B-0449F55FB748}"/>
              </a:ext>
            </a:extLst>
          </p:cNvPr>
          <p:cNvSpPr txBox="1">
            <a:spLocks/>
          </p:cNvSpPr>
          <p:nvPr/>
        </p:nvSpPr>
        <p:spPr>
          <a:xfrm>
            <a:off x="8624153" y="1899702"/>
            <a:ext cx="1396985" cy="31337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de-DE"/>
            </a:defPPr>
            <a:lvl1pPr marL="234945" indent="-234945">
              <a:spcBef>
                <a:spcPts val="800"/>
              </a:spcBef>
              <a:tabLst>
                <a:tab pos="234945" algn="l"/>
              </a:tabLst>
              <a:defRPr sz="1200" b="1">
                <a:solidFill>
                  <a:srgbClr val="020B13"/>
                </a:solidFill>
              </a:defRPr>
            </a:lvl1pPr>
            <a:lvl2pPr marL="239178" indent="-239178">
              <a:spcBef>
                <a:spcPts val="667"/>
              </a:spcBef>
              <a:tabLst>
                <a:tab pos="234945" algn="l"/>
              </a:tabLst>
              <a:defRPr>
                <a:solidFill>
                  <a:srgbClr val="020B13"/>
                </a:solidFill>
              </a:defRPr>
            </a:lvl2pPr>
            <a:lvl3pPr marL="478355" indent="-239178">
              <a:spcBef>
                <a:spcPts val="667"/>
              </a:spcBef>
              <a:tabLst>
                <a:tab pos="234945" algn="l"/>
              </a:tabLst>
              <a:defRPr>
                <a:solidFill>
                  <a:srgbClr val="020B13"/>
                </a:solidFill>
              </a:defRPr>
            </a:lvl3pPr>
            <a:lvl4pPr marL="719649" indent="-241294">
              <a:tabLst>
                <a:tab pos="234945" algn="l"/>
              </a:tabLst>
              <a:defRPr sz="2000">
                <a:solidFill>
                  <a:srgbClr val="020B13"/>
                </a:solidFill>
              </a:defRPr>
            </a:lvl4pPr>
            <a:lvl5pPr marL="958827" indent="-239178">
              <a:buClr>
                <a:schemeClr val="accent1"/>
              </a:buClr>
              <a:tabLst>
                <a:tab pos="234945" algn="l"/>
              </a:tabLst>
              <a:defRPr sz="2000">
                <a:solidFill>
                  <a:srgbClr val="020B13"/>
                </a:solidFill>
              </a:defRPr>
            </a:lvl5pPr>
            <a:lvl6pPr marL="2194505" indent="-243834">
              <a:spcBef>
                <a:spcPts val="4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sz="2133"/>
            </a:lvl6pPr>
            <a:lvl7pPr marL="2438339" indent="-243834">
              <a:spcBef>
                <a:spcPts val="4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sz="1867"/>
            </a:lvl7pPr>
            <a:lvl8pPr marL="2682173" indent="-243834">
              <a:spcBef>
                <a:spcPts val="4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sz="1867"/>
            </a:lvl8pPr>
            <a:lvl9pPr marL="2926007" indent="-243834">
              <a:spcBef>
                <a:spcPts val="4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sz="1600"/>
            </a:lvl9pPr>
          </a:lstStyle>
          <a:p>
            <a:r>
              <a:rPr lang="de-DE"/>
              <a:t>User Acceptance Tests</a:t>
            </a:r>
          </a:p>
        </p:txBody>
      </p:sp>
      <p:sp>
        <p:nvSpPr>
          <p:cNvPr id="23" name="Raute 22">
            <a:extLst>
              <a:ext uri="{FF2B5EF4-FFF2-40B4-BE49-F238E27FC236}">
                <a16:creationId xmlns:a16="http://schemas.microsoft.com/office/drawing/2014/main" id="{D142D852-977C-4AB5-A972-25356E76E472}"/>
              </a:ext>
            </a:extLst>
          </p:cNvPr>
          <p:cNvSpPr/>
          <p:nvPr/>
        </p:nvSpPr>
        <p:spPr>
          <a:xfrm>
            <a:off x="11008519" y="2114378"/>
            <a:ext cx="198860" cy="254643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72000" tIns="72000" rIns="72000" bIns="72000" rtlCol="0" anchor="ctr" anchorCtr="0"/>
          <a:lstStyle/>
          <a:p>
            <a:pPr algn="l"/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24" name="Textplatzhalter 11">
            <a:extLst>
              <a:ext uri="{FF2B5EF4-FFF2-40B4-BE49-F238E27FC236}">
                <a16:creationId xmlns:a16="http://schemas.microsoft.com/office/drawing/2014/main" id="{D4F4D90E-8790-4AB0-A09B-1EBCEBCE52F0}"/>
              </a:ext>
            </a:extLst>
          </p:cNvPr>
          <p:cNvSpPr txBox="1">
            <a:spLocks/>
          </p:cNvSpPr>
          <p:nvPr/>
        </p:nvSpPr>
        <p:spPr>
          <a:xfrm>
            <a:off x="11296539" y="2085014"/>
            <a:ext cx="1100249" cy="31337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234945" indent="-234945" algn="l" rtl="0" eaLnBrk="1" latinLnBrk="0" hangingPunct="1">
              <a:spcBef>
                <a:spcPts val="800"/>
              </a:spcBef>
              <a:buClr>
                <a:schemeClr val="accent1"/>
              </a:buClr>
              <a:buSzPct val="100000"/>
              <a:buFontTx/>
              <a:buNone/>
              <a:tabLst>
                <a:tab pos="234945" algn="l"/>
              </a:tabLst>
              <a:defRPr kumimoji="0" sz="2000" kern="1200">
                <a:solidFill>
                  <a:srgbClr val="020B13"/>
                </a:solidFill>
                <a:latin typeface="+mn-lt"/>
                <a:ea typeface="+mn-ea"/>
                <a:cs typeface="+mn-cs"/>
              </a:defRPr>
            </a:lvl1pPr>
            <a:lvl2pPr marL="239178" indent="-239178" algn="l" rtl="0" eaLnBrk="1" latinLnBrk="0" hangingPunct="1">
              <a:spcBef>
                <a:spcPts val="667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45" algn="l"/>
              </a:tabLst>
              <a:defRPr kumimoji="0" sz="2000" kern="1200">
                <a:solidFill>
                  <a:srgbClr val="020B13"/>
                </a:solidFill>
                <a:latin typeface="+mn-lt"/>
                <a:ea typeface="+mn-ea"/>
                <a:cs typeface="+mn-cs"/>
              </a:defRPr>
            </a:lvl2pPr>
            <a:lvl3pPr marL="478355" indent="-239178" algn="l" rtl="0" eaLnBrk="1" latinLnBrk="0" hangingPunct="1">
              <a:spcBef>
                <a:spcPts val="667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45" algn="l"/>
              </a:tabLst>
              <a:defRPr kumimoji="0" sz="2000" kern="1200">
                <a:solidFill>
                  <a:srgbClr val="020B13"/>
                </a:solidFill>
                <a:latin typeface="+mn-lt"/>
                <a:ea typeface="+mn-ea"/>
                <a:cs typeface="+mn-cs"/>
              </a:defRPr>
            </a:lvl3pPr>
            <a:lvl4pPr marL="719649" indent="-241294" algn="l" rtl="0" eaLnBrk="1" latinLnBrk="0" hangingPunct="1">
              <a:spcBef>
                <a:spcPts val="533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45" algn="l"/>
              </a:tabLst>
              <a:defRPr kumimoji="0" sz="2000" kern="1200">
                <a:solidFill>
                  <a:srgbClr val="020B13"/>
                </a:solidFill>
                <a:latin typeface="+mn-lt"/>
                <a:ea typeface="+mn-ea"/>
                <a:cs typeface="+mn-cs"/>
              </a:defRPr>
            </a:lvl4pPr>
            <a:lvl5pPr marL="958827" indent="-239178" algn="l" rtl="0" eaLnBrk="1" latinLnBrk="0" hangingPunct="1">
              <a:spcBef>
                <a:spcPts val="4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45" algn="l"/>
              </a:tabLst>
              <a:defRPr kumimoji="0" sz="2000" kern="1200">
                <a:solidFill>
                  <a:srgbClr val="020B13"/>
                </a:solidFill>
                <a:latin typeface="+mn-lt"/>
                <a:ea typeface="+mn-ea"/>
                <a:cs typeface="+mn-cs"/>
              </a:defRPr>
            </a:lvl5pPr>
            <a:lvl6pPr marL="2194505" indent="-243834" algn="l" rtl="0" eaLnBrk="1" latinLnBrk="0" hangingPunct="1">
              <a:spcBef>
                <a:spcPts val="4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33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38339" indent="-243834" algn="l" rtl="0" eaLnBrk="1" latinLnBrk="0" hangingPunct="1">
              <a:spcBef>
                <a:spcPts val="4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86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2173" indent="-243834" algn="l" rtl="0" eaLnBrk="1" latinLnBrk="0" hangingPunct="1">
              <a:spcBef>
                <a:spcPts val="4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867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07" indent="-243834" algn="l" rtl="0" eaLnBrk="1" latinLnBrk="0" hangingPunct="1">
              <a:spcBef>
                <a:spcPts val="4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b="1" err="1"/>
              <a:t>Handover</a:t>
            </a:r>
            <a:endParaRPr lang="de-DE" sz="1200" b="1"/>
          </a:p>
        </p:txBody>
      </p:sp>
      <p:sp>
        <p:nvSpPr>
          <p:cNvPr id="25" name="Rectangle 151">
            <a:extLst>
              <a:ext uri="{FF2B5EF4-FFF2-40B4-BE49-F238E27FC236}">
                <a16:creationId xmlns:a16="http://schemas.microsoft.com/office/drawing/2014/main" id="{F4BFFAB6-11C7-4605-9186-9F344C97781B}"/>
              </a:ext>
            </a:extLst>
          </p:cNvPr>
          <p:cNvSpPr/>
          <p:nvPr/>
        </p:nvSpPr>
        <p:spPr>
          <a:xfrm>
            <a:off x="9938534" y="2029800"/>
            <a:ext cx="910241" cy="4237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8784">
              <a:spcBef>
                <a:spcPts val="0"/>
              </a:spcBef>
            </a:pPr>
            <a:r>
              <a:rPr lang="en-US" sz="1200" b="1">
                <a:solidFill>
                  <a:schemeClr val="tx1"/>
                </a:solidFill>
              </a:rPr>
              <a:t>Business Go-Live </a:t>
            </a:r>
          </a:p>
        </p:txBody>
      </p:sp>
      <p:sp>
        <p:nvSpPr>
          <p:cNvPr id="26" name="5-Point Star 149">
            <a:extLst>
              <a:ext uri="{FF2B5EF4-FFF2-40B4-BE49-F238E27FC236}">
                <a16:creationId xmlns:a16="http://schemas.microsoft.com/office/drawing/2014/main" id="{2D99CA93-99F0-4E6A-AEBF-15A71CD73FE7}"/>
              </a:ext>
            </a:extLst>
          </p:cNvPr>
          <p:cNvSpPr/>
          <p:nvPr/>
        </p:nvSpPr>
        <p:spPr>
          <a:xfrm>
            <a:off x="9665878" y="2117644"/>
            <a:ext cx="272656" cy="24811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27" name="Pfeil: Fünfeck 26">
            <a:extLst>
              <a:ext uri="{FF2B5EF4-FFF2-40B4-BE49-F238E27FC236}">
                <a16:creationId xmlns:a16="http://schemas.microsoft.com/office/drawing/2014/main" id="{5EA1A8DE-FD4E-4B28-886F-CF428717C963}"/>
              </a:ext>
            </a:extLst>
          </p:cNvPr>
          <p:cNvSpPr/>
          <p:nvPr/>
        </p:nvSpPr>
        <p:spPr>
          <a:xfrm>
            <a:off x="1552897" y="3560635"/>
            <a:ext cx="8291215" cy="432000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72000" tIns="72000" rIns="72000" bIns="72000" rtlCol="0" anchor="ctr" anchorCtr="0"/>
          <a:lstStyle/>
          <a:p>
            <a:pPr algn="l"/>
            <a:r>
              <a:rPr lang="en-US" sz="1100">
                <a:solidFill>
                  <a:schemeClr val="tx1"/>
                </a:solidFill>
              </a:rPr>
              <a:t>Plant preparation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0AEAA4A3-205D-4331-922C-DF0BFC7F8A03}"/>
              </a:ext>
            </a:extLst>
          </p:cNvPr>
          <p:cNvSpPr/>
          <p:nvPr/>
        </p:nvSpPr>
        <p:spPr>
          <a:xfrm>
            <a:off x="318599" y="4290103"/>
            <a:ext cx="1124055" cy="5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 anchorCtr="0"/>
          <a:lstStyle/>
          <a:p>
            <a:r>
              <a:rPr lang="en-US" sz="1200">
                <a:solidFill>
                  <a:schemeClr val="bg2"/>
                </a:solidFill>
              </a:rPr>
              <a:t>Local Process Partner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3CDD1642-76B5-4358-BEBB-8F3841B9F00B}"/>
              </a:ext>
            </a:extLst>
          </p:cNvPr>
          <p:cNvSpPr/>
          <p:nvPr/>
        </p:nvSpPr>
        <p:spPr>
          <a:xfrm>
            <a:off x="318599" y="5057571"/>
            <a:ext cx="1124055" cy="5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 anchorCtr="0"/>
          <a:lstStyle/>
          <a:p>
            <a:r>
              <a:rPr lang="en-US" sz="1200">
                <a:solidFill>
                  <a:schemeClr val="bg2"/>
                </a:solidFill>
              </a:rPr>
              <a:t>Local End User</a:t>
            </a:r>
          </a:p>
        </p:txBody>
      </p:sp>
      <p:sp>
        <p:nvSpPr>
          <p:cNvPr id="31" name="Pfeil: Fünfeck 30">
            <a:extLst>
              <a:ext uri="{FF2B5EF4-FFF2-40B4-BE49-F238E27FC236}">
                <a16:creationId xmlns:a16="http://schemas.microsoft.com/office/drawing/2014/main" id="{C26AAF57-2930-4424-97CA-9D0E8D0FBDBC}"/>
              </a:ext>
            </a:extLst>
          </p:cNvPr>
          <p:cNvSpPr/>
          <p:nvPr/>
        </p:nvSpPr>
        <p:spPr>
          <a:xfrm>
            <a:off x="1566514" y="4328103"/>
            <a:ext cx="1135944" cy="432000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72000" tIns="72000" rIns="0" bIns="72000" rtlCol="0" anchor="ctr" anchorCtr="0"/>
          <a:lstStyle/>
          <a:p>
            <a:pPr algn="l"/>
            <a:r>
              <a:rPr lang="en-US" sz="1100">
                <a:solidFill>
                  <a:schemeClr val="tx1"/>
                </a:solidFill>
              </a:rPr>
              <a:t>Nomination &amp; Onboarding</a:t>
            </a:r>
          </a:p>
        </p:txBody>
      </p:sp>
      <p:sp>
        <p:nvSpPr>
          <p:cNvPr id="33" name="Pfeil: Chevron 32">
            <a:extLst>
              <a:ext uri="{FF2B5EF4-FFF2-40B4-BE49-F238E27FC236}">
                <a16:creationId xmlns:a16="http://schemas.microsoft.com/office/drawing/2014/main" id="{2FCEFF99-0943-46F1-A516-4AA519FB8752}"/>
              </a:ext>
            </a:extLst>
          </p:cNvPr>
          <p:cNvSpPr/>
          <p:nvPr/>
        </p:nvSpPr>
        <p:spPr>
          <a:xfrm>
            <a:off x="7680639" y="5095571"/>
            <a:ext cx="1159045" cy="432000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72000" tIns="72000" rIns="72000" bIns="72000" rtlCol="0" anchor="ctr" anchorCtr="0"/>
          <a:lstStyle/>
          <a:p>
            <a:pPr algn="l"/>
            <a:r>
              <a:rPr lang="en-US" sz="1100">
                <a:solidFill>
                  <a:schemeClr val="tx1"/>
                </a:solidFill>
              </a:rPr>
              <a:t>Basic Training    </a:t>
            </a:r>
          </a:p>
        </p:txBody>
      </p:sp>
      <p:sp>
        <p:nvSpPr>
          <p:cNvPr id="34" name="Pfeil: Chevron 33">
            <a:extLst>
              <a:ext uri="{FF2B5EF4-FFF2-40B4-BE49-F238E27FC236}">
                <a16:creationId xmlns:a16="http://schemas.microsoft.com/office/drawing/2014/main" id="{F2F9EB11-3E03-4330-BF44-41165DE014F3}"/>
              </a:ext>
            </a:extLst>
          </p:cNvPr>
          <p:cNvSpPr/>
          <p:nvPr/>
        </p:nvSpPr>
        <p:spPr>
          <a:xfrm>
            <a:off x="9765285" y="5095571"/>
            <a:ext cx="1342664" cy="432000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72000" tIns="72000" rIns="72000" bIns="72000" rtlCol="0" anchor="ctr" anchorCtr="0"/>
          <a:lstStyle/>
          <a:p>
            <a:pPr algn="l"/>
            <a:r>
              <a:rPr lang="en-US" sz="1100">
                <a:solidFill>
                  <a:schemeClr val="tx1"/>
                </a:solidFill>
              </a:rPr>
              <a:t>Training on the job    </a:t>
            </a:r>
          </a:p>
        </p:txBody>
      </p:sp>
      <p:sp>
        <p:nvSpPr>
          <p:cNvPr id="35" name="Pfeil: Chevron 34">
            <a:extLst>
              <a:ext uri="{FF2B5EF4-FFF2-40B4-BE49-F238E27FC236}">
                <a16:creationId xmlns:a16="http://schemas.microsoft.com/office/drawing/2014/main" id="{4F4BCEC7-EB46-43D2-96B0-B5003EFCDE7E}"/>
              </a:ext>
            </a:extLst>
          </p:cNvPr>
          <p:cNvSpPr/>
          <p:nvPr/>
        </p:nvSpPr>
        <p:spPr>
          <a:xfrm>
            <a:off x="8730114" y="5095571"/>
            <a:ext cx="1117571" cy="432000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72000" tIns="72000" rIns="72000" bIns="72000" rtlCol="0" anchor="ctr" anchorCtr="0"/>
          <a:lstStyle/>
          <a:p>
            <a:pPr algn="l"/>
            <a:r>
              <a:rPr lang="en-US" sz="1100">
                <a:solidFill>
                  <a:schemeClr val="tx1"/>
                </a:solidFill>
              </a:rPr>
              <a:t>Specific Training</a:t>
            </a:r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C6B8CE60-64A8-429D-B3B4-1FA5501F3A95}"/>
              </a:ext>
            </a:extLst>
          </p:cNvPr>
          <p:cNvCxnSpPr>
            <a:cxnSpLocks/>
          </p:cNvCxnSpPr>
          <p:nvPr/>
        </p:nvCxnSpPr>
        <p:spPr>
          <a:xfrm>
            <a:off x="318599" y="3392901"/>
            <a:ext cx="1155098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8D78A864-EB3E-4318-AF4F-2B501F13E2D8}"/>
              </a:ext>
            </a:extLst>
          </p:cNvPr>
          <p:cNvCxnSpPr>
            <a:cxnSpLocks/>
          </p:cNvCxnSpPr>
          <p:nvPr/>
        </p:nvCxnSpPr>
        <p:spPr>
          <a:xfrm>
            <a:off x="318599" y="2625433"/>
            <a:ext cx="1155098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F74ECD9D-4AB0-41C3-B183-4369BFD5279D}"/>
              </a:ext>
            </a:extLst>
          </p:cNvPr>
          <p:cNvCxnSpPr>
            <a:cxnSpLocks/>
          </p:cNvCxnSpPr>
          <p:nvPr/>
        </p:nvCxnSpPr>
        <p:spPr>
          <a:xfrm>
            <a:off x="318599" y="4160369"/>
            <a:ext cx="1155098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4B4A90A9-D9D0-4CAA-8EFE-C32ACDDF184E}"/>
              </a:ext>
            </a:extLst>
          </p:cNvPr>
          <p:cNvCxnSpPr>
            <a:cxnSpLocks/>
          </p:cNvCxnSpPr>
          <p:nvPr/>
        </p:nvCxnSpPr>
        <p:spPr>
          <a:xfrm>
            <a:off x="318599" y="4927837"/>
            <a:ext cx="1155098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93D33546-341B-471E-9F2A-1A9BF02FCDE7}"/>
              </a:ext>
            </a:extLst>
          </p:cNvPr>
          <p:cNvCxnSpPr>
            <a:cxnSpLocks/>
          </p:cNvCxnSpPr>
          <p:nvPr/>
        </p:nvCxnSpPr>
        <p:spPr>
          <a:xfrm>
            <a:off x="9788435" y="2129367"/>
            <a:ext cx="0" cy="4100994"/>
          </a:xfrm>
          <a:prstGeom prst="line">
            <a:avLst/>
          </a:prstGeom>
          <a:ln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feil: Chevron 42">
            <a:extLst>
              <a:ext uri="{FF2B5EF4-FFF2-40B4-BE49-F238E27FC236}">
                <a16:creationId xmlns:a16="http://schemas.microsoft.com/office/drawing/2014/main" id="{4C0F3C01-8EB3-46C7-9E88-8424091BB0B8}"/>
              </a:ext>
            </a:extLst>
          </p:cNvPr>
          <p:cNvSpPr/>
          <p:nvPr/>
        </p:nvSpPr>
        <p:spPr>
          <a:xfrm>
            <a:off x="9811586" y="3560635"/>
            <a:ext cx="2330797" cy="432000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72000" tIns="72000" rIns="72000" bIns="72000" rtlCol="0" anchor="ctr" anchorCtr="0"/>
          <a:lstStyle/>
          <a:p>
            <a:pPr algn="l"/>
            <a:r>
              <a:rPr lang="en-US" sz="1100">
                <a:solidFill>
                  <a:schemeClr val="tx1"/>
                </a:solidFill>
              </a:rPr>
              <a:t>Sustainable operation &amp; continuous improvement </a:t>
            </a:r>
          </a:p>
        </p:txBody>
      </p:sp>
      <p:sp>
        <p:nvSpPr>
          <p:cNvPr id="42" name="Pfeil: Chevron 41">
            <a:extLst>
              <a:ext uri="{FF2B5EF4-FFF2-40B4-BE49-F238E27FC236}">
                <a16:creationId xmlns:a16="http://schemas.microsoft.com/office/drawing/2014/main" id="{A4FE99B5-B91F-4AF7-A8C7-903E525A84CA}"/>
              </a:ext>
            </a:extLst>
          </p:cNvPr>
          <p:cNvSpPr/>
          <p:nvPr/>
        </p:nvSpPr>
        <p:spPr>
          <a:xfrm>
            <a:off x="9844112" y="4328103"/>
            <a:ext cx="2248816" cy="432000"/>
          </a:xfrm>
          <a:prstGeom prst="chevron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3000">
                <a:schemeClr val="bg1">
                  <a:lumMod val="85000"/>
                </a:schemeClr>
              </a:gs>
              <a:gs pos="100000">
                <a:schemeClr val="bg1">
                  <a:lumMod val="6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72000" tIns="72000" rIns="72000" bIns="72000" rtlCol="0" anchor="ctr" anchorCtr="0"/>
          <a:lstStyle/>
          <a:p>
            <a:pPr algn="l"/>
            <a:r>
              <a:rPr lang="en-US" sz="1100">
                <a:solidFill>
                  <a:schemeClr val="tx1"/>
                </a:solidFill>
              </a:rPr>
              <a:t>operations – plant oriented</a:t>
            </a: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22148B97-22D7-462C-A966-CC5934CBD42B}"/>
              </a:ext>
            </a:extLst>
          </p:cNvPr>
          <p:cNvSpPr/>
          <p:nvPr/>
        </p:nvSpPr>
        <p:spPr>
          <a:xfrm>
            <a:off x="318599" y="5825038"/>
            <a:ext cx="1124055" cy="5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 anchorCtr="0"/>
          <a:lstStyle/>
          <a:p>
            <a:r>
              <a:rPr lang="en-US" sz="1200">
                <a:solidFill>
                  <a:schemeClr val="bg2"/>
                </a:solidFill>
              </a:rPr>
              <a:t>RUN </a:t>
            </a:r>
            <a:r>
              <a:rPr lang="en-US" sz="1200" err="1">
                <a:solidFill>
                  <a:schemeClr val="bg2"/>
                </a:solidFill>
              </a:rPr>
              <a:t>Organisation</a:t>
            </a:r>
            <a:endParaRPr lang="en-US" sz="1200">
              <a:solidFill>
                <a:schemeClr val="bg2"/>
              </a:solidFill>
            </a:endParaRPr>
          </a:p>
        </p:txBody>
      </p:sp>
      <p:sp>
        <p:nvSpPr>
          <p:cNvPr id="46" name="Pfeil: Chevron 45">
            <a:extLst>
              <a:ext uri="{FF2B5EF4-FFF2-40B4-BE49-F238E27FC236}">
                <a16:creationId xmlns:a16="http://schemas.microsoft.com/office/drawing/2014/main" id="{BEBED16A-A695-4A73-8C2A-56A85ACB6BCA}"/>
              </a:ext>
            </a:extLst>
          </p:cNvPr>
          <p:cNvSpPr/>
          <p:nvPr/>
        </p:nvSpPr>
        <p:spPr>
          <a:xfrm>
            <a:off x="6094093" y="5863038"/>
            <a:ext cx="3693878" cy="432000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72000" tIns="72000" rIns="72000" bIns="72000" rtlCol="0" anchor="ctr" anchorCtr="0"/>
          <a:lstStyle/>
          <a:p>
            <a:pPr algn="l"/>
            <a:r>
              <a:rPr lang="en-US" sz="1100">
                <a:solidFill>
                  <a:schemeClr val="tx1"/>
                </a:solidFill>
              </a:rPr>
              <a:t>Enablement</a:t>
            </a:r>
          </a:p>
        </p:txBody>
      </p:sp>
      <p:sp>
        <p:nvSpPr>
          <p:cNvPr id="47" name="Pfeil: Chevron 46">
            <a:extLst>
              <a:ext uri="{FF2B5EF4-FFF2-40B4-BE49-F238E27FC236}">
                <a16:creationId xmlns:a16="http://schemas.microsoft.com/office/drawing/2014/main" id="{B4D47DC1-0310-47FF-A5E4-30521131C44C}"/>
              </a:ext>
            </a:extLst>
          </p:cNvPr>
          <p:cNvSpPr/>
          <p:nvPr/>
        </p:nvSpPr>
        <p:spPr>
          <a:xfrm>
            <a:off x="9844112" y="5863038"/>
            <a:ext cx="2283972" cy="432000"/>
          </a:xfrm>
          <a:prstGeom prst="chevron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3000">
                <a:schemeClr val="bg1">
                  <a:lumMod val="85000"/>
                </a:schemeClr>
              </a:gs>
              <a:gs pos="100000">
                <a:schemeClr val="bg1">
                  <a:lumMod val="6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72000" tIns="72000" rIns="72000" bIns="72000" rtlCol="0" anchor="ctr" anchorCtr="0"/>
          <a:lstStyle/>
          <a:p>
            <a:pPr algn="l"/>
            <a:r>
              <a:rPr lang="en-US" sz="1100">
                <a:solidFill>
                  <a:schemeClr val="tx1"/>
                </a:solidFill>
              </a:rPr>
              <a:t>operation support</a:t>
            </a:r>
          </a:p>
        </p:txBody>
      </p: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C5AA5D80-656A-4634-BC8C-3393CF6F0519}"/>
              </a:ext>
            </a:extLst>
          </p:cNvPr>
          <p:cNvCxnSpPr>
            <a:cxnSpLocks/>
          </p:cNvCxnSpPr>
          <p:nvPr/>
        </p:nvCxnSpPr>
        <p:spPr>
          <a:xfrm>
            <a:off x="318599" y="5695305"/>
            <a:ext cx="1155098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3241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Objekt 38" hidden="1">
            <a:extLst>
              <a:ext uri="{FF2B5EF4-FFF2-40B4-BE49-F238E27FC236}">
                <a16:creationId xmlns:a16="http://schemas.microsoft.com/office/drawing/2014/main" id="{F76B9245-A43B-4328-AE38-3B578009AA3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4762" y="248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0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39" name="Objekt 38" hidden="1">
                        <a:extLst>
                          <a:ext uri="{FF2B5EF4-FFF2-40B4-BE49-F238E27FC236}">
                            <a16:creationId xmlns:a16="http://schemas.microsoft.com/office/drawing/2014/main" id="{F76B9245-A43B-4328-AE38-3B578009AA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62" y="248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A78E61E5-E68A-40E0-AE2D-BE9FC0B2FBA8}"/>
              </a:ext>
            </a:extLst>
          </p:cNvPr>
          <p:cNvGraphicFramePr>
            <a:graphicFrameLocks noGrp="1"/>
          </p:cNvGraphicFramePr>
          <p:nvPr/>
        </p:nvGraphicFramePr>
        <p:xfrm>
          <a:off x="327007" y="2125033"/>
          <a:ext cx="11634439" cy="4162469"/>
        </p:xfrm>
        <a:graphic>
          <a:graphicData uri="http://schemas.openxmlformats.org/drawingml/2006/table">
            <a:tbl>
              <a:tblPr firstRow="1"/>
              <a:tblGrid>
                <a:gridCol w="922773">
                  <a:extLst>
                    <a:ext uri="{9D8B030D-6E8A-4147-A177-3AD203B41FA5}">
                      <a16:colId xmlns:a16="http://schemas.microsoft.com/office/drawing/2014/main" val="318271997"/>
                    </a:ext>
                  </a:extLst>
                </a:gridCol>
                <a:gridCol w="315049">
                  <a:extLst>
                    <a:ext uri="{9D8B030D-6E8A-4147-A177-3AD203B41FA5}">
                      <a16:colId xmlns:a16="http://schemas.microsoft.com/office/drawing/2014/main" val="1832260565"/>
                    </a:ext>
                  </a:extLst>
                </a:gridCol>
                <a:gridCol w="315049">
                  <a:extLst>
                    <a:ext uri="{9D8B030D-6E8A-4147-A177-3AD203B41FA5}">
                      <a16:colId xmlns:a16="http://schemas.microsoft.com/office/drawing/2014/main" val="3349848703"/>
                    </a:ext>
                  </a:extLst>
                </a:gridCol>
                <a:gridCol w="315049">
                  <a:extLst>
                    <a:ext uri="{9D8B030D-6E8A-4147-A177-3AD203B41FA5}">
                      <a16:colId xmlns:a16="http://schemas.microsoft.com/office/drawing/2014/main" val="197026263"/>
                    </a:ext>
                  </a:extLst>
                </a:gridCol>
                <a:gridCol w="315049">
                  <a:extLst>
                    <a:ext uri="{9D8B030D-6E8A-4147-A177-3AD203B41FA5}">
                      <a16:colId xmlns:a16="http://schemas.microsoft.com/office/drawing/2014/main" val="2923660291"/>
                    </a:ext>
                  </a:extLst>
                </a:gridCol>
                <a:gridCol w="315049">
                  <a:extLst>
                    <a:ext uri="{9D8B030D-6E8A-4147-A177-3AD203B41FA5}">
                      <a16:colId xmlns:a16="http://schemas.microsoft.com/office/drawing/2014/main" val="4278792166"/>
                    </a:ext>
                  </a:extLst>
                </a:gridCol>
                <a:gridCol w="315049">
                  <a:extLst>
                    <a:ext uri="{9D8B030D-6E8A-4147-A177-3AD203B41FA5}">
                      <a16:colId xmlns:a16="http://schemas.microsoft.com/office/drawing/2014/main" val="2993436901"/>
                    </a:ext>
                  </a:extLst>
                </a:gridCol>
                <a:gridCol w="315049">
                  <a:extLst>
                    <a:ext uri="{9D8B030D-6E8A-4147-A177-3AD203B41FA5}">
                      <a16:colId xmlns:a16="http://schemas.microsoft.com/office/drawing/2014/main" val="3590060123"/>
                    </a:ext>
                  </a:extLst>
                </a:gridCol>
                <a:gridCol w="315049">
                  <a:extLst>
                    <a:ext uri="{9D8B030D-6E8A-4147-A177-3AD203B41FA5}">
                      <a16:colId xmlns:a16="http://schemas.microsoft.com/office/drawing/2014/main" val="1985440809"/>
                    </a:ext>
                  </a:extLst>
                </a:gridCol>
                <a:gridCol w="315049">
                  <a:extLst>
                    <a:ext uri="{9D8B030D-6E8A-4147-A177-3AD203B41FA5}">
                      <a16:colId xmlns:a16="http://schemas.microsoft.com/office/drawing/2014/main" val="401049763"/>
                    </a:ext>
                  </a:extLst>
                </a:gridCol>
                <a:gridCol w="315049">
                  <a:extLst>
                    <a:ext uri="{9D8B030D-6E8A-4147-A177-3AD203B41FA5}">
                      <a16:colId xmlns:a16="http://schemas.microsoft.com/office/drawing/2014/main" val="1199768033"/>
                    </a:ext>
                  </a:extLst>
                </a:gridCol>
                <a:gridCol w="315049">
                  <a:extLst>
                    <a:ext uri="{9D8B030D-6E8A-4147-A177-3AD203B41FA5}">
                      <a16:colId xmlns:a16="http://schemas.microsoft.com/office/drawing/2014/main" val="2046976450"/>
                    </a:ext>
                  </a:extLst>
                </a:gridCol>
                <a:gridCol w="315049">
                  <a:extLst>
                    <a:ext uri="{9D8B030D-6E8A-4147-A177-3AD203B41FA5}">
                      <a16:colId xmlns:a16="http://schemas.microsoft.com/office/drawing/2014/main" val="1828977871"/>
                    </a:ext>
                  </a:extLst>
                </a:gridCol>
                <a:gridCol w="315049">
                  <a:extLst>
                    <a:ext uri="{9D8B030D-6E8A-4147-A177-3AD203B41FA5}">
                      <a16:colId xmlns:a16="http://schemas.microsoft.com/office/drawing/2014/main" val="3626471382"/>
                    </a:ext>
                  </a:extLst>
                </a:gridCol>
                <a:gridCol w="315049">
                  <a:extLst>
                    <a:ext uri="{9D8B030D-6E8A-4147-A177-3AD203B41FA5}">
                      <a16:colId xmlns:a16="http://schemas.microsoft.com/office/drawing/2014/main" val="4254003861"/>
                    </a:ext>
                  </a:extLst>
                </a:gridCol>
                <a:gridCol w="315049">
                  <a:extLst>
                    <a:ext uri="{9D8B030D-6E8A-4147-A177-3AD203B41FA5}">
                      <a16:colId xmlns:a16="http://schemas.microsoft.com/office/drawing/2014/main" val="1908396757"/>
                    </a:ext>
                  </a:extLst>
                </a:gridCol>
                <a:gridCol w="315049">
                  <a:extLst>
                    <a:ext uri="{9D8B030D-6E8A-4147-A177-3AD203B41FA5}">
                      <a16:colId xmlns:a16="http://schemas.microsoft.com/office/drawing/2014/main" val="2081887262"/>
                    </a:ext>
                  </a:extLst>
                </a:gridCol>
                <a:gridCol w="315049">
                  <a:extLst>
                    <a:ext uri="{9D8B030D-6E8A-4147-A177-3AD203B41FA5}">
                      <a16:colId xmlns:a16="http://schemas.microsoft.com/office/drawing/2014/main" val="452100394"/>
                    </a:ext>
                  </a:extLst>
                </a:gridCol>
                <a:gridCol w="315049">
                  <a:extLst>
                    <a:ext uri="{9D8B030D-6E8A-4147-A177-3AD203B41FA5}">
                      <a16:colId xmlns:a16="http://schemas.microsoft.com/office/drawing/2014/main" val="510955054"/>
                    </a:ext>
                  </a:extLst>
                </a:gridCol>
                <a:gridCol w="315049">
                  <a:extLst>
                    <a:ext uri="{9D8B030D-6E8A-4147-A177-3AD203B41FA5}">
                      <a16:colId xmlns:a16="http://schemas.microsoft.com/office/drawing/2014/main" val="1833987349"/>
                    </a:ext>
                  </a:extLst>
                </a:gridCol>
                <a:gridCol w="315049">
                  <a:extLst>
                    <a:ext uri="{9D8B030D-6E8A-4147-A177-3AD203B41FA5}">
                      <a16:colId xmlns:a16="http://schemas.microsoft.com/office/drawing/2014/main" val="3084246687"/>
                    </a:ext>
                  </a:extLst>
                </a:gridCol>
                <a:gridCol w="315049">
                  <a:extLst>
                    <a:ext uri="{9D8B030D-6E8A-4147-A177-3AD203B41FA5}">
                      <a16:colId xmlns:a16="http://schemas.microsoft.com/office/drawing/2014/main" val="314798380"/>
                    </a:ext>
                  </a:extLst>
                </a:gridCol>
                <a:gridCol w="315049">
                  <a:extLst>
                    <a:ext uri="{9D8B030D-6E8A-4147-A177-3AD203B41FA5}">
                      <a16:colId xmlns:a16="http://schemas.microsoft.com/office/drawing/2014/main" val="1429593086"/>
                    </a:ext>
                  </a:extLst>
                </a:gridCol>
                <a:gridCol w="315049">
                  <a:extLst>
                    <a:ext uri="{9D8B030D-6E8A-4147-A177-3AD203B41FA5}">
                      <a16:colId xmlns:a16="http://schemas.microsoft.com/office/drawing/2014/main" val="1454459191"/>
                    </a:ext>
                  </a:extLst>
                </a:gridCol>
                <a:gridCol w="315049">
                  <a:extLst>
                    <a:ext uri="{9D8B030D-6E8A-4147-A177-3AD203B41FA5}">
                      <a16:colId xmlns:a16="http://schemas.microsoft.com/office/drawing/2014/main" val="2041137897"/>
                    </a:ext>
                  </a:extLst>
                </a:gridCol>
                <a:gridCol w="315049">
                  <a:extLst>
                    <a:ext uri="{9D8B030D-6E8A-4147-A177-3AD203B41FA5}">
                      <a16:colId xmlns:a16="http://schemas.microsoft.com/office/drawing/2014/main" val="2564390597"/>
                    </a:ext>
                  </a:extLst>
                </a:gridCol>
                <a:gridCol w="315049">
                  <a:extLst>
                    <a:ext uri="{9D8B030D-6E8A-4147-A177-3AD203B41FA5}">
                      <a16:colId xmlns:a16="http://schemas.microsoft.com/office/drawing/2014/main" val="2347172343"/>
                    </a:ext>
                  </a:extLst>
                </a:gridCol>
                <a:gridCol w="315049">
                  <a:extLst>
                    <a:ext uri="{9D8B030D-6E8A-4147-A177-3AD203B41FA5}">
                      <a16:colId xmlns:a16="http://schemas.microsoft.com/office/drawing/2014/main" val="1791179248"/>
                    </a:ext>
                  </a:extLst>
                </a:gridCol>
                <a:gridCol w="315049">
                  <a:extLst>
                    <a:ext uri="{9D8B030D-6E8A-4147-A177-3AD203B41FA5}">
                      <a16:colId xmlns:a16="http://schemas.microsoft.com/office/drawing/2014/main" val="57482442"/>
                    </a:ext>
                  </a:extLst>
                </a:gridCol>
                <a:gridCol w="315049">
                  <a:extLst>
                    <a:ext uri="{9D8B030D-6E8A-4147-A177-3AD203B41FA5}">
                      <a16:colId xmlns:a16="http://schemas.microsoft.com/office/drawing/2014/main" val="3743696334"/>
                    </a:ext>
                  </a:extLst>
                </a:gridCol>
                <a:gridCol w="315049">
                  <a:extLst>
                    <a:ext uri="{9D8B030D-6E8A-4147-A177-3AD203B41FA5}">
                      <a16:colId xmlns:a16="http://schemas.microsoft.com/office/drawing/2014/main" val="3811649179"/>
                    </a:ext>
                  </a:extLst>
                </a:gridCol>
                <a:gridCol w="315049">
                  <a:extLst>
                    <a:ext uri="{9D8B030D-6E8A-4147-A177-3AD203B41FA5}">
                      <a16:colId xmlns:a16="http://schemas.microsoft.com/office/drawing/2014/main" val="3871758631"/>
                    </a:ext>
                  </a:extLst>
                </a:gridCol>
                <a:gridCol w="315049">
                  <a:extLst>
                    <a:ext uri="{9D8B030D-6E8A-4147-A177-3AD203B41FA5}">
                      <a16:colId xmlns:a16="http://schemas.microsoft.com/office/drawing/2014/main" val="1697343699"/>
                    </a:ext>
                  </a:extLst>
                </a:gridCol>
                <a:gridCol w="315049">
                  <a:extLst>
                    <a:ext uri="{9D8B030D-6E8A-4147-A177-3AD203B41FA5}">
                      <a16:colId xmlns:a16="http://schemas.microsoft.com/office/drawing/2014/main" val="4227833851"/>
                    </a:ext>
                  </a:extLst>
                </a:gridCol>
                <a:gridCol w="315049">
                  <a:extLst>
                    <a:ext uri="{9D8B030D-6E8A-4147-A177-3AD203B41FA5}">
                      <a16:colId xmlns:a16="http://schemas.microsoft.com/office/drawing/2014/main" val="3117003596"/>
                    </a:ext>
                  </a:extLst>
                </a:gridCol>
              </a:tblGrid>
              <a:tr h="341084">
                <a:tc>
                  <a:txBody>
                    <a:bodyPr/>
                    <a:lstStyle/>
                    <a:p>
                      <a:pPr algn="ctr"/>
                      <a:endParaRPr lang="de-DE" sz="12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/>
                        <a:t>Jun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/>
                        <a:t>Jul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/>
                        <a:t>Aug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/>
                        <a:t>Sep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/>
                        <a:t>Oct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/>
                        <a:t>Nov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/>
                        <a:t>Dec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/>
                        <a:t>Jan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/>
                        <a:t>Feb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/>
                        <a:t>Mar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/>
                        <a:t>Apr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/>
                        <a:t>May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/>
                        <a:t>Jun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/>
                        <a:t>Jul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/>
                        <a:t>Aug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/>
                        <a:t>Sep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/>
                        <a:t>Oct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/>
                        <a:t>Nov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/>
                        <a:t>Dec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/>
                        <a:t>Jan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/>
                        <a:t>Feb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/>
                        <a:t>Mar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/>
                        <a:t>Apr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/>
                        <a:t>May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/>
                        <a:t>Jun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/>
                        <a:t>Jul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/>
                        <a:t>Aug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/>
                        <a:t>Sep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 err="1"/>
                        <a:t>Oct</a:t>
                      </a:r>
                      <a:endParaRPr lang="de-DE" sz="1100" b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/>
                        <a:t>Nov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 err="1"/>
                        <a:t>Dec</a:t>
                      </a:r>
                      <a:endParaRPr lang="de-DE" sz="1100" b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/>
                        <a:t>Jan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/>
                        <a:t>Feb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/>
                        <a:t>Mar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9964307"/>
                  </a:ext>
                </a:extLst>
              </a:tr>
              <a:tr h="1273795">
                <a:tc>
                  <a:txBody>
                    <a:bodyPr/>
                    <a:lstStyle/>
                    <a:p>
                      <a:r>
                        <a:rPr kumimoji="0" lang="de-DE" sz="12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Rollout </a:t>
                      </a:r>
                      <a:r>
                        <a:rPr kumimoji="0" lang="de-DE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Release 1.3 HUN (CS)</a:t>
                      </a:r>
                    </a:p>
                  </a:txBody>
                  <a:tcPr marL="45708" marR="45708" marT="45708" marB="45708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025884"/>
                  </a:ext>
                </a:extLst>
              </a:tr>
              <a:tr h="1273795">
                <a:tc>
                  <a:txBody>
                    <a:bodyPr/>
                    <a:lstStyle/>
                    <a:p>
                      <a:r>
                        <a:rPr lang="de-DE" sz="1200" b="1"/>
                        <a:t>Cluster 3.1</a:t>
                      </a:r>
                    </a:p>
                    <a:p>
                      <a:r>
                        <a:rPr lang="de-DE" sz="1200">
                          <a:solidFill>
                            <a:schemeClr val="tx1"/>
                          </a:solidFill>
                        </a:rPr>
                        <a:t>SAT (HV), </a:t>
                      </a:r>
                      <a:r>
                        <a:rPr lang="de-DE" sz="1200">
                          <a:solidFill>
                            <a:schemeClr val="tx2"/>
                          </a:solidFill>
                        </a:rPr>
                        <a:t>BIW, SAC, TEM</a:t>
                      </a:r>
                    </a:p>
                  </a:txBody>
                  <a:tcPr marL="45708" marR="45708" marT="45708" marB="45708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150473"/>
                  </a:ext>
                </a:extLst>
              </a:tr>
              <a:tr h="1273795">
                <a:tc>
                  <a:txBody>
                    <a:bodyPr/>
                    <a:lstStyle/>
                    <a:p>
                      <a:r>
                        <a:rPr lang="de-DE" sz="1200" b="1"/>
                        <a:t>Cluster 3.2</a:t>
                      </a:r>
                    </a:p>
                    <a:p>
                      <a:r>
                        <a:rPr lang="de-DE" sz="1200">
                          <a:solidFill>
                            <a:schemeClr val="tx1"/>
                          </a:solidFill>
                        </a:rPr>
                        <a:t>SHE (HV),</a:t>
                      </a:r>
                      <a:br>
                        <a:rPr lang="de-DE" sz="1200">
                          <a:solidFill>
                            <a:schemeClr val="tx1"/>
                          </a:solidFill>
                        </a:rPr>
                      </a:br>
                      <a:r>
                        <a:rPr lang="de-DE" sz="1200">
                          <a:solidFill>
                            <a:schemeClr val="tx1"/>
                          </a:solidFill>
                        </a:rPr>
                        <a:t>SLP (HV),</a:t>
                      </a:r>
                      <a:br>
                        <a:rPr lang="de-DE" sz="1200">
                          <a:solidFill>
                            <a:schemeClr val="tx1"/>
                          </a:solidFill>
                        </a:rPr>
                      </a:br>
                      <a:r>
                        <a:rPr lang="de-DE" sz="1200" err="1">
                          <a:solidFill>
                            <a:schemeClr val="tx1"/>
                          </a:solidFill>
                        </a:rPr>
                        <a:t>Misc</a:t>
                      </a:r>
                      <a:r>
                        <a:rPr lang="de-DE" sz="1200">
                          <a:solidFill>
                            <a:schemeClr val="tx1"/>
                          </a:solidFill>
                        </a:rPr>
                        <a:t>.</a:t>
                      </a:r>
                      <a:br>
                        <a:rPr lang="de-DE" sz="120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</a:br>
                      <a:endParaRPr lang="de-DE" sz="1200">
                        <a:solidFill>
                          <a:srgbClr val="006C7B"/>
                        </a:solidFill>
                      </a:endParaRPr>
                    </a:p>
                  </a:txBody>
                  <a:tcPr marL="45708" marR="45708" marT="45708" marB="45708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700"/>
                    </a:p>
                  </a:txBody>
                  <a:tcPr marL="91416" marR="91416" marT="45708" marB="45708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797062"/>
                  </a:ext>
                </a:extLst>
              </a:tr>
            </a:tbl>
          </a:graphicData>
        </a:graphic>
      </p:graphicFrame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DB561CE-F2E3-42E9-92D7-C33C52D2AA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4001" y="6381579"/>
            <a:ext cx="9247794" cy="21741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Tx/>
              <a:buNone/>
              <a:tabLst>
                <a:tab pos="234951" algn="l"/>
              </a:tabLst>
              <a:defRPr kumimoji="0" lang="de-DE" sz="800" kern="120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16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rtl="0" eaLnBrk="1" latinLnBrk="0" hangingPunct="1">
              <a:spcBef>
                <a:spcPts val="533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rtl="0" eaLnBrk="1" latinLnBrk="0" hangingPunct="1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tabLst/>
              <a:defRPr kumimoji="0" sz="17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07.12.2022 | synapsis communication deck</a:t>
            </a:r>
            <a:endParaRPr lang="en-GB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9DCECB6-CC08-4B37-943A-6ACA6D9FC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539600"/>
            <a:ext cx="9697138" cy="415370"/>
          </a:xfrm>
        </p:spPr>
        <p:txBody>
          <a:bodyPr vert="horz"/>
          <a:lstStyle/>
          <a:p>
            <a:r>
              <a:rPr lang="en-US"/>
              <a:t>High Level Roadmap</a:t>
            </a:r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F531F9B-A8D1-4E82-80A2-97964A24462A}"/>
              </a:ext>
            </a:extLst>
          </p:cNvPr>
          <p:cNvSpPr/>
          <p:nvPr/>
        </p:nvSpPr>
        <p:spPr>
          <a:xfrm>
            <a:off x="1237292" y="1712199"/>
            <a:ext cx="2174408" cy="295199"/>
          </a:xfrm>
          <a:prstGeom prst="rect">
            <a:avLst/>
          </a:prstGeom>
          <a:ln w="3175">
            <a:solidFill>
              <a:srgbClr val="BFBFB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1981" tIns="71981" rIns="71981" bIns="71981" rtlCol="0" anchor="ctr" anchorCtr="0"/>
          <a:lstStyle/>
          <a:p>
            <a:pPr algn="ctr"/>
            <a:r>
              <a:rPr lang="de-DE" sz="1800" b="1">
                <a:solidFill>
                  <a:schemeClr val="accent1"/>
                </a:solidFill>
              </a:rPr>
              <a:t>2022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79F068D-2779-4060-9718-FA86986621E2}"/>
              </a:ext>
            </a:extLst>
          </p:cNvPr>
          <p:cNvSpPr/>
          <p:nvPr/>
        </p:nvSpPr>
        <p:spPr>
          <a:xfrm>
            <a:off x="3411701" y="1712199"/>
            <a:ext cx="3813353" cy="295199"/>
          </a:xfrm>
          <a:prstGeom prst="rect">
            <a:avLst/>
          </a:prstGeom>
          <a:ln w="3175">
            <a:solidFill>
              <a:srgbClr val="BFBFB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1981" tIns="71981" rIns="71981" bIns="71981" rtlCol="0" anchor="ctr" anchorCtr="0"/>
          <a:lstStyle/>
          <a:p>
            <a:pPr algn="ctr"/>
            <a:r>
              <a:rPr lang="de-DE" sz="1800" b="1">
                <a:solidFill>
                  <a:schemeClr val="accent1"/>
                </a:solidFill>
              </a:rPr>
              <a:t>2023</a:t>
            </a:r>
          </a:p>
        </p:txBody>
      </p:sp>
      <p:sp>
        <p:nvSpPr>
          <p:cNvPr id="8" name="Pentagon 141">
            <a:extLst>
              <a:ext uri="{FF2B5EF4-FFF2-40B4-BE49-F238E27FC236}">
                <a16:creationId xmlns:a16="http://schemas.microsoft.com/office/drawing/2014/main" id="{AEB9CF1B-7695-45DA-AE40-45C015EDFB93}"/>
              </a:ext>
            </a:extLst>
          </p:cNvPr>
          <p:cNvSpPr/>
          <p:nvPr/>
        </p:nvSpPr>
        <p:spPr>
          <a:xfrm>
            <a:off x="1240249" y="3944769"/>
            <a:ext cx="1867269" cy="71981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8104">
              <a:spcBef>
                <a:spcPts val="300"/>
              </a:spcBef>
            </a:pPr>
            <a:r>
              <a:rPr lang="en-US" sz="1100">
                <a:solidFill>
                  <a:schemeClr val="tx1"/>
                </a:solidFill>
              </a:rPr>
              <a:t>Scan &amp; Prep incl. Requirements &amp; Approval</a:t>
            </a:r>
          </a:p>
          <a:p>
            <a:pPr algn="ctr" defTabSz="1218104">
              <a:spcBef>
                <a:spcPts val="300"/>
              </a:spcBef>
            </a:pPr>
            <a:r>
              <a:rPr lang="de-DE" sz="1000" i="1">
                <a:solidFill>
                  <a:schemeClr val="tx1"/>
                </a:solidFill>
              </a:rPr>
              <a:t>SAT, SHE, SLP</a:t>
            </a:r>
            <a:endParaRPr lang="en-US" sz="1049">
              <a:solidFill>
                <a:srgbClr val="006C7B"/>
              </a:solidFill>
            </a:endParaRPr>
          </a:p>
        </p:txBody>
      </p:sp>
      <p:sp>
        <p:nvSpPr>
          <p:cNvPr id="9" name="Pentagon 141">
            <a:extLst>
              <a:ext uri="{FF2B5EF4-FFF2-40B4-BE49-F238E27FC236}">
                <a16:creationId xmlns:a16="http://schemas.microsoft.com/office/drawing/2014/main" id="{22954908-A31B-4700-9CD3-1A02CE1CA2FF}"/>
              </a:ext>
            </a:extLst>
          </p:cNvPr>
          <p:cNvSpPr/>
          <p:nvPr/>
        </p:nvSpPr>
        <p:spPr>
          <a:xfrm>
            <a:off x="4383535" y="5221946"/>
            <a:ext cx="1842401" cy="71981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8104">
              <a:spcBef>
                <a:spcPts val="300"/>
              </a:spcBef>
            </a:pPr>
            <a:r>
              <a:rPr lang="en-US" sz="1100">
                <a:solidFill>
                  <a:schemeClr val="tx1"/>
                </a:solidFill>
              </a:rPr>
              <a:t>Scan &amp; Prep incl. Requirements &amp; Approval</a:t>
            </a:r>
          </a:p>
          <a:p>
            <a:pPr algn="ctr" defTabSz="1218104">
              <a:spcBef>
                <a:spcPts val="300"/>
              </a:spcBef>
            </a:pPr>
            <a:r>
              <a:rPr lang="en-US" sz="1000" i="1">
                <a:solidFill>
                  <a:schemeClr val="tx1"/>
                </a:solidFill>
              </a:rPr>
              <a:t>SHE, SLP, </a:t>
            </a:r>
            <a:r>
              <a:rPr lang="en-US" sz="1000" i="1" err="1">
                <a:solidFill>
                  <a:schemeClr val="tx1"/>
                </a:solidFill>
              </a:rPr>
              <a:t>Misc</a:t>
            </a:r>
            <a:r>
              <a:rPr lang="en-US" sz="1000" i="1">
                <a:solidFill>
                  <a:schemeClr val="tx1"/>
                </a:solidFill>
              </a:rPr>
              <a:t>: </a:t>
            </a:r>
            <a:br>
              <a:rPr lang="en-US" sz="1000" i="1">
                <a:solidFill>
                  <a:schemeClr val="tx1"/>
                </a:solidFill>
              </a:rPr>
            </a:br>
            <a:r>
              <a:rPr lang="en-US" sz="1000" i="1">
                <a:solidFill>
                  <a:schemeClr val="tx1"/>
                </a:solidFill>
              </a:rPr>
              <a:t>legal requirements</a:t>
            </a:r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12" name="Pentagon 141">
            <a:extLst>
              <a:ext uri="{FF2B5EF4-FFF2-40B4-BE49-F238E27FC236}">
                <a16:creationId xmlns:a16="http://schemas.microsoft.com/office/drawing/2014/main" id="{9D2DA5DE-11A8-4A2F-B503-6489740885CD}"/>
              </a:ext>
            </a:extLst>
          </p:cNvPr>
          <p:cNvSpPr/>
          <p:nvPr/>
        </p:nvSpPr>
        <p:spPr>
          <a:xfrm>
            <a:off x="3139257" y="3944769"/>
            <a:ext cx="2220308" cy="71981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8104">
              <a:spcBef>
                <a:spcPts val="300"/>
              </a:spcBef>
            </a:pPr>
            <a:r>
              <a:rPr lang="da-DK" sz="1100">
                <a:solidFill>
                  <a:schemeClr val="tx1"/>
                </a:solidFill>
              </a:rPr>
              <a:t>Design &amp; Build </a:t>
            </a:r>
            <a:r>
              <a:rPr lang="da-DK" sz="1049">
                <a:solidFill>
                  <a:schemeClr val="tx1"/>
                </a:solidFill>
              </a:rPr>
              <a:t>(incl. ITC)</a:t>
            </a:r>
          </a:p>
          <a:p>
            <a:pPr algn="ctr" defTabSz="1218104">
              <a:spcBef>
                <a:spcPts val="300"/>
              </a:spcBef>
            </a:pPr>
            <a:r>
              <a:rPr lang="de-DE" sz="1000" i="1">
                <a:solidFill>
                  <a:schemeClr val="tx1"/>
                </a:solidFill>
              </a:rPr>
              <a:t>SAT, SHE, SLP</a:t>
            </a:r>
            <a:endParaRPr lang="en-US" sz="1049">
              <a:solidFill>
                <a:srgbClr val="006C7B"/>
              </a:solidFill>
            </a:endParaRPr>
          </a:p>
        </p:txBody>
      </p:sp>
      <p:sp>
        <p:nvSpPr>
          <p:cNvPr id="21" name="Pentagon 141">
            <a:extLst>
              <a:ext uri="{FF2B5EF4-FFF2-40B4-BE49-F238E27FC236}">
                <a16:creationId xmlns:a16="http://schemas.microsoft.com/office/drawing/2014/main" id="{5ED02162-54A8-4B8D-B2D1-2667F5864D49}"/>
              </a:ext>
            </a:extLst>
          </p:cNvPr>
          <p:cNvSpPr/>
          <p:nvPr/>
        </p:nvSpPr>
        <p:spPr>
          <a:xfrm>
            <a:off x="6244927" y="5221946"/>
            <a:ext cx="2821785" cy="71981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8104">
              <a:spcBef>
                <a:spcPts val="300"/>
              </a:spcBef>
            </a:pPr>
            <a:r>
              <a:rPr lang="da-DK" sz="1100">
                <a:solidFill>
                  <a:schemeClr val="tx1"/>
                </a:solidFill>
              </a:rPr>
              <a:t>Design &amp; Build </a:t>
            </a:r>
            <a:r>
              <a:rPr lang="da-DK" sz="1049">
                <a:solidFill>
                  <a:schemeClr val="tx1"/>
                </a:solidFill>
              </a:rPr>
              <a:t>(incl. ITC)</a:t>
            </a:r>
          </a:p>
          <a:p>
            <a:pPr algn="ctr" defTabSz="1218104">
              <a:spcBef>
                <a:spcPts val="300"/>
              </a:spcBef>
            </a:pPr>
            <a:r>
              <a:rPr lang="en-US" sz="1000" i="1">
                <a:solidFill>
                  <a:schemeClr val="tx1"/>
                </a:solidFill>
              </a:rPr>
              <a:t>SHE, SLP, Misc.: </a:t>
            </a:r>
            <a:br>
              <a:rPr lang="en-US" sz="1000" i="1">
                <a:solidFill>
                  <a:schemeClr val="tx1"/>
                </a:solidFill>
              </a:rPr>
            </a:br>
            <a:r>
              <a:rPr lang="en-US" sz="1000" i="1">
                <a:solidFill>
                  <a:schemeClr val="tx1"/>
                </a:solidFill>
              </a:rPr>
              <a:t>legal requirements</a:t>
            </a:r>
            <a:endParaRPr lang="de-DE" sz="1000">
              <a:solidFill>
                <a:schemeClr val="tx1"/>
              </a:solidFill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182BD567-12C1-4DA8-9174-814FC8F093D0}"/>
              </a:ext>
            </a:extLst>
          </p:cNvPr>
          <p:cNvSpPr/>
          <p:nvPr/>
        </p:nvSpPr>
        <p:spPr>
          <a:xfrm>
            <a:off x="7225056" y="1712199"/>
            <a:ext cx="3473300" cy="295199"/>
          </a:xfrm>
          <a:prstGeom prst="rect">
            <a:avLst/>
          </a:prstGeom>
          <a:ln w="3175">
            <a:solidFill>
              <a:srgbClr val="BFBFB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1981" tIns="71981" rIns="71981" bIns="71981" rtlCol="0" anchor="ctr" anchorCtr="0"/>
          <a:lstStyle/>
          <a:p>
            <a:pPr algn="ctr"/>
            <a:r>
              <a:rPr lang="de-DE" sz="1800" b="1">
                <a:solidFill>
                  <a:schemeClr val="accent1"/>
                </a:solidFill>
              </a:rPr>
              <a:t>2024</a:t>
            </a:r>
          </a:p>
        </p:txBody>
      </p:sp>
      <p:sp>
        <p:nvSpPr>
          <p:cNvPr id="55" name="Pentagon 141">
            <a:extLst>
              <a:ext uri="{FF2B5EF4-FFF2-40B4-BE49-F238E27FC236}">
                <a16:creationId xmlns:a16="http://schemas.microsoft.com/office/drawing/2014/main" id="{760C1FC8-8F3E-413D-BFCE-96A984CB40DA}"/>
              </a:ext>
            </a:extLst>
          </p:cNvPr>
          <p:cNvSpPr/>
          <p:nvPr/>
        </p:nvSpPr>
        <p:spPr>
          <a:xfrm>
            <a:off x="9066714" y="5221946"/>
            <a:ext cx="1631643" cy="71981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8104">
              <a:spcBef>
                <a:spcPts val="300"/>
              </a:spcBef>
            </a:pPr>
            <a:r>
              <a:rPr lang="da-DK" sz="1100">
                <a:solidFill>
                  <a:schemeClr val="tx1"/>
                </a:solidFill>
              </a:rPr>
              <a:t>Rollout </a:t>
            </a:r>
            <a:br>
              <a:rPr lang="da-DK" sz="1100">
                <a:solidFill>
                  <a:schemeClr val="tx1"/>
                </a:solidFill>
              </a:rPr>
            </a:br>
            <a:r>
              <a:rPr lang="da-DK" sz="1000">
                <a:solidFill>
                  <a:schemeClr val="tx1"/>
                </a:solidFill>
              </a:rPr>
              <a:t>(incl. UAT, End User Training)</a:t>
            </a:r>
          </a:p>
          <a:p>
            <a:pPr algn="ctr" defTabSz="1218104">
              <a:spcBef>
                <a:spcPts val="300"/>
              </a:spcBef>
            </a:pPr>
            <a:r>
              <a:rPr lang="da-DK" sz="1000" i="1">
                <a:solidFill>
                  <a:schemeClr val="tx1"/>
                </a:solidFill>
              </a:rPr>
              <a:t>SHE, SLP, Misc.</a:t>
            </a:r>
          </a:p>
        </p:txBody>
      </p:sp>
      <p:sp>
        <p:nvSpPr>
          <p:cNvPr id="67" name="Rechteck 66">
            <a:extLst>
              <a:ext uri="{FF2B5EF4-FFF2-40B4-BE49-F238E27FC236}">
                <a16:creationId xmlns:a16="http://schemas.microsoft.com/office/drawing/2014/main" id="{3FB1767C-05AF-4B4B-8638-028C27AB01C6}"/>
              </a:ext>
            </a:extLst>
          </p:cNvPr>
          <p:cNvSpPr/>
          <p:nvPr/>
        </p:nvSpPr>
        <p:spPr>
          <a:xfrm>
            <a:off x="10698354" y="1712199"/>
            <a:ext cx="1263123" cy="295199"/>
          </a:xfrm>
          <a:prstGeom prst="rect">
            <a:avLst/>
          </a:prstGeom>
          <a:ln w="3175">
            <a:solidFill>
              <a:srgbClr val="BFBFB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1981" tIns="71981" rIns="71981" bIns="71981" rtlCol="0" anchor="ctr" anchorCtr="0"/>
          <a:lstStyle/>
          <a:p>
            <a:pPr algn="ctr"/>
            <a:r>
              <a:rPr lang="de-DE" sz="1800" b="1">
                <a:solidFill>
                  <a:schemeClr val="accent1"/>
                </a:solidFill>
              </a:rPr>
              <a:t>2025</a:t>
            </a:r>
          </a:p>
        </p:txBody>
      </p:sp>
      <p:sp>
        <p:nvSpPr>
          <p:cNvPr id="77" name="Pentagon 141">
            <a:extLst>
              <a:ext uri="{FF2B5EF4-FFF2-40B4-BE49-F238E27FC236}">
                <a16:creationId xmlns:a16="http://schemas.microsoft.com/office/drawing/2014/main" id="{2F825224-999D-4D91-8261-A5A9D9FBF2F4}"/>
              </a:ext>
            </a:extLst>
          </p:cNvPr>
          <p:cNvSpPr/>
          <p:nvPr/>
        </p:nvSpPr>
        <p:spPr>
          <a:xfrm>
            <a:off x="6927899" y="3780015"/>
            <a:ext cx="628485" cy="46787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8104">
              <a:spcBef>
                <a:spcPts val="300"/>
              </a:spcBef>
            </a:pPr>
            <a:r>
              <a:rPr lang="da-DK" sz="900">
                <a:solidFill>
                  <a:schemeClr val="tx1"/>
                </a:solidFill>
              </a:rPr>
              <a:t>Hypercare</a:t>
            </a:r>
            <a:br>
              <a:rPr lang="da-DK" sz="900">
                <a:solidFill>
                  <a:schemeClr val="tx1"/>
                </a:solidFill>
              </a:rPr>
            </a:br>
            <a:r>
              <a:rPr lang="de-DE" sz="900" i="1">
                <a:solidFill>
                  <a:schemeClr val="tx1"/>
                </a:solidFill>
              </a:rPr>
              <a:t>BIW, SAT, TEM</a:t>
            </a:r>
            <a:endParaRPr lang="en-US" sz="900" i="1">
              <a:solidFill>
                <a:schemeClr val="tx1"/>
              </a:solidFill>
            </a:endParaRPr>
          </a:p>
        </p:txBody>
      </p:sp>
      <p:sp>
        <p:nvSpPr>
          <p:cNvPr id="79" name="Pentagon 141">
            <a:extLst>
              <a:ext uri="{FF2B5EF4-FFF2-40B4-BE49-F238E27FC236}">
                <a16:creationId xmlns:a16="http://schemas.microsoft.com/office/drawing/2014/main" id="{716875B1-7403-4941-8156-52E2094C587B}"/>
              </a:ext>
            </a:extLst>
          </p:cNvPr>
          <p:cNvSpPr/>
          <p:nvPr/>
        </p:nvSpPr>
        <p:spPr>
          <a:xfrm>
            <a:off x="10717346" y="5221946"/>
            <a:ext cx="627548" cy="71981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8104">
              <a:spcBef>
                <a:spcPts val="300"/>
              </a:spcBef>
            </a:pPr>
            <a:r>
              <a:rPr lang="da-DK" sz="1100">
                <a:solidFill>
                  <a:schemeClr val="tx1"/>
                </a:solidFill>
              </a:rPr>
              <a:t>Hyper care</a:t>
            </a:r>
          </a:p>
          <a:p>
            <a:pPr algn="ctr" defTabSz="1218104">
              <a:spcBef>
                <a:spcPts val="300"/>
              </a:spcBef>
            </a:pPr>
            <a:r>
              <a:rPr lang="en-US" sz="1000" i="1">
                <a:solidFill>
                  <a:schemeClr val="tx1"/>
                </a:solidFill>
              </a:rPr>
              <a:t>SHE, SLP, </a:t>
            </a:r>
            <a:r>
              <a:rPr lang="en-US" sz="1000" i="1" err="1">
                <a:solidFill>
                  <a:schemeClr val="tx1"/>
                </a:solidFill>
              </a:rPr>
              <a:t>Misc</a:t>
            </a:r>
            <a:endParaRPr lang="en-US" sz="1000" i="1">
              <a:solidFill>
                <a:schemeClr val="tx1"/>
              </a:solidFill>
            </a:endParaRPr>
          </a:p>
        </p:txBody>
      </p:sp>
      <p:sp>
        <p:nvSpPr>
          <p:cNvPr id="48" name="Pentagon 141">
            <a:extLst>
              <a:ext uri="{FF2B5EF4-FFF2-40B4-BE49-F238E27FC236}">
                <a16:creationId xmlns:a16="http://schemas.microsoft.com/office/drawing/2014/main" id="{56FBA5FD-3E22-4572-A2C4-2352021A223E}"/>
              </a:ext>
            </a:extLst>
          </p:cNvPr>
          <p:cNvSpPr/>
          <p:nvPr/>
        </p:nvSpPr>
        <p:spPr>
          <a:xfrm>
            <a:off x="1240247" y="2667593"/>
            <a:ext cx="1259672" cy="71981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8104">
              <a:spcBef>
                <a:spcPts val="300"/>
              </a:spcBef>
            </a:pPr>
            <a:r>
              <a:rPr lang="da-DK" sz="1100">
                <a:solidFill>
                  <a:schemeClr val="tx1"/>
                </a:solidFill>
              </a:rPr>
              <a:t>Design &amp; Build</a:t>
            </a:r>
            <a:br>
              <a:rPr lang="da-DK" sz="1100">
                <a:solidFill>
                  <a:schemeClr val="tx1"/>
                </a:solidFill>
              </a:rPr>
            </a:br>
            <a:r>
              <a:rPr lang="da-DK" sz="1100">
                <a:solidFill>
                  <a:schemeClr val="tx1"/>
                </a:solidFill>
              </a:rPr>
              <a:t>(incl. ITC)</a:t>
            </a:r>
          </a:p>
          <a:p>
            <a:pPr algn="ctr" defTabSz="1218104">
              <a:spcBef>
                <a:spcPts val="300"/>
              </a:spcBef>
            </a:pPr>
            <a:r>
              <a:rPr lang="de-DE" sz="1000" i="1">
                <a:solidFill>
                  <a:schemeClr val="tx1"/>
                </a:solidFill>
              </a:rPr>
              <a:t>HUN</a:t>
            </a:r>
            <a:endParaRPr lang="en-US" sz="1049">
              <a:solidFill>
                <a:srgbClr val="006C7B"/>
              </a:solidFill>
            </a:endParaRPr>
          </a:p>
        </p:txBody>
      </p:sp>
      <p:sp>
        <p:nvSpPr>
          <p:cNvPr id="50" name="Pentagon 141">
            <a:extLst>
              <a:ext uri="{FF2B5EF4-FFF2-40B4-BE49-F238E27FC236}">
                <a16:creationId xmlns:a16="http://schemas.microsoft.com/office/drawing/2014/main" id="{766A7032-B4E6-4525-AB38-C1236FAFA12F}"/>
              </a:ext>
            </a:extLst>
          </p:cNvPr>
          <p:cNvSpPr/>
          <p:nvPr/>
        </p:nvSpPr>
        <p:spPr>
          <a:xfrm>
            <a:off x="4730144" y="2667593"/>
            <a:ext cx="616444" cy="71981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8104">
              <a:spcBef>
                <a:spcPts val="300"/>
              </a:spcBef>
            </a:pPr>
            <a:r>
              <a:rPr lang="da-DK" sz="1100">
                <a:solidFill>
                  <a:schemeClr val="tx1"/>
                </a:solidFill>
              </a:rPr>
              <a:t>Hyper care</a:t>
            </a:r>
          </a:p>
          <a:p>
            <a:pPr algn="ctr" defTabSz="1218104">
              <a:spcBef>
                <a:spcPts val="300"/>
              </a:spcBef>
            </a:pPr>
            <a:r>
              <a:rPr lang="da-DK" sz="1000" i="1">
                <a:solidFill>
                  <a:schemeClr val="tx1"/>
                </a:solidFill>
              </a:rPr>
              <a:t>HUN</a:t>
            </a:r>
            <a:endParaRPr lang="en-US" sz="1000" i="1">
              <a:solidFill>
                <a:schemeClr val="tx1"/>
              </a:solidFill>
            </a:endParaRPr>
          </a:p>
        </p:txBody>
      </p: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6C8EBA02-1F0B-4E73-9C52-7A3D570A6B0E}"/>
              </a:ext>
            </a:extLst>
          </p:cNvPr>
          <p:cNvGrpSpPr/>
          <p:nvPr/>
        </p:nvGrpSpPr>
        <p:grpSpPr>
          <a:xfrm>
            <a:off x="4593920" y="2077149"/>
            <a:ext cx="272444" cy="1498779"/>
            <a:chOff x="6661640" y="1788624"/>
            <a:chExt cx="272515" cy="1499169"/>
          </a:xfrm>
        </p:grpSpPr>
        <p:cxnSp>
          <p:nvCxnSpPr>
            <p:cNvPr id="56" name="Gerader Verbinder 55">
              <a:extLst>
                <a:ext uri="{FF2B5EF4-FFF2-40B4-BE49-F238E27FC236}">
                  <a16:creationId xmlns:a16="http://schemas.microsoft.com/office/drawing/2014/main" id="{7015D04F-3CBB-4DEA-94B9-6F7E4F929AA9}"/>
                </a:ext>
              </a:extLst>
            </p:cNvPr>
            <p:cNvCxnSpPr>
              <a:cxnSpLocks/>
            </p:cNvCxnSpPr>
            <p:nvPr/>
          </p:nvCxnSpPr>
          <p:spPr>
            <a:xfrm>
              <a:off x="6797897" y="2171793"/>
              <a:ext cx="0" cy="1116000"/>
            </a:xfrm>
            <a:prstGeom prst="line">
              <a:avLst/>
            </a:prstGeom>
            <a:ln>
              <a:solidFill>
                <a:srgbClr val="9F2322"/>
              </a:solidFill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58" name="5-Point Star 149">
              <a:extLst>
                <a:ext uri="{FF2B5EF4-FFF2-40B4-BE49-F238E27FC236}">
                  <a16:creationId xmlns:a16="http://schemas.microsoft.com/office/drawing/2014/main" id="{0E8AD80D-1398-491D-97B2-A24CB90DFCD1}"/>
                </a:ext>
              </a:extLst>
            </p:cNvPr>
            <p:cNvSpPr/>
            <p:nvPr/>
          </p:nvSpPr>
          <p:spPr>
            <a:xfrm>
              <a:off x="6661640" y="1788624"/>
              <a:ext cx="272515" cy="247983"/>
            </a:xfrm>
            <a:prstGeom prst="star5">
              <a:avLst/>
            </a:prstGeom>
            <a:solidFill>
              <a:srgbClr val="9F23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104"/>
              <a:endParaRPr lang="en-US" sz="18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0" name="Oval 122">
              <a:extLst>
                <a:ext uri="{FF2B5EF4-FFF2-40B4-BE49-F238E27FC236}">
                  <a16:creationId xmlns:a16="http://schemas.microsoft.com/office/drawing/2014/main" id="{06C4B28B-402E-465A-B3DD-456EE9552815}"/>
                </a:ext>
              </a:extLst>
            </p:cNvPr>
            <p:cNvSpPr/>
            <p:nvPr/>
          </p:nvSpPr>
          <p:spPr>
            <a:xfrm flipH="1" flipV="1">
              <a:off x="6743677" y="2125466"/>
              <a:ext cx="108441" cy="101459"/>
            </a:xfrm>
            <a:prstGeom prst="ellipse">
              <a:avLst/>
            </a:prstGeom>
            <a:solidFill>
              <a:srgbClr val="9F2322"/>
            </a:solidFill>
            <a:ln w="28575" algn="ctr">
              <a:noFill/>
              <a:round/>
              <a:headEnd type="none" w="med" len="med"/>
              <a:tailEnd type="none" w="med" len="med"/>
            </a:ln>
          </p:spPr>
          <p:txBody>
            <a:bodyPr rot="0" spcFirstLastPara="0" vertOverflow="overflow" horzOverflow="overflow" vert="horz" wrap="square" lIns="103600" tIns="103600" rIns="103600" bIns="1036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624097">
                <a:defRPr/>
              </a:pPr>
              <a:endParaRPr lang="en-US" sz="1467" kern="0">
                <a:solidFill>
                  <a:srgbClr val="333333"/>
                </a:solidFill>
                <a:latin typeface="Bosch Office Sans"/>
              </a:endParaRPr>
            </a:p>
          </p:txBody>
        </p:sp>
      </p:grp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C9CFA86E-C573-4FC2-8F7A-DE58BDBD17DA}"/>
              </a:ext>
            </a:extLst>
          </p:cNvPr>
          <p:cNvGrpSpPr/>
          <p:nvPr/>
        </p:nvGrpSpPr>
        <p:grpSpPr>
          <a:xfrm>
            <a:off x="4622195" y="3449735"/>
            <a:ext cx="215888" cy="215888"/>
            <a:chOff x="3455118" y="5493908"/>
            <a:chExt cx="367041" cy="367041"/>
          </a:xfrm>
          <a:solidFill>
            <a:schemeClr val="accent5">
              <a:lumMod val="75000"/>
            </a:schemeClr>
          </a:solidFill>
        </p:grpSpPr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49F3386F-BA09-4A63-A061-3B2A0431BAB5}"/>
                </a:ext>
              </a:extLst>
            </p:cNvPr>
            <p:cNvSpPr/>
            <p:nvPr/>
          </p:nvSpPr>
          <p:spPr>
            <a:xfrm>
              <a:off x="3522592" y="5539809"/>
              <a:ext cx="232094" cy="2485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9"/>
            </a:p>
          </p:txBody>
        </p:sp>
        <p:sp>
          <p:nvSpPr>
            <p:cNvPr id="65" name="Freeform 974">
              <a:extLst>
                <a:ext uri="{FF2B5EF4-FFF2-40B4-BE49-F238E27FC236}">
                  <a16:creationId xmlns:a16="http://schemas.microsoft.com/office/drawing/2014/main" id="{CF98028F-9DC5-49FC-B08B-87D135428346}"/>
                </a:ext>
              </a:extLst>
            </p:cNvPr>
            <p:cNvSpPr>
              <a:spLocks noChangeAspect="1" noEditPoints="1"/>
            </p:cNvSpPr>
            <p:nvPr/>
          </p:nvSpPr>
          <p:spPr bwMode="gray">
            <a:xfrm>
              <a:off x="3455118" y="5493908"/>
              <a:ext cx="367041" cy="367041"/>
            </a:xfrm>
            <a:custGeom>
              <a:avLst/>
              <a:gdLst>
                <a:gd name="T0" fmla="*/ 288 w 512"/>
                <a:gd name="T1" fmla="*/ 213 h 512"/>
                <a:gd name="T2" fmla="*/ 256 w 512"/>
                <a:gd name="T3" fmla="*/ 245 h 512"/>
                <a:gd name="T4" fmla="*/ 224 w 512"/>
                <a:gd name="T5" fmla="*/ 213 h 512"/>
                <a:gd name="T6" fmla="*/ 256 w 512"/>
                <a:gd name="T7" fmla="*/ 181 h 512"/>
                <a:gd name="T8" fmla="*/ 288 w 512"/>
                <a:gd name="T9" fmla="*/ 213 h 512"/>
                <a:gd name="T10" fmla="*/ 351 w 512"/>
                <a:gd name="T11" fmla="*/ 213 h 512"/>
                <a:gd name="T12" fmla="*/ 339 w 512"/>
                <a:gd name="T13" fmla="*/ 260 h 512"/>
                <a:gd name="T14" fmla="*/ 256 w 512"/>
                <a:gd name="T15" fmla="*/ 386 h 512"/>
                <a:gd name="T16" fmla="*/ 173 w 512"/>
                <a:gd name="T17" fmla="*/ 261 h 512"/>
                <a:gd name="T18" fmla="*/ 160 w 512"/>
                <a:gd name="T19" fmla="*/ 213 h 512"/>
                <a:gd name="T20" fmla="*/ 255 w 512"/>
                <a:gd name="T21" fmla="*/ 117 h 512"/>
                <a:gd name="T22" fmla="*/ 256 w 512"/>
                <a:gd name="T23" fmla="*/ 117 h 512"/>
                <a:gd name="T24" fmla="*/ 256 w 512"/>
                <a:gd name="T25" fmla="*/ 117 h 512"/>
                <a:gd name="T26" fmla="*/ 351 w 512"/>
                <a:gd name="T27" fmla="*/ 213 h 512"/>
                <a:gd name="T28" fmla="*/ 309 w 512"/>
                <a:gd name="T29" fmla="*/ 213 h 512"/>
                <a:gd name="T30" fmla="*/ 256 w 512"/>
                <a:gd name="T31" fmla="*/ 160 h 512"/>
                <a:gd name="T32" fmla="*/ 202 w 512"/>
                <a:gd name="T33" fmla="*/ 213 h 512"/>
                <a:gd name="T34" fmla="*/ 256 w 512"/>
                <a:gd name="T35" fmla="*/ 266 h 512"/>
                <a:gd name="T36" fmla="*/ 309 w 512"/>
                <a:gd name="T37" fmla="*/ 213 h 512"/>
                <a:gd name="T38" fmla="*/ 512 w 512"/>
                <a:gd name="T39" fmla="*/ 256 h 512"/>
                <a:gd name="T40" fmla="*/ 256 w 512"/>
                <a:gd name="T41" fmla="*/ 512 h 512"/>
                <a:gd name="T42" fmla="*/ 0 w 512"/>
                <a:gd name="T43" fmla="*/ 256 h 512"/>
                <a:gd name="T44" fmla="*/ 256 w 512"/>
                <a:gd name="T45" fmla="*/ 0 h 512"/>
                <a:gd name="T46" fmla="*/ 512 w 512"/>
                <a:gd name="T47" fmla="*/ 256 h 512"/>
                <a:gd name="T48" fmla="*/ 373 w 512"/>
                <a:gd name="T49" fmla="*/ 213 h 512"/>
                <a:gd name="T50" fmla="*/ 256 w 512"/>
                <a:gd name="T51" fmla="*/ 96 h 512"/>
                <a:gd name="T52" fmla="*/ 256 w 512"/>
                <a:gd name="T53" fmla="*/ 96 h 512"/>
                <a:gd name="T54" fmla="*/ 255 w 512"/>
                <a:gd name="T55" fmla="*/ 96 h 512"/>
                <a:gd name="T56" fmla="*/ 138 w 512"/>
                <a:gd name="T57" fmla="*/ 213 h 512"/>
                <a:gd name="T58" fmla="*/ 155 w 512"/>
                <a:gd name="T59" fmla="*/ 272 h 512"/>
                <a:gd name="T60" fmla="*/ 247 w 512"/>
                <a:gd name="T61" fmla="*/ 411 h 512"/>
                <a:gd name="T62" fmla="*/ 255 w 512"/>
                <a:gd name="T63" fmla="*/ 416 h 512"/>
                <a:gd name="T64" fmla="*/ 256 w 512"/>
                <a:gd name="T65" fmla="*/ 416 h 512"/>
                <a:gd name="T66" fmla="*/ 256 w 512"/>
                <a:gd name="T67" fmla="*/ 416 h 512"/>
                <a:gd name="T68" fmla="*/ 265 w 512"/>
                <a:gd name="T69" fmla="*/ 411 h 512"/>
                <a:gd name="T70" fmla="*/ 357 w 512"/>
                <a:gd name="T71" fmla="*/ 272 h 512"/>
                <a:gd name="T72" fmla="*/ 373 w 512"/>
                <a:gd name="T73" fmla="*/ 213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12" h="512">
                  <a:moveTo>
                    <a:pt x="288" y="213"/>
                  </a:moveTo>
                  <a:cubicBezTo>
                    <a:pt x="288" y="231"/>
                    <a:pt x="273" y="245"/>
                    <a:pt x="256" y="245"/>
                  </a:cubicBezTo>
                  <a:cubicBezTo>
                    <a:pt x="238" y="245"/>
                    <a:pt x="224" y="231"/>
                    <a:pt x="224" y="213"/>
                  </a:cubicBezTo>
                  <a:cubicBezTo>
                    <a:pt x="224" y="195"/>
                    <a:pt x="238" y="181"/>
                    <a:pt x="256" y="181"/>
                  </a:cubicBezTo>
                  <a:cubicBezTo>
                    <a:pt x="273" y="181"/>
                    <a:pt x="288" y="195"/>
                    <a:pt x="288" y="213"/>
                  </a:cubicBezTo>
                  <a:close/>
                  <a:moveTo>
                    <a:pt x="351" y="213"/>
                  </a:moveTo>
                  <a:cubicBezTo>
                    <a:pt x="351" y="231"/>
                    <a:pt x="348" y="245"/>
                    <a:pt x="339" y="260"/>
                  </a:cubicBezTo>
                  <a:cubicBezTo>
                    <a:pt x="256" y="386"/>
                    <a:pt x="256" y="386"/>
                    <a:pt x="256" y="386"/>
                  </a:cubicBezTo>
                  <a:cubicBezTo>
                    <a:pt x="173" y="261"/>
                    <a:pt x="173" y="261"/>
                    <a:pt x="173" y="261"/>
                  </a:cubicBezTo>
                  <a:cubicBezTo>
                    <a:pt x="163" y="245"/>
                    <a:pt x="160" y="231"/>
                    <a:pt x="160" y="213"/>
                  </a:cubicBezTo>
                  <a:cubicBezTo>
                    <a:pt x="160" y="160"/>
                    <a:pt x="203" y="117"/>
                    <a:pt x="255" y="117"/>
                  </a:cubicBezTo>
                  <a:cubicBezTo>
                    <a:pt x="255" y="117"/>
                    <a:pt x="256" y="117"/>
                    <a:pt x="256" y="117"/>
                  </a:cubicBezTo>
                  <a:cubicBezTo>
                    <a:pt x="256" y="117"/>
                    <a:pt x="256" y="117"/>
                    <a:pt x="256" y="117"/>
                  </a:cubicBezTo>
                  <a:cubicBezTo>
                    <a:pt x="308" y="117"/>
                    <a:pt x="351" y="160"/>
                    <a:pt x="351" y="213"/>
                  </a:cubicBezTo>
                  <a:close/>
                  <a:moveTo>
                    <a:pt x="309" y="213"/>
                  </a:moveTo>
                  <a:cubicBezTo>
                    <a:pt x="309" y="184"/>
                    <a:pt x="285" y="160"/>
                    <a:pt x="256" y="160"/>
                  </a:cubicBezTo>
                  <a:cubicBezTo>
                    <a:pt x="226" y="160"/>
                    <a:pt x="202" y="184"/>
                    <a:pt x="202" y="213"/>
                  </a:cubicBezTo>
                  <a:cubicBezTo>
                    <a:pt x="202" y="242"/>
                    <a:pt x="226" y="266"/>
                    <a:pt x="256" y="266"/>
                  </a:cubicBezTo>
                  <a:cubicBezTo>
                    <a:pt x="285" y="266"/>
                    <a:pt x="309" y="242"/>
                    <a:pt x="309" y="213"/>
                  </a:cubicBezTo>
                  <a:close/>
                  <a:moveTo>
                    <a:pt x="512" y="256"/>
                  </a:moveTo>
                  <a:cubicBezTo>
                    <a:pt x="512" y="397"/>
                    <a:pt x="397" y="512"/>
                    <a:pt x="256" y="512"/>
                  </a:cubicBezTo>
                  <a:cubicBezTo>
                    <a:pt x="114" y="512"/>
                    <a:pt x="0" y="397"/>
                    <a:pt x="0" y="256"/>
                  </a:cubicBezTo>
                  <a:cubicBezTo>
                    <a:pt x="0" y="114"/>
                    <a:pt x="114" y="0"/>
                    <a:pt x="256" y="0"/>
                  </a:cubicBezTo>
                  <a:cubicBezTo>
                    <a:pt x="397" y="0"/>
                    <a:pt x="512" y="114"/>
                    <a:pt x="512" y="256"/>
                  </a:cubicBezTo>
                  <a:close/>
                  <a:moveTo>
                    <a:pt x="373" y="213"/>
                  </a:moveTo>
                  <a:cubicBezTo>
                    <a:pt x="373" y="148"/>
                    <a:pt x="320" y="96"/>
                    <a:pt x="256" y="96"/>
                  </a:cubicBezTo>
                  <a:cubicBezTo>
                    <a:pt x="256" y="96"/>
                    <a:pt x="256" y="96"/>
                    <a:pt x="256" y="96"/>
                  </a:cubicBezTo>
                  <a:cubicBezTo>
                    <a:pt x="256" y="96"/>
                    <a:pt x="255" y="96"/>
                    <a:pt x="255" y="96"/>
                  </a:cubicBezTo>
                  <a:cubicBezTo>
                    <a:pt x="191" y="96"/>
                    <a:pt x="138" y="148"/>
                    <a:pt x="138" y="213"/>
                  </a:cubicBezTo>
                  <a:cubicBezTo>
                    <a:pt x="138" y="235"/>
                    <a:pt x="143" y="252"/>
                    <a:pt x="155" y="272"/>
                  </a:cubicBezTo>
                  <a:cubicBezTo>
                    <a:pt x="247" y="411"/>
                    <a:pt x="247" y="411"/>
                    <a:pt x="247" y="411"/>
                  </a:cubicBezTo>
                  <a:cubicBezTo>
                    <a:pt x="249" y="414"/>
                    <a:pt x="252" y="416"/>
                    <a:pt x="255" y="416"/>
                  </a:cubicBezTo>
                  <a:cubicBezTo>
                    <a:pt x="255" y="416"/>
                    <a:pt x="256" y="416"/>
                    <a:pt x="256" y="416"/>
                  </a:cubicBezTo>
                  <a:cubicBezTo>
                    <a:pt x="256" y="416"/>
                    <a:pt x="256" y="416"/>
                    <a:pt x="256" y="416"/>
                  </a:cubicBezTo>
                  <a:cubicBezTo>
                    <a:pt x="259" y="416"/>
                    <a:pt x="263" y="414"/>
                    <a:pt x="265" y="411"/>
                  </a:cubicBezTo>
                  <a:cubicBezTo>
                    <a:pt x="357" y="272"/>
                    <a:pt x="357" y="272"/>
                    <a:pt x="357" y="272"/>
                  </a:cubicBezTo>
                  <a:cubicBezTo>
                    <a:pt x="368" y="252"/>
                    <a:pt x="373" y="235"/>
                    <a:pt x="373" y="213"/>
                  </a:cubicBezTo>
                  <a:close/>
                </a:path>
              </a:pathLst>
            </a:custGeom>
            <a:solidFill>
              <a:srgbClr val="9F2322"/>
            </a:solidFill>
            <a:ln w="6350">
              <a:solidFill>
                <a:schemeClr val="bg1"/>
              </a:solidFill>
            </a:ln>
          </p:spPr>
          <p:txBody>
            <a:bodyPr vert="horz" wrap="square" lIns="68544" tIns="34272" rIns="68544" bIns="34272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49"/>
            </a:p>
          </p:txBody>
        </p:sp>
      </p:grpSp>
      <p:grpSp>
        <p:nvGrpSpPr>
          <p:cNvPr id="68" name="Gruppieren 67">
            <a:extLst>
              <a:ext uri="{FF2B5EF4-FFF2-40B4-BE49-F238E27FC236}">
                <a16:creationId xmlns:a16="http://schemas.microsoft.com/office/drawing/2014/main" id="{AB4C6998-9FC9-4B97-98EA-03129AE13DC3}"/>
              </a:ext>
            </a:extLst>
          </p:cNvPr>
          <p:cNvGrpSpPr/>
          <p:nvPr/>
        </p:nvGrpSpPr>
        <p:grpSpPr>
          <a:xfrm>
            <a:off x="2452919" y="2397917"/>
            <a:ext cx="108413" cy="1153408"/>
            <a:chOff x="8716042" y="2142221"/>
            <a:chExt cx="108441" cy="1153708"/>
          </a:xfrm>
        </p:grpSpPr>
        <p:cxnSp>
          <p:nvCxnSpPr>
            <p:cNvPr id="69" name="Gerader Verbinder 68">
              <a:extLst>
                <a:ext uri="{FF2B5EF4-FFF2-40B4-BE49-F238E27FC236}">
                  <a16:creationId xmlns:a16="http://schemas.microsoft.com/office/drawing/2014/main" id="{F90B595A-2521-41CF-9FAC-EC6D9061CD25}"/>
                </a:ext>
              </a:extLst>
            </p:cNvPr>
            <p:cNvCxnSpPr>
              <a:cxnSpLocks/>
            </p:cNvCxnSpPr>
            <p:nvPr/>
          </p:nvCxnSpPr>
          <p:spPr>
            <a:xfrm>
              <a:off x="8770262" y="2179929"/>
              <a:ext cx="0" cy="1116000"/>
            </a:xfrm>
            <a:prstGeom prst="line">
              <a:avLst/>
            </a:prstGeom>
            <a:ln>
              <a:solidFill>
                <a:schemeClr val="accent1"/>
              </a:solidFill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70" name="Oval 122">
              <a:extLst>
                <a:ext uri="{FF2B5EF4-FFF2-40B4-BE49-F238E27FC236}">
                  <a16:creationId xmlns:a16="http://schemas.microsoft.com/office/drawing/2014/main" id="{4FCC669E-63C3-427E-9B73-1937A3F37B16}"/>
                </a:ext>
              </a:extLst>
            </p:cNvPr>
            <p:cNvSpPr/>
            <p:nvPr/>
          </p:nvSpPr>
          <p:spPr>
            <a:xfrm flipH="1" flipV="1">
              <a:off x="8716042" y="2142221"/>
              <a:ext cx="108441" cy="101459"/>
            </a:xfrm>
            <a:prstGeom prst="ellipse">
              <a:avLst/>
            </a:prstGeom>
            <a:solidFill>
              <a:schemeClr val="accent1"/>
            </a:solidFill>
            <a:ln w="28575" algn="ctr">
              <a:noFill/>
              <a:round/>
              <a:headEnd type="none" w="med" len="med"/>
              <a:tailEnd type="none" w="med" len="med"/>
            </a:ln>
          </p:spPr>
          <p:txBody>
            <a:bodyPr rot="0" spcFirstLastPara="0" vertOverflow="overflow" horzOverflow="overflow" vert="horz" wrap="square" lIns="103600" tIns="103600" rIns="103600" bIns="1036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624097">
                <a:defRPr/>
              </a:pPr>
              <a:endParaRPr lang="en-US" sz="1467" kern="0">
                <a:solidFill>
                  <a:srgbClr val="333333"/>
                </a:solidFill>
                <a:latin typeface="Bosch Office San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91E44396-8E0D-4722-8A59-1CEBE8D85E87}"/>
              </a:ext>
            </a:extLst>
          </p:cNvPr>
          <p:cNvGrpSpPr/>
          <p:nvPr/>
        </p:nvGrpSpPr>
        <p:grpSpPr>
          <a:xfrm>
            <a:off x="2399180" y="3449735"/>
            <a:ext cx="215888" cy="215888"/>
            <a:chOff x="3455118" y="5493908"/>
            <a:chExt cx="367041" cy="367041"/>
          </a:xfrm>
        </p:grpSpPr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84CD0182-5F82-4228-B933-5625A994C677}"/>
                </a:ext>
              </a:extLst>
            </p:cNvPr>
            <p:cNvSpPr/>
            <p:nvPr/>
          </p:nvSpPr>
          <p:spPr>
            <a:xfrm>
              <a:off x="3522592" y="5539809"/>
              <a:ext cx="232094" cy="2485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9"/>
            </a:p>
          </p:txBody>
        </p:sp>
        <p:sp>
          <p:nvSpPr>
            <p:cNvPr id="73" name="Freeform 974">
              <a:extLst>
                <a:ext uri="{FF2B5EF4-FFF2-40B4-BE49-F238E27FC236}">
                  <a16:creationId xmlns:a16="http://schemas.microsoft.com/office/drawing/2014/main" id="{15BD27DC-1FB3-4404-9027-02E44EAD97B3}"/>
                </a:ext>
              </a:extLst>
            </p:cNvPr>
            <p:cNvSpPr>
              <a:spLocks noChangeAspect="1" noEditPoints="1"/>
            </p:cNvSpPr>
            <p:nvPr/>
          </p:nvSpPr>
          <p:spPr bwMode="gray">
            <a:xfrm>
              <a:off x="3455118" y="5493908"/>
              <a:ext cx="367041" cy="367041"/>
            </a:xfrm>
            <a:custGeom>
              <a:avLst/>
              <a:gdLst>
                <a:gd name="T0" fmla="*/ 288 w 512"/>
                <a:gd name="T1" fmla="*/ 213 h 512"/>
                <a:gd name="T2" fmla="*/ 256 w 512"/>
                <a:gd name="T3" fmla="*/ 245 h 512"/>
                <a:gd name="T4" fmla="*/ 224 w 512"/>
                <a:gd name="T5" fmla="*/ 213 h 512"/>
                <a:gd name="T6" fmla="*/ 256 w 512"/>
                <a:gd name="T7" fmla="*/ 181 h 512"/>
                <a:gd name="T8" fmla="*/ 288 w 512"/>
                <a:gd name="T9" fmla="*/ 213 h 512"/>
                <a:gd name="T10" fmla="*/ 351 w 512"/>
                <a:gd name="T11" fmla="*/ 213 h 512"/>
                <a:gd name="T12" fmla="*/ 339 w 512"/>
                <a:gd name="T13" fmla="*/ 260 h 512"/>
                <a:gd name="T14" fmla="*/ 256 w 512"/>
                <a:gd name="T15" fmla="*/ 386 h 512"/>
                <a:gd name="T16" fmla="*/ 173 w 512"/>
                <a:gd name="T17" fmla="*/ 261 h 512"/>
                <a:gd name="T18" fmla="*/ 160 w 512"/>
                <a:gd name="T19" fmla="*/ 213 h 512"/>
                <a:gd name="T20" fmla="*/ 255 w 512"/>
                <a:gd name="T21" fmla="*/ 117 h 512"/>
                <a:gd name="T22" fmla="*/ 256 w 512"/>
                <a:gd name="T23" fmla="*/ 117 h 512"/>
                <a:gd name="T24" fmla="*/ 256 w 512"/>
                <a:gd name="T25" fmla="*/ 117 h 512"/>
                <a:gd name="T26" fmla="*/ 351 w 512"/>
                <a:gd name="T27" fmla="*/ 213 h 512"/>
                <a:gd name="T28" fmla="*/ 309 w 512"/>
                <a:gd name="T29" fmla="*/ 213 h 512"/>
                <a:gd name="T30" fmla="*/ 256 w 512"/>
                <a:gd name="T31" fmla="*/ 160 h 512"/>
                <a:gd name="T32" fmla="*/ 202 w 512"/>
                <a:gd name="T33" fmla="*/ 213 h 512"/>
                <a:gd name="T34" fmla="*/ 256 w 512"/>
                <a:gd name="T35" fmla="*/ 266 h 512"/>
                <a:gd name="T36" fmla="*/ 309 w 512"/>
                <a:gd name="T37" fmla="*/ 213 h 512"/>
                <a:gd name="T38" fmla="*/ 512 w 512"/>
                <a:gd name="T39" fmla="*/ 256 h 512"/>
                <a:gd name="T40" fmla="*/ 256 w 512"/>
                <a:gd name="T41" fmla="*/ 512 h 512"/>
                <a:gd name="T42" fmla="*/ 0 w 512"/>
                <a:gd name="T43" fmla="*/ 256 h 512"/>
                <a:gd name="T44" fmla="*/ 256 w 512"/>
                <a:gd name="T45" fmla="*/ 0 h 512"/>
                <a:gd name="T46" fmla="*/ 512 w 512"/>
                <a:gd name="T47" fmla="*/ 256 h 512"/>
                <a:gd name="T48" fmla="*/ 373 w 512"/>
                <a:gd name="T49" fmla="*/ 213 h 512"/>
                <a:gd name="T50" fmla="*/ 256 w 512"/>
                <a:gd name="T51" fmla="*/ 96 h 512"/>
                <a:gd name="T52" fmla="*/ 256 w 512"/>
                <a:gd name="T53" fmla="*/ 96 h 512"/>
                <a:gd name="T54" fmla="*/ 255 w 512"/>
                <a:gd name="T55" fmla="*/ 96 h 512"/>
                <a:gd name="T56" fmla="*/ 138 w 512"/>
                <a:gd name="T57" fmla="*/ 213 h 512"/>
                <a:gd name="T58" fmla="*/ 155 w 512"/>
                <a:gd name="T59" fmla="*/ 272 h 512"/>
                <a:gd name="T60" fmla="*/ 247 w 512"/>
                <a:gd name="T61" fmla="*/ 411 h 512"/>
                <a:gd name="T62" fmla="*/ 255 w 512"/>
                <a:gd name="T63" fmla="*/ 416 h 512"/>
                <a:gd name="T64" fmla="*/ 256 w 512"/>
                <a:gd name="T65" fmla="*/ 416 h 512"/>
                <a:gd name="T66" fmla="*/ 256 w 512"/>
                <a:gd name="T67" fmla="*/ 416 h 512"/>
                <a:gd name="T68" fmla="*/ 265 w 512"/>
                <a:gd name="T69" fmla="*/ 411 h 512"/>
                <a:gd name="T70" fmla="*/ 357 w 512"/>
                <a:gd name="T71" fmla="*/ 272 h 512"/>
                <a:gd name="T72" fmla="*/ 373 w 512"/>
                <a:gd name="T73" fmla="*/ 213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12" h="512">
                  <a:moveTo>
                    <a:pt x="288" y="213"/>
                  </a:moveTo>
                  <a:cubicBezTo>
                    <a:pt x="288" y="231"/>
                    <a:pt x="273" y="245"/>
                    <a:pt x="256" y="245"/>
                  </a:cubicBezTo>
                  <a:cubicBezTo>
                    <a:pt x="238" y="245"/>
                    <a:pt x="224" y="231"/>
                    <a:pt x="224" y="213"/>
                  </a:cubicBezTo>
                  <a:cubicBezTo>
                    <a:pt x="224" y="195"/>
                    <a:pt x="238" y="181"/>
                    <a:pt x="256" y="181"/>
                  </a:cubicBezTo>
                  <a:cubicBezTo>
                    <a:pt x="273" y="181"/>
                    <a:pt x="288" y="195"/>
                    <a:pt x="288" y="213"/>
                  </a:cubicBezTo>
                  <a:close/>
                  <a:moveTo>
                    <a:pt x="351" y="213"/>
                  </a:moveTo>
                  <a:cubicBezTo>
                    <a:pt x="351" y="231"/>
                    <a:pt x="348" y="245"/>
                    <a:pt x="339" y="260"/>
                  </a:cubicBezTo>
                  <a:cubicBezTo>
                    <a:pt x="256" y="386"/>
                    <a:pt x="256" y="386"/>
                    <a:pt x="256" y="386"/>
                  </a:cubicBezTo>
                  <a:cubicBezTo>
                    <a:pt x="173" y="261"/>
                    <a:pt x="173" y="261"/>
                    <a:pt x="173" y="261"/>
                  </a:cubicBezTo>
                  <a:cubicBezTo>
                    <a:pt x="163" y="245"/>
                    <a:pt x="160" y="231"/>
                    <a:pt x="160" y="213"/>
                  </a:cubicBezTo>
                  <a:cubicBezTo>
                    <a:pt x="160" y="160"/>
                    <a:pt x="203" y="117"/>
                    <a:pt x="255" y="117"/>
                  </a:cubicBezTo>
                  <a:cubicBezTo>
                    <a:pt x="255" y="117"/>
                    <a:pt x="256" y="117"/>
                    <a:pt x="256" y="117"/>
                  </a:cubicBezTo>
                  <a:cubicBezTo>
                    <a:pt x="256" y="117"/>
                    <a:pt x="256" y="117"/>
                    <a:pt x="256" y="117"/>
                  </a:cubicBezTo>
                  <a:cubicBezTo>
                    <a:pt x="308" y="117"/>
                    <a:pt x="351" y="160"/>
                    <a:pt x="351" y="213"/>
                  </a:cubicBezTo>
                  <a:close/>
                  <a:moveTo>
                    <a:pt x="309" y="213"/>
                  </a:moveTo>
                  <a:cubicBezTo>
                    <a:pt x="309" y="184"/>
                    <a:pt x="285" y="160"/>
                    <a:pt x="256" y="160"/>
                  </a:cubicBezTo>
                  <a:cubicBezTo>
                    <a:pt x="226" y="160"/>
                    <a:pt x="202" y="184"/>
                    <a:pt x="202" y="213"/>
                  </a:cubicBezTo>
                  <a:cubicBezTo>
                    <a:pt x="202" y="242"/>
                    <a:pt x="226" y="266"/>
                    <a:pt x="256" y="266"/>
                  </a:cubicBezTo>
                  <a:cubicBezTo>
                    <a:pt x="285" y="266"/>
                    <a:pt x="309" y="242"/>
                    <a:pt x="309" y="213"/>
                  </a:cubicBezTo>
                  <a:close/>
                  <a:moveTo>
                    <a:pt x="512" y="256"/>
                  </a:moveTo>
                  <a:cubicBezTo>
                    <a:pt x="512" y="397"/>
                    <a:pt x="397" y="512"/>
                    <a:pt x="256" y="512"/>
                  </a:cubicBezTo>
                  <a:cubicBezTo>
                    <a:pt x="114" y="512"/>
                    <a:pt x="0" y="397"/>
                    <a:pt x="0" y="256"/>
                  </a:cubicBezTo>
                  <a:cubicBezTo>
                    <a:pt x="0" y="114"/>
                    <a:pt x="114" y="0"/>
                    <a:pt x="256" y="0"/>
                  </a:cubicBezTo>
                  <a:cubicBezTo>
                    <a:pt x="397" y="0"/>
                    <a:pt x="512" y="114"/>
                    <a:pt x="512" y="256"/>
                  </a:cubicBezTo>
                  <a:close/>
                  <a:moveTo>
                    <a:pt x="373" y="213"/>
                  </a:moveTo>
                  <a:cubicBezTo>
                    <a:pt x="373" y="148"/>
                    <a:pt x="320" y="96"/>
                    <a:pt x="256" y="96"/>
                  </a:cubicBezTo>
                  <a:cubicBezTo>
                    <a:pt x="256" y="96"/>
                    <a:pt x="256" y="96"/>
                    <a:pt x="256" y="96"/>
                  </a:cubicBezTo>
                  <a:cubicBezTo>
                    <a:pt x="256" y="96"/>
                    <a:pt x="255" y="96"/>
                    <a:pt x="255" y="96"/>
                  </a:cubicBezTo>
                  <a:cubicBezTo>
                    <a:pt x="191" y="96"/>
                    <a:pt x="138" y="148"/>
                    <a:pt x="138" y="213"/>
                  </a:cubicBezTo>
                  <a:cubicBezTo>
                    <a:pt x="138" y="235"/>
                    <a:pt x="143" y="252"/>
                    <a:pt x="155" y="272"/>
                  </a:cubicBezTo>
                  <a:cubicBezTo>
                    <a:pt x="247" y="411"/>
                    <a:pt x="247" y="411"/>
                    <a:pt x="247" y="411"/>
                  </a:cubicBezTo>
                  <a:cubicBezTo>
                    <a:pt x="249" y="414"/>
                    <a:pt x="252" y="416"/>
                    <a:pt x="255" y="416"/>
                  </a:cubicBezTo>
                  <a:cubicBezTo>
                    <a:pt x="255" y="416"/>
                    <a:pt x="256" y="416"/>
                    <a:pt x="256" y="416"/>
                  </a:cubicBezTo>
                  <a:cubicBezTo>
                    <a:pt x="256" y="416"/>
                    <a:pt x="256" y="416"/>
                    <a:pt x="256" y="416"/>
                  </a:cubicBezTo>
                  <a:cubicBezTo>
                    <a:pt x="259" y="416"/>
                    <a:pt x="263" y="414"/>
                    <a:pt x="265" y="411"/>
                  </a:cubicBezTo>
                  <a:cubicBezTo>
                    <a:pt x="357" y="272"/>
                    <a:pt x="357" y="272"/>
                    <a:pt x="357" y="272"/>
                  </a:cubicBezTo>
                  <a:cubicBezTo>
                    <a:pt x="368" y="252"/>
                    <a:pt x="373" y="235"/>
                    <a:pt x="373" y="2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44" tIns="34272" rIns="68544" bIns="34272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49"/>
            </a:p>
          </p:txBody>
        </p:sp>
      </p:grpSp>
      <p:grpSp>
        <p:nvGrpSpPr>
          <p:cNvPr id="74" name="Gruppieren 73">
            <a:extLst>
              <a:ext uri="{FF2B5EF4-FFF2-40B4-BE49-F238E27FC236}">
                <a16:creationId xmlns:a16="http://schemas.microsoft.com/office/drawing/2014/main" id="{25CB9786-4923-495D-B140-71FFB44792A7}"/>
              </a:ext>
            </a:extLst>
          </p:cNvPr>
          <p:cNvGrpSpPr/>
          <p:nvPr/>
        </p:nvGrpSpPr>
        <p:grpSpPr>
          <a:xfrm>
            <a:off x="9012509" y="2415889"/>
            <a:ext cx="108413" cy="3636761"/>
            <a:chOff x="8716042" y="2142221"/>
            <a:chExt cx="108441" cy="3637708"/>
          </a:xfrm>
        </p:grpSpPr>
        <p:cxnSp>
          <p:nvCxnSpPr>
            <p:cNvPr id="76" name="Gerader Verbinder 75">
              <a:extLst>
                <a:ext uri="{FF2B5EF4-FFF2-40B4-BE49-F238E27FC236}">
                  <a16:creationId xmlns:a16="http://schemas.microsoft.com/office/drawing/2014/main" id="{AC1C3FB0-0ABA-4233-8392-7A4E1992CB31}"/>
                </a:ext>
              </a:extLst>
            </p:cNvPr>
            <p:cNvCxnSpPr>
              <a:cxnSpLocks/>
            </p:cNvCxnSpPr>
            <p:nvPr/>
          </p:nvCxnSpPr>
          <p:spPr>
            <a:xfrm>
              <a:off x="8770262" y="2179929"/>
              <a:ext cx="0" cy="3600000"/>
            </a:xfrm>
            <a:prstGeom prst="line">
              <a:avLst/>
            </a:prstGeom>
            <a:ln>
              <a:solidFill>
                <a:schemeClr val="accent1"/>
              </a:solidFill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78" name="Oval 122">
              <a:extLst>
                <a:ext uri="{FF2B5EF4-FFF2-40B4-BE49-F238E27FC236}">
                  <a16:creationId xmlns:a16="http://schemas.microsoft.com/office/drawing/2014/main" id="{7C7576C7-2663-43D5-985A-1E65F3D48913}"/>
                </a:ext>
              </a:extLst>
            </p:cNvPr>
            <p:cNvSpPr/>
            <p:nvPr/>
          </p:nvSpPr>
          <p:spPr>
            <a:xfrm flipH="1" flipV="1">
              <a:off x="8716042" y="2142221"/>
              <a:ext cx="108441" cy="101459"/>
            </a:xfrm>
            <a:prstGeom prst="ellipse">
              <a:avLst/>
            </a:prstGeom>
            <a:solidFill>
              <a:schemeClr val="accent1"/>
            </a:solidFill>
            <a:ln w="28575" algn="ctr">
              <a:noFill/>
              <a:round/>
              <a:headEnd type="none" w="med" len="med"/>
              <a:tailEnd type="none" w="med" len="med"/>
            </a:ln>
          </p:spPr>
          <p:txBody>
            <a:bodyPr rot="0" spcFirstLastPara="0" vertOverflow="overflow" horzOverflow="overflow" vert="horz" wrap="square" lIns="103600" tIns="103600" rIns="103600" bIns="1036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624097">
                <a:defRPr/>
              </a:pPr>
              <a:endParaRPr lang="en-US" sz="1467" kern="0">
                <a:solidFill>
                  <a:srgbClr val="333333"/>
                </a:solidFill>
                <a:latin typeface="Bosch Office Sans"/>
              </a:endParaRPr>
            </a:p>
          </p:txBody>
        </p:sp>
      </p:grpSp>
      <p:sp>
        <p:nvSpPr>
          <p:cNvPr id="92" name="Rechteck 91">
            <a:extLst>
              <a:ext uri="{FF2B5EF4-FFF2-40B4-BE49-F238E27FC236}">
                <a16:creationId xmlns:a16="http://schemas.microsoft.com/office/drawing/2014/main" id="{30B23D46-AB37-425A-9747-5FDAEA585F18}"/>
              </a:ext>
            </a:extLst>
          </p:cNvPr>
          <p:cNvSpPr/>
          <p:nvPr/>
        </p:nvSpPr>
        <p:spPr>
          <a:xfrm>
            <a:off x="5417668" y="4769432"/>
            <a:ext cx="1403635" cy="17995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1981" tIns="71981" rIns="71981" bIns="71981" rtlCol="0" anchor="ctr" anchorCtr="0"/>
          <a:lstStyle/>
          <a:p>
            <a:r>
              <a:rPr lang="de-DE" sz="1049">
                <a:solidFill>
                  <a:schemeClr val="tx1"/>
                </a:solidFill>
              </a:rPr>
              <a:t>ITC BIW, SAT, TEM</a:t>
            </a:r>
          </a:p>
        </p:txBody>
      </p:sp>
      <p:grpSp>
        <p:nvGrpSpPr>
          <p:cNvPr id="93" name="Gruppieren 92">
            <a:extLst>
              <a:ext uri="{FF2B5EF4-FFF2-40B4-BE49-F238E27FC236}">
                <a16:creationId xmlns:a16="http://schemas.microsoft.com/office/drawing/2014/main" id="{54476C06-7DB8-43EF-973D-7342AECD0BD3}"/>
              </a:ext>
            </a:extLst>
          </p:cNvPr>
          <p:cNvGrpSpPr/>
          <p:nvPr/>
        </p:nvGrpSpPr>
        <p:grpSpPr>
          <a:xfrm>
            <a:off x="5293615" y="2413479"/>
            <a:ext cx="108413" cy="2379861"/>
            <a:chOff x="8716042" y="2142221"/>
            <a:chExt cx="108441" cy="1173667"/>
          </a:xfrm>
        </p:grpSpPr>
        <p:cxnSp>
          <p:nvCxnSpPr>
            <p:cNvPr id="94" name="Gerader Verbinder 93">
              <a:extLst>
                <a:ext uri="{FF2B5EF4-FFF2-40B4-BE49-F238E27FC236}">
                  <a16:creationId xmlns:a16="http://schemas.microsoft.com/office/drawing/2014/main" id="{ECAF8127-190B-47A4-9BDE-0326CBE87878}"/>
                </a:ext>
              </a:extLst>
            </p:cNvPr>
            <p:cNvCxnSpPr>
              <a:cxnSpLocks/>
            </p:cNvCxnSpPr>
            <p:nvPr/>
          </p:nvCxnSpPr>
          <p:spPr>
            <a:xfrm>
              <a:off x="8770262" y="2179929"/>
              <a:ext cx="0" cy="1135959"/>
            </a:xfrm>
            <a:prstGeom prst="line">
              <a:avLst/>
            </a:prstGeom>
            <a:ln>
              <a:solidFill>
                <a:schemeClr val="accent1"/>
              </a:solidFill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95" name="Oval 122">
              <a:extLst>
                <a:ext uri="{FF2B5EF4-FFF2-40B4-BE49-F238E27FC236}">
                  <a16:creationId xmlns:a16="http://schemas.microsoft.com/office/drawing/2014/main" id="{E1492153-3CD3-4100-B59B-29B7FBAFD511}"/>
                </a:ext>
              </a:extLst>
            </p:cNvPr>
            <p:cNvSpPr/>
            <p:nvPr/>
          </p:nvSpPr>
          <p:spPr>
            <a:xfrm flipH="1" flipV="1">
              <a:off x="8716042" y="2142221"/>
              <a:ext cx="108441" cy="53248"/>
            </a:xfrm>
            <a:prstGeom prst="ellipse">
              <a:avLst/>
            </a:prstGeom>
            <a:solidFill>
              <a:schemeClr val="accent1"/>
            </a:solidFill>
            <a:ln w="28575" algn="ctr">
              <a:noFill/>
              <a:round/>
              <a:headEnd type="none" w="med" len="med"/>
              <a:tailEnd type="none" w="med" len="med"/>
            </a:ln>
          </p:spPr>
          <p:txBody>
            <a:bodyPr rot="0" spcFirstLastPara="0" vertOverflow="overflow" horzOverflow="overflow" vert="horz" wrap="square" lIns="103600" tIns="103600" rIns="103600" bIns="1036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624097">
                <a:defRPr/>
              </a:pPr>
              <a:endParaRPr lang="en-US" sz="1467" kern="0">
                <a:solidFill>
                  <a:srgbClr val="333333"/>
                </a:solidFill>
                <a:latin typeface="Bosch Office Sans"/>
              </a:endParaRPr>
            </a:p>
          </p:txBody>
        </p:sp>
      </p:grpSp>
      <p:grpSp>
        <p:nvGrpSpPr>
          <p:cNvPr id="96" name="Gruppieren 95">
            <a:extLst>
              <a:ext uri="{FF2B5EF4-FFF2-40B4-BE49-F238E27FC236}">
                <a16:creationId xmlns:a16="http://schemas.microsoft.com/office/drawing/2014/main" id="{B81FED92-B77B-4A1D-8713-C8EBBB54BF5D}"/>
              </a:ext>
            </a:extLst>
          </p:cNvPr>
          <p:cNvGrpSpPr/>
          <p:nvPr/>
        </p:nvGrpSpPr>
        <p:grpSpPr>
          <a:xfrm>
            <a:off x="5247494" y="4751464"/>
            <a:ext cx="215888" cy="215888"/>
            <a:chOff x="3455118" y="5493908"/>
            <a:chExt cx="367041" cy="367041"/>
          </a:xfrm>
        </p:grpSpPr>
        <p:sp>
          <p:nvSpPr>
            <p:cNvPr id="97" name="Ellipse 96">
              <a:extLst>
                <a:ext uri="{FF2B5EF4-FFF2-40B4-BE49-F238E27FC236}">
                  <a16:creationId xmlns:a16="http://schemas.microsoft.com/office/drawing/2014/main" id="{61C0C2DF-1372-49D1-B960-F28484A9E6D6}"/>
                </a:ext>
              </a:extLst>
            </p:cNvPr>
            <p:cNvSpPr/>
            <p:nvPr/>
          </p:nvSpPr>
          <p:spPr>
            <a:xfrm>
              <a:off x="3522592" y="5539809"/>
              <a:ext cx="232094" cy="2485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9"/>
            </a:p>
          </p:txBody>
        </p:sp>
        <p:sp>
          <p:nvSpPr>
            <p:cNvPr id="98" name="Freeform 974">
              <a:extLst>
                <a:ext uri="{FF2B5EF4-FFF2-40B4-BE49-F238E27FC236}">
                  <a16:creationId xmlns:a16="http://schemas.microsoft.com/office/drawing/2014/main" id="{05940E17-7DC0-4974-910E-5C9162EF1BBB}"/>
                </a:ext>
              </a:extLst>
            </p:cNvPr>
            <p:cNvSpPr>
              <a:spLocks noChangeAspect="1" noEditPoints="1"/>
            </p:cNvSpPr>
            <p:nvPr/>
          </p:nvSpPr>
          <p:spPr bwMode="gray">
            <a:xfrm>
              <a:off x="3455118" y="5493908"/>
              <a:ext cx="367041" cy="367041"/>
            </a:xfrm>
            <a:custGeom>
              <a:avLst/>
              <a:gdLst>
                <a:gd name="T0" fmla="*/ 288 w 512"/>
                <a:gd name="T1" fmla="*/ 213 h 512"/>
                <a:gd name="T2" fmla="*/ 256 w 512"/>
                <a:gd name="T3" fmla="*/ 245 h 512"/>
                <a:gd name="T4" fmla="*/ 224 w 512"/>
                <a:gd name="T5" fmla="*/ 213 h 512"/>
                <a:gd name="T6" fmla="*/ 256 w 512"/>
                <a:gd name="T7" fmla="*/ 181 h 512"/>
                <a:gd name="T8" fmla="*/ 288 w 512"/>
                <a:gd name="T9" fmla="*/ 213 h 512"/>
                <a:gd name="T10" fmla="*/ 351 w 512"/>
                <a:gd name="T11" fmla="*/ 213 h 512"/>
                <a:gd name="T12" fmla="*/ 339 w 512"/>
                <a:gd name="T13" fmla="*/ 260 h 512"/>
                <a:gd name="T14" fmla="*/ 256 w 512"/>
                <a:gd name="T15" fmla="*/ 386 h 512"/>
                <a:gd name="T16" fmla="*/ 173 w 512"/>
                <a:gd name="T17" fmla="*/ 261 h 512"/>
                <a:gd name="T18" fmla="*/ 160 w 512"/>
                <a:gd name="T19" fmla="*/ 213 h 512"/>
                <a:gd name="T20" fmla="*/ 255 w 512"/>
                <a:gd name="T21" fmla="*/ 117 h 512"/>
                <a:gd name="T22" fmla="*/ 256 w 512"/>
                <a:gd name="T23" fmla="*/ 117 h 512"/>
                <a:gd name="T24" fmla="*/ 256 w 512"/>
                <a:gd name="T25" fmla="*/ 117 h 512"/>
                <a:gd name="T26" fmla="*/ 351 w 512"/>
                <a:gd name="T27" fmla="*/ 213 h 512"/>
                <a:gd name="T28" fmla="*/ 309 w 512"/>
                <a:gd name="T29" fmla="*/ 213 h 512"/>
                <a:gd name="T30" fmla="*/ 256 w 512"/>
                <a:gd name="T31" fmla="*/ 160 h 512"/>
                <a:gd name="T32" fmla="*/ 202 w 512"/>
                <a:gd name="T33" fmla="*/ 213 h 512"/>
                <a:gd name="T34" fmla="*/ 256 w 512"/>
                <a:gd name="T35" fmla="*/ 266 h 512"/>
                <a:gd name="T36" fmla="*/ 309 w 512"/>
                <a:gd name="T37" fmla="*/ 213 h 512"/>
                <a:gd name="T38" fmla="*/ 512 w 512"/>
                <a:gd name="T39" fmla="*/ 256 h 512"/>
                <a:gd name="T40" fmla="*/ 256 w 512"/>
                <a:gd name="T41" fmla="*/ 512 h 512"/>
                <a:gd name="T42" fmla="*/ 0 w 512"/>
                <a:gd name="T43" fmla="*/ 256 h 512"/>
                <a:gd name="T44" fmla="*/ 256 w 512"/>
                <a:gd name="T45" fmla="*/ 0 h 512"/>
                <a:gd name="T46" fmla="*/ 512 w 512"/>
                <a:gd name="T47" fmla="*/ 256 h 512"/>
                <a:gd name="T48" fmla="*/ 373 w 512"/>
                <a:gd name="T49" fmla="*/ 213 h 512"/>
                <a:gd name="T50" fmla="*/ 256 w 512"/>
                <a:gd name="T51" fmla="*/ 96 h 512"/>
                <a:gd name="T52" fmla="*/ 256 w 512"/>
                <a:gd name="T53" fmla="*/ 96 h 512"/>
                <a:gd name="T54" fmla="*/ 255 w 512"/>
                <a:gd name="T55" fmla="*/ 96 h 512"/>
                <a:gd name="T56" fmla="*/ 138 w 512"/>
                <a:gd name="T57" fmla="*/ 213 h 512"/>
                <a:gd name="T58" fmla="*/ 155 w 512"/>
                <a:gd name="T59" fmla="*/ 272 h 512"/>
                <a:gd name="T60" fmla="*/ 247 w 512"/>
                <a:gd name="T61" fmla="*/ 411 h 512"/>
                <a:gd name="T62" fmla="*/ 255 w 512"/>
                <a:gd name="T63" fmla="*/ 416 h 512"/>
                <a:gd name="T64" fmla="*/ 256 w 512"/>
                <a:gd name="T65" fmla="*/ 416 h 512"/>
                <a:gd name="T66" fmla="*/ 256 w 512"/>
                <a:gd name="T67" fmla="*/ 416 h 512"/>
                <a:gd name="T68" fmla="*/ 265 w 512"/>
                <a:gd name="T69" fmla="*/ 411 h 512"/>
                <a:gd name="T70" fmla="*/ 357 w 512"/>
                <a:gd name="T71" fmla="*/ 272 h 512"/>
                <a:gd name="T72" fmla="*/ 373 w 512"/>
                <a:gd name="T73" fmla="*/ 213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12" h="512">
                  <a:moveTo>
                    <a:pt x="288" y="213"/>
                  </a:moveTo>
                  <a:cubicBezTo>
                    <a:pt x="288" y="231"/>
                    <a:pt x="273" y="245"/>
                    <a:pt x="256" y="245"/>
                  </a:cubicBezTo>
                  <a:cubicBezTo>
                    <a:pt x="238" y="245"/>
                    <a:pt x="224" y="231"/>
                    <a:pt x="224" y="213"/>
                  </a:cubicBezTo>
                  <a:cubicBezTo>
                    <a:pt x="224" y="195"/>
                    <a:pt x="238" y="181"/>
                    <a:pt x="256" y="181"/>
                  </a:cubicBezTo>
                  <a:cubicBezTo>
                    <a:pt x="273" y="181"/>
                    <a:pt x="288" y="195"/>
                    <a:pt x="288" y="213"/>
                  </a:cubicBezTo>
                  <a:close/>
                  <a:moveTo>
                    <a:pt x="351" y="213"/>
                  </a:moveTo>
                  <a:cubicBezTo>
                    <a:pt x="351" y="231"/>
                    <a:pt x="348" y="245"/>
                    <a:pt x="339" y="260"/>
                  </a:cubicBezTo>
                  <a:cubicBezTo>
                    <a:pt x="256" y="386"/>
                    <a:pt x="256" y="386"/>
                    <a:pt x="256" y="386"/>
                  </a:cubicBezTo>
                  <a:cubicBezTo>
                    <a:pt x="173" y="261"/>
                    <a:pt x="173" y="261"/>
                    <a:pt x="173" y="261"/>
                  </a:cubicBezTo>
                  <a:cubicBezTo>
                    <a:pt x="163" y="245"/>
                    <a:pt x="160" y="231"/>
                    <a:pt x="160" y="213"/>
                  </a:cubicBezTo>
                  <a:cubicBezTo>
                    <a:pt x="160" y="160"/>
                    <a:pt x="203" y="117"/>
                    <a:pt x="255" y="117"/>
                  </a:cubicBezTo>
                  <a:cubicBezTo>
                    <a:pt x="255" y="117"/>
                    <a:pt x="256" y="117"/>
                    <a:pt x="256" y="117"/>
                  </a:cubicBezTo>
                  <a:cubicBezTo>
                    <a:pt x="256" y="117"/>
                    <a:pt x="256" y="117"/>
                    <a:pt x="256" y="117"/>
                  </a:cubicBezTo>
                  <a:cubicBezTo>
                    <a:pt x="308" y="117"/>
                    <a:pt x="351" y="160"/>
                    <a:pt x="351" y="213"/>
                  </a:cubicBezTo>
                  <a:close/>
                  <a:moveTo>
                    <a:pt x="309" y="213"/>
                  </a:moveTo>
                  <a:cubicBezTo>
                    <a:pt x="309" y="184"/>
                    <a:pt x="285" y="160"/>
                    <a:pt x="256" y="160"/>
                  </a:cubicBezTo>
                  <a:cubicBezTo>
                    <a:pt x="226" y="160"/>
                    <a:pt x="202" y="184"/>
                    <a:pt x="202" y="213"/>
                  </a:cubicBezTo>
                  <a:cubicBezTo>
                    <a:pt x="202" y="242"/>
                    <a:pt x="226" y="266"/>
                    <a:pt x="256" y="266"/>
                  </a:cubicBezTo>
                  <a:cubicBezTo>
                    <a:pt x="285" y="266"/>
                    <a:pt x="309" y="242"/>
                    <a:pt x="309" y="213"/>
                  </a:cubicBezTo>
                  <a:close/>
                  <a:moveTo>
                    <a:pt x="512" y="256"/>
                  </a:moveTo>
                  <a:cubicBezTo>
                    <a:pt x="512" y="397"/>
                    <a:pt x="397" y="512"/>
                    <a:pt x="256" y="512"/>
                  </a:cubicBezTo>
                  <a:cubicBezTo>
                    <a:pt x="114" y="512"/>
                    <a:pt x="0" y="397"/>
                    <a:pt x="0" y="256"/>
                  </a:cubicBezTo>
                  <a:cubicBezTo>
                    <a:pt x="0" y="114"/>
                    <a:pt x="114" y="0"/>
                    <a:pt x="256" y="0"/>
                  </a:cubicBezTo>
                  <a:cubicBezTo>
                    <a:pt x="397" y="0"/>
                    <a:pt x="512" y="114"/>
                    <a:pt x="512" y="256"/>
                  </a:cubicBezTo>
                  <a:close/>
                  <a:moveTo>
                    <a:pt x="373" y="213"/>
                  </a:moveTo>
                  <a:cubicBezTo>
                    <a:pt x="373" y="148"/>
                    <a:pt x="320" y="96"/>
                    <a:pt x="256" y="96"/>
                  </a:cubicBezTo>
                  <a:cubicBezTo>
                    <a:pt x="256" y="96"/>
                    <a:pt x="256" y="96"/>
                    <a:pt x="256" y="96"/>
                  </a:cubicBezTo>
                  <a:cubicBezTo>
                    <a:pt x="256" y="96"/>
                    <a:pt x="255" y="96"/>
                    <a:pt x="255" y="96"/>
                  </a:cubicBezTo>
                  <a:cubicBezTo>
                    <a:pt x="191" y="96"/>
                    <a:pt x="138" y="148"/>
                    <a:pt x="138" y="213"/>
                  </a:cubicBezTo>
                  <a:cubicBezTo>
                    <a:pt x="138" y="235"/>
                    <a:pt x="143" y="252"/>
                    <a:pt x="155" y="272"/>
                  </a:cubicBezTo>
                  <a:cubicBezTo>
                    <a:pt x="247" y="411"/>
                    <a:pt x="247" y="411"/>
                    <a:pt x="247" y="411"/>
                  </a:cubicBezTo>
                  <a:cubicBezTo>
                    <a:pt x="249" y="414"/>
                    <a:pt x="252" y="416"/>
                    <a:pt x="255" y="416"/>
                  </a:cubicBezTo>
                  <a:cubicBezTo>
                    <a:pt x="255" y="416"/>
                    <a:pt x="256" y="416"/>
                    <a:pt x="256" y="416"/>
                  </a:cubicBezTo>
                  <a:cubicBezTo>
                    <a:pt x="256" y="416"/>
                    <a:pt x="256" y="416"/>
                    <a:pt x="256" y="416"/>
                  </a:cubicBezTo>
                  <a:cubicBezTo>
                    <a:pt x="259" y="416"/>
                    <a:pt x="263" y="414"/>
                    <a:pt x="265" y="411"/>
                  </a:cubicBezTo>
                  <a:cubicBezTo>
                    <a:pt x="357" y="272"/>
                    <a:pt x="357" y="272"/>
                    <a:pt x="357" y="272"/>
                  </a:cubicBezTo>
                  <a:cubicBezTo>
                    <a:pt x="368" y="252"/>
                    <a:pt x="373" y="235"/>
                    <a:pt x="373" y="2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44" tIns="34272" rIns="68544" bIns="34272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49"/>
            </a:p>
          </p:txBody>
        </p:sp>
      </p:grpSp>
      <p:grpSp>
        <p:nvGrpSpPr>
          <p:cNvPr id="99" name="Gruppieren 98">
            <a:extLst>
              <a:ext uri="{FF2B5EF4-FFF2-40B4-BE49-F238E27FC236}">
                <a16:creationId xmlns:a16="http://schemas.microsoft.com/office/drawing/2014/main" id="{FA93339B-C5F6-407A-872A-B27DDDA3C3D5}"/>
              </a:ext>
            </a:extLst>
          </p:cNvPr>
          <p:cNvGrpSpPr/>
          <p:nvPr/>
        </p:nvGrpSpPr>
        <p:grpSpPr>
          <a:xfrm>
            <a:off x="6787002" y="2083626"/>
            <a:ext cx="272444" cy="2722460"/>
            <a:chOff x="6661640" y="1788624"/>
            <a:chExt cx="272515" cy="2723169"/>
          </a:xfrm>
        </p:grpSpPr>
        <p:cxnSp>
          <p:nvCxnSpPr>
            <p:cNvPr id="100" name="Gerader Verbinder 99">
              <a:extLst>
                <a:ext uri="{FF2B5EF4-FFF2-40B4-BE49-F238E27FC236}">
                  <a16:creationId xmlns:a16="http://schemas.microsoft.com/office/drawing/2014/main" id="{0CB064C1-D6F0-4A7E-A7E6-459AA66C8FA8}"/>
                </a:ext>
              </a:extLst>
            </p:cNvPr>
            <p:cNvCxnSpPr>
              <a:cxnSpLocks/>
            </p:cNvCxnSpPr>
            <p:nvPr/>
          </p:nvCxnSpPr>
          <p:spPr>
            <a:xfrm>
              <a:off x="6797897" y="2171793"/>
              <a:ext cx="0" cy="2340000"/>
            </a:xfrm>
            <a:prstGeom prst="line">
              <a:avLst/>
            </a:prstGeom>
            <a:ln>
              <a:solidFill>
                <a:srgbClr val="9F2322"/>
              </a:solidFill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101" name="5-Point Star 149">
              <a:extLst>
                <a:ext uri="{FF2B5EF4-FFF2-40B4-BE49-F238E27FC236}">
                  <a16:creationId xmlns:a16="http://schemas.microsoft.com/office/drawing/2014/main" id="{C6FF1341-4885-4B48-BC2A-FC57B53564C8}"/>
                </a:ext>
              </a:extLst>
            </p:cNvPr>
            <p:cNvSpPr/>
            <p:nvPr/>
          </p:nvSpPr>
          <p:spPr>
            <a:xfrm>
              <a:off x="6661640" y="1788624"/>
              <a:ext cx="272515" cy="247983"/>
            </a:xfrm>
            <a:prstGeom prst="star5">
              <a:avLst/>
            </a:prstGeom>
            <a:solidFill>
              <a:srgbClr val="9F23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104"/>
              <a:endParaRPr lang="en-US" sz="18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" name="Oval 122">
              <a:extLst>
                <a:ext uri="{FF2B5EF4-FFF2-40B4-BE49-F238E27FC236}">
                  <a16:creationId xmlns:a16="http://schemas.microsoft.com/office/drawing/2014/main" id="{038C8A82-81A7-403A-AF8B-3F215D5B6E93}"/>
                </a:ext>
              </a:extLst>
            </p:cNvPr>
            <p:cNvSpPr/>
            <p:nvPr/>
          </p:nvSpPr>
          <p:spPr>
            <a:xfrm flipH="1" flipV="1">
              <a:off x="6743677" y="2125466"/>
              <a:ext cx="108441" cy="101459"/>
            </a:xfrm>
            <a:prstGeom prst="ellipse">
              <a:avLst/>
            </a:prstGeom>
            <a:solidFill>
              <a:srgbClr val="9F2322"/>
            </a:solidFill>
            <a:ln w="28575" algn="ctr">
              <a:noFill/>
              <a:round/>
              <a:headEnd type="none" w="med" len="med"/>
              <a:tailEnd type="none" w="med" len="med"/>
            </a:ln>
          </p:spPr>
          <p:txBody>
            <a:bodyPr rot="0" spcFirstLastPara="0" vertOverflow="overflow" horzOverflow="overflow" vert="horz" wrap="square" lIns="103600" tIns="103600" rIns="103600" bIns="1036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624097">
                <a:defRPr/>
              </a:pPr>
              <a:endParaRPr lang="en-US" sz="1467" kern="0">
                <a:solidFill>
                  <a:srgbClr val="333333"/>
                </a:solidFill>
                <a:latin typeface="Bosch Office Sans"/>
              </a:endParaRPr>
            </a:p>
          </p:txBody>
        </p:sp>
      </p:grpSp>
      <p:sp>
        <p:nvSpPr>
          <p:cNvPr id="103" name="Rechteck 102">
            <a:extLst>
              <a:ext uri="{FF2B5EF4-FFF2-40B4-BE49-F238E27FC236}">
                <a16:creationId xmlns:a16="http://schemas.microsoft.com/office/drawing/2014/main" id="{F1745DB2-D609-4565-914B-F0661CA58197}"/>
              </a:ext>
            </a:extLst>
          </p:cNvPr>
          <p:cNvSpPr/>
          <p:nvPr/>
        </p:nvSpPr>
        <p:spPr>
          <a:xfrm>
            <a:off x="6993611" y="4769432"/>
            <a:ext cx="1187691" cy="17995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1981" tIns="71981" rIns="71981" bIns="71981" rtlCol="0" anchor="ctr" anchorCtr="0"/>
          <a:lstStyle/>
          <a:p>
            <a:r>
              <a:rPr lang="de-DE" sz="1049">
                <a:solidFill>
                  <a:schemeClr val="tx1"/>
                </a:solidFill>
              </a:rPr>
              <a:t>Go-Live BIW, SAT, TEM</a:t>
            </a:r>
          </a:p>
        </p:txBody>
      </p:sp>
      <p:grpSp>
        <p:nvGrpSpPr>
          <p:cNvPr id="104" name="Gruppieren 103">
            <a:extLst>
              <a:ext uri="{FF2B5EF4-FFF2-40B4-BE49-F238E27FC236}">
                <a16:creationId xmlns:a16="http://schemas.microsoft.com/office/drawing/2014/main" id="{01031438-B438-47EF-B749-8DEFA955BE7D}"/>
              </a:ext>
            </a:extLst>
          </p:cNvPr>
          <p:cNvGrpSpPr/>
          <p:nvPr/>
        </p:nvGrpSpPr>
        <p:grpSpPr>
          <a:xfrm>
            <a:off x="6815278" y="4751464"/>
            <a:ext cx="215888" cy="215888"/>
            <a:chOff x="3455118" y="5493908"/>
            <a:chExt cx="367041" cy="367041"/>
          </a:xfrm>
          <a:solidFill>
            <a:schemeClr val="accent5">
              <a:lumMod val="75000"/>
            </a:schemeClr>
          </a:solidFill>
        </p:grpSpPr>
        <p:sp>
          <p:nvSpPr>
            <p:cNvPr id="105" name="Ellipse 104">
              <a:extLst>
                <a:ext uri="{FF2B5EF4-FFF2-40B4-BE49-F238E27FC236}">
                  <a16:creationId xmlns:a16="http://schemas.microsoft.com/office/drawing/2014/main" id="{92ED1B49-390F-44A4-A2C1-17D3BD61BFBC}"/>
                </a:ext>
              </a:extLst>
            </p:cNvPr>
            <p:cNvSpPr/>
            <p:nvPr/>
          </p:nvSpPr>
          <p:spPr>
            <a:xfrm>
              <a:off x="3522592" y="5539809"/>
              <a:ext cx="232094" cy="2485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9"/>
            </a:p>
          </p:txBody>
        </p:sp>
        <p:sp>
          <p:nvSpPr>
            <p:cNvPr id="106" name="Freeform 974">
              <a:extLst>
                <a:ext uri="{FF2B5EF4-FFF2-40B4-BE49-F238E27FC236}">
                  <a16:creationId xmlns:a16="http://schemas.microsoft.com/office/drawing/2014/main" id="{77D86BDD-2E1D-4469-9EF9-1219E28FC23A}"/>
                </a:ext>
              </a:extLst>
            </p:cNvPr>
            <p:cNvSpPr>
              <a:spLocks noChangeAspect="1" noEditPoints="1"/>
            </p:cNvSpPr>
            <p:nvPr/>
          </p:nvSpPr>
          <p:spPr bwMode="gray">
            <a:xfrm>
              <a:off x="3455118" y="5493908"/>
              <a:ext cx="367041" cy="367041"/>
            </a:xfrm>
            <a:custGeom>
              <a:avLst/>
              <a:gdLst>
                <a:gd name="T0" fmla="*/ 288 w 512"/>
                <a:gd name="T1" fmla="*/ 213 h 512"/>
                <a:gd name="T2" fmla="*/ 256 w 512"/>
                <a:gd name="T3" fmla="*/ 245 h 512"/>
                <a:gd name="T4" fmla="*/ 224 w 512"/>
                <a:gd name="T5" fmla="*/ 213 h 512"/>
                <a:gd name="T6" fmla="*/ 256 w 512"/>
                <a:gd name="T7" fmla="*/ 181 h 512"/>
                <a:gd name="T8" fmla="*/ 288 w 512"/>
                <a:gd name="T9" fmla="*/ 213 h 512"/>
                <a:gd name="T10" fmla="*/ 351 w 512"/>
                <a:gd name="T11" fmla="*/ 213 h 512"/>
                <a:gd name="T12" fmla="*/ 339 w 512"/>
                <a:gd name="T13" fmla="*/ 260 h 512"/>
                <a:gd name="T14" fmla="*/ 256 w 512"/>
                <a:gd name="T15" fmla="*/ 386 h 512"/>
                <a:gd name="T16" fmla="*/ 173 w 512"/>
                <a:gd name="T17" fmla="*/ 261 h 512"/>
                <a:gd name="T18" fmla="*/ 160 w 512"/>
                <a:gd name="T19" fmla="*/ 213 h 512"/>
                <a:gd name="T20" fmla="*/ 255 w 512"/>
                <a:gd name="T21" fmla="*/ 117 h 512"/>
                <a:gd name="T22" fmla="*/ 256 w 512"/>
                <a:gd name="T23" fmla="*/ 117 h 512"/>
                <a:gd name="T24" fmla="*/ 256 w 512"/>
                <a:gd name="T25" fmla="*/ 117 h 512"/>
                <a:gd name="T26" fmla="*/ 351 w 512"/>
                <a:gd name="T27" fmla="*/ 213 h 512"/>
                <a:gd name="T28" fmla="*/ 309 w 512"/>
                <a:gd name="T29" fmla="*/ 213 h 512"/>
                <a:gd name="T30" fmla="*/ 256 w 512"/>
                <a:gd name="T31" fmla="*/ 160 h 512"/>
                <a:gd name="T32" fmla="*/ 202 w 512"/>
                <a:gd name="T33" fmla="*/ 213 h 512"/>
                <a:gd name="T34" fmla="*/ 256 w 512"/>
                <a:gd name="T35" fmla="*/ 266 h 512"/>
                <a:gd name="T36" fmla="*/ 309 w 512"/>
                <a:gd name="T37" fmla="*/ 213 h 512"/>
                <a:gd name="T38" fmla="*/ 512 w 512"/>
                <a:gd name="T39" fmla="*/ 256 h 512"/>
                <a:gd name="T40" fmla="*/ 256 w 512"/>
                <a:gd name="T41" fmla="*/ 512 h 512"/>
                <a:gd name="T42" fmla="*/ 0 w 512"/>
                <a:gd name="T43" fmla="*/ 256 h 512"/>
                <a:gd name="T44" fmla="*/ 256 w 512"/>
                <a:gd name="T45" fmla="*/ 0 h 512"/>
                <a:gd name="T46" fmla="*/ 512 w 512"/>
                <a:gd name="T47" fmla="*/ 256 h 512"/>
                <a:gd name="T48" fmla="*/ 373 w 512"/>
                <a:gd name="T49" fmla="*/ 213 h 512"/>
                <a:gd name="T50" fmla="*/ 256 w 512"/>
                <a:gd name="T51" fmla="*/ 96 h 512"/>
                <a:gd name="T52" fmla="*/ 256 w 512"/>
                <a:gd name="T53" fmla="*/ 96 h 512"/>
                <a:gd name="T54" fmla="*/ 255 w 512"/>
                <a:gd name="T55" fmla="*/ 96 h 512"/>
                <a:gd name="T56" fmla="*/ 138 w 512"/>
                <a:gd name="T57" fmla="*/ 213 h 512"/>
                <a:gd name="T58" fmla="*/ 155 w 512"/>
                <a:gd name="T59" fmla="*/ 272 h 512"/>
                <a:gd name="T60" fmla="*/ 247 w 512"/>
                <a:gd name="T61" fmla="*/ 411 h 512"/>
                <a:gd name="T62" fmla="*/ 255 w 512"/>
                <a:gd name="T63" fmla="*/ 416 h 512"/>
                <a:gd name="T64" fmla="*/ 256 w 512"/>
                <a:gd name="T65" fmla="*/ 416 h 512"/>
                <a:gd name="T66" fmla="*/ 256 w 512"/>
                <a:gd name="T67" fmla="*/ 416 h 512"/>
                <a:gd name="T68" fmla="*/ 265 w 512"/>
                <a:gd name="T69" fmla="*/ 411 h 512"/>
                <a:gd name="T70" fmla="*/ 357 w 512"/>
                <a:gd name="T71" fmla="*/ 272 h 512"/>
                <a:gd name="T72" fmla="*/ 373 w 512"/>
                <a:gd name="T73" fmla="*/ 213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12" h="512">
                  <a:moveTo>
                    <a:pt x="288" y="213"/>
                  </a:moveTo>
                  <a:cubicBezTo>
                    <a:pt x="288" y="231"/>
                    <a:pt x="273" y="245"/>
                    <a:pt x="256" y="245"/>
                  </a:cubicBezTo>
                  <a:cubicBezTo>
                    <a:pt x="238" y="245"/>
                    <a:pt x="224" y="231"/>
                    <a:pt x="224" y="213"/>
                  </a:cubicBezTo>
                  <a:cubicBezTo>
                    <a:pt x="224" y="195"/>
                    <a:pt x="238" y="181"/>
                    <a:pt x="256" y="181"/>
                  </a:cubicBezTo>
                  <a:cubicBezTo>
                    <a:pt x="273" y="181"/>
                    <a:pt x="288" y="195"/>
                    <a:pt x="288" y="213"/>
                  </a:cubicBezTo>
                  <a:close/>
                  <a:moveTo>
                    <a:pt x="351" y="213"/>
                  </a:moveTo>
                  <a:cubicBezTo>
                    <a:pt x="351" y="231"/>
                    <a:pt x="348" y="245"/>
                    <a:pt x="339" y="260"/>
                  </a:cubicBezTo>
                  <a:cubicBezTo>
                    <a:pt x="256" y="386"/>
                    <a:pt x="256" y="386"/>
                    <a:pt x="256" y="386"/>
                  </a:cubicBezTo>
                  <a:cubicBezTo>
                    <a:pt x="173" y="261"/>
                    <a:pt x="173" y="261"/>
                    <a:pt x="173" y="261"/>
                  </a:cubicBezTo>
                  <a:cubicBezTo>
                    <a:pt x="163" y="245"/>
                    <a:pt x="160" y="231"/>
                    <a:pt x="160" y="213"/>
                  </a:cubicBezTo>
                  <a:cubicBezTo>
                    <a:pt x="160" y="160"/>
                    <a:pt x="203" y="117"/>
                    <a:pt x="255" y="117"/>
                  </a:cubicBezTo>
                  <a:cubicBezTo>
                    <a:pt x="255" y="117"/>
                    <a:pt x="256" y="117"/>
                    <a:pt x="256" y="117"/>
                  </a:cubicBezTo>
                  <a:cubicBezTo>
                    <a:pt x="256" y="117"/>
                    <a:pt x="256" y="117"/>
                    <a:pt x="256" y="117"/>
                  </a:cubicBezTo>
                  <a:cubicBezTo>
                    <a:pt x="308" y="117"/>
                    <a:pt x="351" y="160"/>
                    <a:pt x="351" y="213"/>
                  </a:cubicBezTo>
                  <a:close/>
                  <a:moveTo>
                    <a:pt x="309" y="213"/>
                  </a:moveTo>
                  <a:cubicBezTo>
                    <a:pt x="309" y="184"/>
                    <a:pt x="285" y="160"/>
                    <a:pt x="256" y="160"/>
                  </a:cubicBezTo>
                  <a:cubicBezTo>
                    <a:pt x="226" y="160"/>
                    <a:pt x="202" y="184"/>
                    <a:pt x="202" y="213"/>
                  </a:cubicBezTo>
                  <a:cubicBezTo>
                    <a:pt x="202" y="242"/>
                    <a:pt x="226" y="266"/>
                    <a:pt x="256" y="266"/>
                  </a:cubicBezTo>
                  <a:cubicBezTo>
                    <a:pt x="285" y="266"/>
                    <a:pt x="309" y="242"/>
                    <a:pt x="309" y="213"/>
                  </a:cubicBezTo>
                  <a:close/>
                  <a:moveTo>
                    <a:pt x="512" y="256"/>
                  </a:moveTo>
                  <a:cubicBezTo>
                    <a:pt x="512" y="397"/>
                    <a:pt x="397" y="512"/>
                    <a:pt x="256" y="512"/>
                  </a:cubicBezTo>
                  <a:cubicBezTo>
                    <a:pt x="114" y="512"/>
                    <a:pt x="0" y="397"/>
                    <a:pt x="0" y="256"/>
                  </a:cubicBezTo>
                  <a:cubicBezTo>
                    <a:pt x="0" y="114"/>
                    <a:pt x="114" y="0"/>
                    <a:pt x="256" y="0"/>
                  </a:cubicBezTo>
                  <a:cubicBezTo>
                    <a:pt x="397" y="0"/>
                    <a:pt x="512" y="114"/>
                    <a:pt x="512" y="256"/>
                  </a:cubicBezTo>
                  <a:close/>
                  <a:moveTo>
                    <a:pt x="373" y="213"/>
                  </a:moveTo>
                  <a:cubicBezTo>
                    <a:pt x="373" y="148"/>
                    <a:pt x="320" y="96"/>
                    <a:pt x="256" y="96"/>
                  </a:cubicBezTo>
                  <a:cubicBezTo>
                    <a:pt x="256" y="96"/>
                    <a:pt x="256" y="96"/>
                    <a:pt x="256" y="96"/>
                  </a:cubicBezTo>
                  <a:cubicBezTo>
                    <a:pt x="256" y="96"/>
                    <a:pt x="255" y="96"/>
                    <a:pt x="255" y="96"/>
                  </a:cubicBezTo>
                  <a:cubicBezTo>
                    <a:pt x="191" y="96"/>
                    <a:pt x="138" y="148"/>
                    <a:pt x="138" y="213"/>
                  </a:cubicBezTo>
                  <a:cubicBezTo>
                    <a:pt x="138" y="235"/>
                    <a:pt x="143" y="252"/>
                    <a:pt x="155" y="272"/>
                  </a:cubicBezTo>
                  <a:cubicBezTo>
                    <a:pt x="247" y="411"/>
                    <a:pt x="247" y="411"/>
                    <a:pt x="247" y="411"/>
                  </a:cubicBezTo>
                  <a:cubicBezTo>
                    <a:pt x="249" y="414"/>
                    <a:pt x="252" y="416"/>
                    <a:pt x="255" y="416"/>
                  </a:cubicBezTo>
                  <a:cubicBezTo>
                    <a:pt x="255" y="416"/>
                    <a:pt x="256" y="416"/>
                    <a:pt x="256" y="416"/>
                  </a:cubicBezTo>
                  <a:cubicBezTo>
                    <a:pt x="256" y="416"/>
                    <a:pt x="256" y="416"/>
                    <a:pt x="256" y="416"/>
                  </a:cubicBezTo>
                  <a:cubicBezTo>
                    <a:pt x="259" y="416"/>
                    <a:pt x="263" y="414"/>
                    <a:pt x="265" y="411"/>
                  </a:cubicBezTo>
                  <a:cubicBezTo>
                    <a:pt x="357" y="272"/>
                    <a:pt x="357" y="272"/>
                    <a:pt x="357" y="272"/>
                  </a:cubicBezTo>
                  <a:cubicBezTo>
                    <a:pt x="368" y="252"/>
                    <a:pt x="373" y="235"/>
                    <a:pt x="373" y="213"/>
                  </a:cubicBezTo>
                  <a:close/>
                </a:path>
              </a:pathLst>
            </a:custGeom>
            <a:solidFill>
              <a:srgbClr val="9F2322"/>
            </a:solidFill>
            <a:ln w="6350">
              <a:solidFill>
                <a:schemeClr val="bg1"/>
              </a:solidFill>
            </a:ln>
          </p:spPr>
          <p:txBody>
            <a:bodyPr vert="horz" wrap="square" lIns="68544" tIns="34272" rIns="68544" bIns="34272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49"/>
            </a:p>
          </p:txBody>
        </p:sp>
      </p:grpSp>
      <p:sp>
        <p:nvSpPr>
          <p:cNvPr id="107" name="Rechteck 106">
            <a:extLst>
              <a:ext uri="{FF2B5EF4-FFF2-40B4-BE49-F238E27FC236}">
                <a16:creationId xmlns:a16="http://schemas.microsoft.com/office/drawing/2014/main" id="{D0780608-C88B-45DF-B956-21604BDA6D70}"/>
              </a:ext>
            </a:extLst>
          </p:cNvPr>
          <p:cNvSpPr/>
          <p:nvPr/>
        </p:nvSpPr>
        <p:spPr>
          <a:xfrm>
            <a:off x="4800528" y="3467702"/>
            <a:ext cx="1187691" cy="17995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1981" tIns="71981" rIns="71981" bIns="71981" rtlCol="0" anchor="ctr" anchorCtr="0"/>
          <a:lstStyle/>
          <a:p>
            <a:r>
              <a:rPr lang="de-DE" sz="1049">
                <a:solidFill>
                  <a:schemeClr val="tx1"/>
                </a:solidFill>
              </a:rPr>
              <a:t>Go-Live HUN</a:t>
            </a:r>
          </a:p>
        </p:txBody>
      </p:sp>
      <p:sp>
        <p:nvSpPr>
          <p:cNvPr id="108" name="Pentagon 141">
            <a:extLst>
              <a:ext uri="{FF2B5EF4-FFF2-40B4-BE49-F238E27FC236}">
                <a16:creationId xmlns:a16="http://schemas.microsoft.com/office/drawing/2014/main" id="{93C9B201-0674-4988-AA53-5347FE70CB18}"/>
              </a:ext>
            </a:extLst>
          </p:cNvPr>
          <p:cNvSpPr/>
          <p:nvPr/>
        </p:nvSpPr>
        <p:spPr>
          <a:xfrm>
            <a:off x="2499920" y="2667593"/>
            <a:ext cx="2220308" cy="71981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8104">
              <a:spcBef>
                <a:spcPts val="300"/>
              </a:spcBef>
            </a:pPr>
            <a:r>
              <a:rPr lang="da-DK" sz="1100">
                <a:solidFill>
                  <a:schemeClr val="tx1"/>
                </a:solidFill>
              </a:rPr>
              <a:t>Rollout </a:t>
            </a:r>
            <a:br>
              <a:rPr lang="da-DK" sz="1100">
                <a:solidFill>
                  <a:schemeClr val="tx1"/>
                </a:solidFill>
              </a:rPr>
            </a:br>
            <a:r>
              <a:rPr lang="da-DK" sz="1000">
                <a:solidFill>
                  <a:schemeClr val="tx1"/>
                </a:solidFill>
              </a:rPr>
              <a:t>(incl. UAT, End User Training)</a:t>
            </a:r>
          </a:p>
          <a:p>
            <a:pPr algn="ctr" defTabSz="1218104">
              <a:spcBef>
                <a:spcPts val="300"/>
              </a:spcBef>
            </a:pPr>
            <a:r>
              <a:rPr lang="de-DE" sz="1000" i="1">
                <a:solidFill>
                  <a:schemeClr val="tx1"/>
                </a:solidFill>
              </a:rPr>
              <a:t>HUN</a:t>
            </a:r>
            <a:endParaRPr lang="en-US" sz="1000" i="1">
              <a:solidFill>
                <a:schemeClr val="tx1"/>
              </a:solidFill>
            </a:endParaRPr>
          </a:p>
        </p:txBody>
      </p:sp>
      <p:grpSp>
        <p:nvGrpSpPr>
          <p:cNvPr id="109" name="Gruppieren 108">
            <a:extLst>
              <a:ext uri="{FF2B5EF4-FFF2-40B4-BE49-F238E27FC236}">
                <a16:creationId xmlns:a16="http://schemas.microsoft.com/office/drawing/2014/main" id="{B03141AE-3BB1-4286-BF02-1A48B594F08E}"/>
              </a:ext>
            </a:extLst>
          </p:cNvPr>
          <p:cNvGrpSpPr/>
          <p:nvPr/>
        </p:nvGrpSpPr>
        <p:grpSpPr>
          <a:xfrm>
            <a:off x="8957954" y="5993461"/>
            <a:ext cx="215888" cy="215888"/>
            <a:chOff x="3455118" y="5493908"/>
            <a:chExt cx="367041" cy="367041"/>
          </a:xfrm>
        </p:grpSpPr>
        <p:sp>
          <p:nvSpPr>
            <p:cNvPr id="110" name="Ellipse 109">
              <a:extLst>
                <a:ext uri="{FF2B5EF4-FFF2-40B4-BE49-F238E27FC236}">
                  <a16:creationId xmlns:a16="http://schemas.microsoft.com/office/drawing/2014/main" id="{2986887B-5519-48EE-A99C-516EA21592D3}"/>
                </a:ext>
              </a:extLst>
            </p:cNvPr>
            <p:cNvSpPr/>
            <p:nvPr/>
          </p:nvSpPr>
          <p:spPr>
            <a:xfrm>
              <a:off x="3522592" y="5539809"/>
              <a:ext cx="232094" cy="2485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9"/>
            </a:p>
          </p:txBody>
        </p:sp>
        <p:sp>
          <p:nvSpPr>
            <p:cNvPr id="111" name="Freeform 974">
              <a:extLst>
                <a:ext uri="{FF2B5EF4-FFF2-40B4-BE49-F238E27FC236}">
                  <a16:creationId xmlns:a16="http://schemas.microsoft.com/office/drawing/2014/main" id="{6E47AAFD-9274-4B8C-95F0-3CDEFF9F6B22}"/>
                </a:ext>
              </a:extLst>
            </p:cNvPr>
            <p:cNvSpPr>
              <a:spLocks noChangeAspect="1" noEditPoints="1"/>
            </p:cNvSpPr>
            <p:nvPr/>
          </p:nvSpPr>
          <p:spPr bwMode="gray">
            <a:xfrm>
              <a:off x="3455118" y="5493908"/>
              <a:ext cx="367041" cy="367041"/>
            </a:xfrm>
            <a:custGeom>
              <a:avLst/>
              <a:gdLst>
                <a:gd name="T0" fmla="*/ 288 w 512"/>
                <a:gd name="T1" fmla="*/ 213 h 512"/>
                <a:gd name="T2" fmla="*/ 256 w 512"/>
                <a:gd name="T3" fmla="*/ 245 h 512"/>
                <a:gd name="T4" fmla="*/ 224 w 512"/>
                <a:gd name="T5" fmla="*/ 213 h 512"/>
                <a:gd name="T6" fmla="*/ 256 w 512"/>
                <a:gd name="T7" fmla="*/ 181 h 512"/>
                <a:gd name="T8" fmla="*/ 288 w 512"/>
                <a:gd name="T9" fmla="*/ 213 h 512"/>
                <a:gd name="T10" fmla="*/ 351 w 512"/>
                <a:gd name="T11" fmla="*/ 213 h 512"/>
                <a:gd name="T12" fmla="*/ 339 w 512"/>
                <a:gd name="T13" fmla="*/ 260 h 512"/>
                <a:gd name="T14" fmla="*/ 256 w 512"/>
                <a:gd name="T15" fmla="*/ 386 h 512"/>
                <a:gd name="T16" fmla="*/ 173 w 512"/>
                <a:gd name="T17" fmla="*/ 261 h 512"/>
                <a:gd name="T18" fmla="*/ 160 w 512"/>
                <a:gd name="T19" fmla="*/ 213 h 512"/>
                <a:gd name="T20" fmla="*/ 255 w 512"/>
                <a:gd name="T21" fmla="*/ 117 h 512"/>
                <a:gd name="T22" fmla="*/ 256 w 512"/>
                <a:gd name="T23" fmla="*/ 117 h 512"/>
                <a:gd name="T24" fmla="*/ 256 w 512"/>
                <a:gd name="T25" fmla="*/ 117 h 512"/>
                <a:gd name="T26" fmla="*/ 351 w 512"/>
                <a:gd name="T27" fmla="*/ 213 h 512"/>
                <a:gd name="T28" fmla="*/ 309 w 512"/>
                <a:gd name="T29" fmla="*/ 213 h 512"/>
                <a:gd name="T30" fmla="*/ 256 w 512"/>
                <a:gd name="T31" fmla="*/ 160 h 512"/>
                <a:gd name="T32" fmla="*/ 202 w 512"/>
                <a:gd name="T33" fmla="*/ 213 h 512"/>
                <a:gd name="T34" fmla="*/ 256 w 512"/>
                <a:gd name="T35" fmla="*/ 266 h 512"/>
                <a:gd name="T36" fmla="*/ 309 w 512"/>
                <a:gd name="T37" fmla="*/ 213 h 512"/>
                <a:gd name="T38" fmla="*/ 512 w 512"/>
                <a:gd name="T39" fmla="*/ 256 h 512"/>
                <a:gd name="T40" fmla="*/ 256 w 512"/>
                <a:gd name="T41" fmla="*/ 512 h 512"/>
                <a:gd name="T42" fmla="*/ 0 w 512"/>
                <a:gd name="T43" fmla="*/ 256 h 512"/>
                <a:gd name="T44" fmla="*/ 256 w 512"/>
                <a:gd name="T45" fmla="*/ 0 h 512"/>
                <a:gd name="T46" fmla="*/ 512 w 512"/>
                <a:gd name="T47" fmla="*/ 256 h 512"/>
                <a:gd name="T48" fmla="*/ 373 w 512"/>
                <a:gd name="T49" fmla="*/ 213 h 512"/>
                <a:gd name="T50" fmla="*/ 256 w 512"/>
                <a:gd name="T51" fmla="*/ 96 h 512"/>
                <a:gd name="T52" fmla="*/ 256 w 512"/>
                <a:gd name="T53" fmla="*/ 96 h 512"/>
                <a:gd name="T54" fmla="*/ 255 w 512"/>
                <a:gd name="T55" fmla="*/ 96 h 512"/>
                <a:gd name="T56" fmla="*/ 138 w 512"/>
                <a:gd name="T57" fmla="*/ 213 h 512"/>
                <a:gd name="T58" fmla="*/ 155 w 512"/>
                <a:gd name="T59" fmla="*/ 272 h 512"/>
                <a:gd name="T60" fmla="*/ 247 w 512"/>
                <a:gd name="T61" fmla="*/ 411 h 512"/>
                <a:gd name="T62" fmla="*/ 255 w 512"/>
                <a:gd name="T63" fmla="*/ 416 h 512"/>
                <a:gd name="T64" fmla="*/ 256 w 512"/>
                <a:gd name="T65" fmla="*/ 416 h 512"/>
                <a:gd name="T66" fmla="*/ 256 w 512"/>
                <a:gd name="T67" fmla="*/ 416 h 512"/>
                <a:gd name="T68" fmla="*/ 265 w 512"/>
                <a:gd name="T69" fmla="*/ 411 h 512"/>
                <a:gd name="T70" fmla="*/ 357 w 512"/>
                <a:gd name="T71" fmla="*/ 272 h 512"/>
                <a:gd name="T72" fmla="*/ 373 w 512"/>
                <a:gd name="T73" fmla="*/ 213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12" h="512">
                  <a:moveTo>
                    <a:pt x="288" y="213"/>
                  </a:moveTo>
                  <a:cubicBezTo>
                    <a:pt x="288" y="231"/>
                    <a:pt x="273" y="245"/>
                    <a:pt x="256" y="245"/>
                  </a:cubicBezTo>
                  <a:cubicBezTo>
                    <a:pt x="238" y="245"/>
                    <a:pt x="224" y="231"/>
                    <a:pt x="224" y="213"/>
                  </a:cubicBezTo>
                  <a:cubicBezTo>
                    <a:pt x="224" y="195"/>
                    <a:pt x="238" y="181"/>
                    <a:pt x="256" y="181"/>
                  </a:cubicBezTo>
                  <a:cubicBezTo>
                    <a:pt x="273" y="181"/>
                    <a:pt x="288" y="195"/>
                    <a:pt x="288" y="213"/>
                  </a:cubicBezTo>
                  <a:close/>
                  <a:moveTo>
                    <a:pt x="351" y="213"/>
                  </a:moveTo>
                  <a:cubicBezTo>
                    <a:pt x="351" y="231"/>
                    <a:pt x="348" y="245"/>
                    <a:pt x="339" y="260"/>
                  </a:cubicBezTo>
                  <a:cubicBezTo>
                    <a:pt x="256" y="386"/>
                    <a:pt x="256" y="386"/>
                    <a:pt x="256" y="386"/>
                  </a:cubicBezTo>
                  <a:cubicBezTo>
                    <a:pt x="173" y="261"/>
                    <a:pt x="173" y="261"/>
                    <a:pt x="173" y="261"/>
                  </a:cubicBezTo>
                  <a:cubicBezTo>
                    <a:pt x="163" y="245"/>
                    <a:pt x="160" y="231"/>
                    <a:pt x="160" y="213"/>
                  </a:cubicBezTo>
                  <a:cubicBezTo>
                    <a:pt x="160" y="160"/>
                    <a:pt x="203" y="117"/>
                    <a:pt x="255" y="117"/>
                  </a:cubicBezTo>
                  <a:cubicBezTo>
                    <a:pt x="255" y="117"/>
                    <a:pt x="256" y="117"/>
                    <a:pt x="256" y="117"/>
                  </a:cubicBezTo>
                  <a:cubicBezTo>
                    <a:pt x="256" y="117"/>
                    <a:pt x="256" y="117"/>
                    <a:pt x="256" y="117"/>
                  </a:cubicBezTo>
                  <a:cubicBezTo>
                    <a:pt x="308" y="117"/>
                    <a:pt x="351" y="160"/>
                    <a:pt x="351" y="213"/>
                  </a:cubicBezTo>
                  <a:close/>
                  <a:moveTo>
                    <a:pt x="309" y="213"/>
                  </a:moveTo>
                  <a:cubicBezTo>
                    <a:pt x="309" y="184"/>
                    <a:pt x="285" y="160"/>
                    <a:pt x="256" y="160"/>
                  </a:cubicBezTo>
                  <a:cubicBezTo>
                    <a:pt x="226" y="160"/>
                    <a:pt x="202" y="184"/>
                    <a:pt x="202" y="213"/>
                  </a:cubicBezTo>
                  <a:cubicBezTo>
                    <a:pt x="202" y="242"/>
                    <a:pt x="226" y="266"/>
                    <a:pt x="256" y="266"/>
                  </a:cubicBezTo>
                  <a:cubicBezTo>
                    <a:pt x="285" y="266"/>
                    <a:pt x="309" y="242"/>
                    <a:pt x="309" y="213"/>
                  </a:cubicBezTo>
                  <a:close/>
                  <a:moveTo>
                    <a:pt x="512" y="256"/>
                  </a:moveTo>
                  <a:cubicBezTo>
                    <a:pt x="512" y="397"/>
                    <a:pt x="397" y="512"/>
                    <a:pt x="256" y="512"/>
                  </a:cubicBezTo>
                  <a:cubicBezTo>
                    <a:pt x="114" y="512"/>
                    <a:pt x="0" y="397"/>
                    <a:pt x="0" y="256"/>
                  </a:cubicBezTo>
                  <a:cubicBezTo>
                    <a:pt x="0" y="114"/>
                    <a:pt x="114" y="0"/>
                    <a:pt x="256" y="0"/>
                  </a:cubicBezTo>
                  <a:cubicBezTo>
                    <a:pt x="397" y="0"/>
                    <a:pt x="512" y="114"/>
                    <a:pt x="512" y="256"/>
                  </a:cubicBezTo>
                  <a:close/>
                  <a:moveTo>
                    <a:pt x="373" y="213"/>
                  </a:moveTo>
                  <a:cubicBezTo>
                    <a:pt x="373" y="148"/>
                    <a:pt x="320" y="96"/>
                    <a:pt x="256" y="96"/>
                  </a:cubicBezTo>
                  <a:cubicBezTo>
                    <a:pt x="256" y="96"/>
                    <a:pt x="256" y="96"/>
                    <a:pt x="256" y="96"/>
                  </a:cubicBezTo>
                  <a:cubicBezTo>
                    <a:pt x="256" y="96"/>
                    <a:pt x="255" y="96"/>
                    <a:pt x="255" y="96"/>
                  </a:cubicBezTo>
                  <a:cubicBezTo>
                    <a:pt x="191" y="96"/>
                    <a:pt x="138" y="148"/>
                    <a:pt x="138" y="213"/>
                  </a:cubicBezTo>
                  <a:cubicBezTo>
                    <a:pt x="138" y="235"/>
                    <a:pt x="143" y="252"/>
                    <a:pt x="155" y="272"/>
                  </a:cubicBezTo>
                  <a:cubicBezTo>
                    <a:pt x="247" y="411"/>
                    <a:pt x="247" y="411"/>
                    <a:pt x="247" y="411"/>
                  </a:cubicBezTo>
                  <a:cubicBezTo>
                    <a:pt x="249" y="414"/>
                    <a:pt x="252" y="416"/>
                    <a:pt x="255" y="416"/>
                  </a:cubicBezTo>
                  <a:cubicBezTo>
                    <a:pt x="255" y="416"/>
                    <a:pt x="256" y="416"/>
                    <a:pt x="256" y="416"/>
                  </a:cubicBezTo>
                  <a:cubicBezTo>
                    <a:pt x="256" y="416"/>
                    <a:pt x="256" y="416"/>
                    <a:pt x="256" y="416"/>
                  </a:cubicBezTo>
                  <a:cubicBezTo>
                    <a:pt x="259" y="416"/>
                    <a:pt x="263" y="414"/>
                    <a:pt x="265" y="411"/>
                  </a:cubicBezTo>
                  <a:cubicBezTo>
                    <a:pt x="357" y="272"/>
                    <a:pt x="357" y="272"/>
                    <a:pt x="357" y="272"/>
                  </a:cubicBezTo>
                  <a:cubicBezTo>
                    <a:pt x="368" y="252"/>
                    <a:pt x="373" y="235"/>
                    <a:pt x="373" y="2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44" tIns="34272" rIns="68544" bIns="34272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49"/>
            </a:p>
          </p:txBody>
        </p:sp>
      </p:grpSp>
      <p:sp>
        <p:nvSpPr>
          <p:cNvPr id="112" name="Rechteck 111">
            <a:extLst>
              <a:ext uri="{FF2B5EF4-FFF2-40B4-BE49-F238E27FC236}">
                <a16:creationId xmlns:a16="http://schemas.microsoft.com/office/drawing/2014/main" id="{2CA0C816-7951-4E4B-8AD9-B98CD2F74329}"/>
              </a:ext>
            </a:extLst>
          </p:cNvPr>
          <p:cNvSpPr/>
          <p:nvPr/>
        </p:nvSpPr>
        <p:spPr>
          <a:xfrm>
            <a:off x="2576972" y="3467702"/>
            <a:ext cx="1187691" cy="17995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1981" tIns="71981" rIns="71981" bIns="71981" rtlCol="0" anchor="ctr" anchorCtr="0"/>
          <a:lstStyle/>
          <a:p>
            <a:r>
              <a:rPr lang="de-DE" sz="1049">
                <a:solidFill>
                  <a:schemeClr val="tx1"/>
                </a:solidFill>
              </a:rPr>
              <a:t>ITC HUN</a:t>
            </a:r>
          </a:p>
        </p:txBody>
      </p:sp>
      <p:sp>
        <p:nvSpPr>
          <p:cNvPr id="113" name="Rechteck 112">
            <a:extLst>
              <a:ext uri="{FF2B5EF4-FFF2-40B4-BE49-F238E27FC236}">
                <a16:creationId xmlns:a16="http://schemas.microsoft.com/office/drawing/2014/main" id="{6782E892-C1B3-46B0-948E-FF73B191BCE3}"/>
              </a:ext>
            </a:extLst>
          </p:cNvPr>
          <p:cNvSpPr/>
          <p:nvPr/>
        </p:nvSpPr>
        <p:spPr>
          <a:xfrm>
            <a:off x="9157988" y="6011429"/>
            <a:ext cx="1187691" cy="17995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1981" tIns="71981" rIns="71981" bIns="71981" rtlCol="0" anchor="ctr" anchorCtr="0"/>
          <a:lstStyle/>
          <a:p>
            <a:r>
              <a:rPr lang="de-DE" sz="1049">
                <a:solidFill>
                  <a:schemeClr val="tx1"/>
                </a:solidFill>
              </a:rPr>
              <a:t>ITC SHE, SLP</a:t>
            </a:r>
          </a:p>
        </p:txBody>
      </p:sp>
      <p:sp>
        <p:nvSpPr>
          <p:cNvPr id="22" name="Pentagon 141">
            <a:extLst>
              <a:ext uri="{FF2B5EF4-FFF2-40B4-BE49-F238E27FC236}">
                <a16:creationId xmlns:a16="http://schemas.microsoft.com/office/drawing/2014/main" id="{F753F0C2-BED8-4F44-ABDA-E1FCDA2AF97A}"/>
              </a:ext>
            </a:extLst>
          </p:cNvPr>
          <p:cNvSpPr/>
          <p:nvPr/>
        </p:nvSpPr>
        <p:spPr>
          <a:xfrm>
            <a:off x="5364656" y="3788047"/>
            <a:ext cx="1558567" cy="467879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8104">
              <a:spcBef>
                <a:spcPts val="300"/>
              </a:spcBef>
            </a:pPr>
            <a:r>
              <a:rPr lang="da-DK" sz="1000">
                <a:solidFill>
                  <a:schemeClr val="tx1"/>
                </a:solidFill>
              </a:rPr>
              <a:t>Rollout (incl. UAT, End User Training)</a:t>
            </a:r>
            <a:br>
              <a:rPr lang="da-DK" sz="900">
                <a:solidFill>
                  <a:schemeClr val="tx1"/>
                </a:solidFill>
              </a:rPr>
            </a:br>
            <a:r>
              <a:rPr lang="de-DE" sz="900" i="1">
                <a:solidFill>
                  <a:schemeClr val="tx1"/>
                </a:solidFill>
              </a:rPr>
              <a:t>BIW, SAT, TEM</a:t>
            </a:r>
            <a:endParaRPr lang="en-US" sz="900" i="1">
              <a:solidFill>
                <a:schemeClr val="tx1"/>
              </a:solidFill>
            </a:endParaRPr>
          </a:p>
        </p:txBody>
      </p:sp>
      <p:grpSp>
        <p:nvGrpSpPr>
          <p:cNvPr id="114" name="Gruppieren 113">
            <a:extLst>
              <a:ext uri="{FF2B5EF4-FFF2-40B4-BE49-F238E27FC236}">
                <a16:creationId xmlns:a16="http://schemas.microsoft.com/office/drawing/2014/main" id="{103C62F1-09D4-408C-8444-5FC173A94981}"/>
              </a:ext>
            </a:extLst>
          </p:cNvPr>
          <p:cNvGrpSpPr/>
          <p:nvPr/>
        </p:nvGrpSpPr>
        <p:grpSpPr>
          <a:xfrm>
            <a:off x="10581129" y="2077150"/>
            <a:ext cx="272444" cy="3982132"/>
            <a:chOff x="6661640" y="1788624"/>
            <a:chExt cx="272515" cy="3983169"/>
          </a:xfrm>
        </p:grpSpPr>
        <p:cxnSp>
          <p:nvCxnSpPr>
            <p:cNvPr id="115" name="Gerader Verbinder 114">
              <a:extLst>
                <a:ext uri="{FF2B5EF4-FFF2-40B4-BE49-F238E27FC236}">
                  <a16:creationId xmlns:a16="http://schemas.microsoft.com/office/drawing/2014/main" id="{DB6B0245-52FD-4E01-81A8-CAA9F8CF07FB}"/>
                </a:ext>
              </a:extLst>
            </p:cNvPr>
            <p:cNvCxnSpPr>
              <a:cxnSpLocks/>
            </p:cNvCxnSpPr>
            <p:nvPr/>
          </p:nvCxnSpPr>
          <p:spPr>
            <a:xfrm>
              <a:off x="6797897" y="2171793"/>
              <a:ext cx="0" cy="3600000"/>
            </a:xfrm>
            <a:prstGeom prst="line">
              <a:avLst/>
            </a:prstGeom>
            <a:ln>
              <a:solidFill>
                <a:srgbClr val="9F2322"/>
              </a:solidFill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116" name="5-Point Star 149">
              <a:extLst>
                <a:ext uri="{FF2B5EF4-FFF2-40B4-BE49-F238E27FC236}">
                  <a16:creationId xmlns:a16="http://schemas.microsoft.com/office/drawing/2014/main" id="{BFD0B8FE-00A9-4F48-B9A4-0F9041F6366C}"/>
                </a:ext>
              </a:extLst>
            </p:cNvPr>
            <p:cNvSpPr/>
            <p:nvPr/>
          </p:nvSpPr>
          <p:spPr>
            <a:xfrm>
              <a:off x="6661640" y="1788624"/>
              <a:ext cx="272515" cy="247983"/>
            </a:xfrm>
            <a:prstGeom prst="star5">
              <a:avLst/>
            </a:prstGeom>
            <a:solidFill>
              <a:srgbClr val="9F23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104"/>
              <a:endParaRPr lang="en-US" sz="18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" name="Oval 122">
              <a:extLst>
                <a:ext uri="{FF2B5EF4-FFF2-40B4-BE49-F238E27FC236}">
                  <a16:creationId xmlns:a16="http://schemas.microsoft.com/office/drawing/2014/main" id="{A636267D-8292-4939-A00D-564CB8C5499C}"/>
                </a:ext>
              </a:extLst>
            </p:cNvPr>
            <p:cNvSpPr/>
            <p:nvPr/>
          </p:nvSpPr>
          <p:spPr>
            <a:xfrm flipH="1" flipV="1">
              <a:off x="6743677" y="2125466"/>
              <a:ext cx="108441" cy="101459"/>
            </a:xfrm>
            <a:prstGeom prst="ellipse">
              <a:avLst/>
            </a:prstGeom>
            <a:solidFill>
              <a:srgbClr val="9F2322"/>
            </a:solidFill>
            <a:ln w="28575" algn="ctr">
              <a:noFill/>
              <a:round/>
              <a:headEnd type="none" w="med" len="med"/>
              <a:tailEnd type="none" w="med" len="med"/>
            </a:ln>
          </p:spPr>
          <p:txBody>
            <a:bodyPr rot="0" spcFirstLastPara="0" vertOverflow="overflow" horzOverflow="overflow" vert="horz" wrap="square" lIns="103600" tIns="103600" rIns="103600" bIns="1036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624097">
                <a:defRPr/>
              </a:pPr>
              <a:endParaRPr lang="en-US" sz="1467" kern="0">
                <a:solidFill>
                  <a:srgbClr val="333333"/>
                </a:solidFill>
                <a:latin typeface="Bosch Office Sans"/>
              </a:endParaRPr>
            </a:p>
          </p:txBody>
        </p:sp>
      </p:grpSp>
      <p:sp>
        <p:nvSpPr>
          <p:cNvPr id="118" name="Rechteck 117">
            <a:extLst>
              <a:ext uri="{FF2B5EF4-FFF2-40B4-BE49-F238E27FC236}">
                <a16:creationId xmlns:a16="http://schemas.microsoft.com/office/drawing/2014/main" id="{1525A091-CDCA-42D6-A750-52F266E98D18}"/>
              </a:ext>
            </a:extLst>
          </p:cNvPr>
          <p:cNvSpPr/>
          <p:nvPr/>
        </p:nvSpPr>
        <p:spPr>
          <a:xfrm>
            <a:off x="10803233" y="6011429"/>
            <a:ext cx="1295663" cy="17995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1981" tIns="71981" rIns="71981" bIns="71981" rtlCol="0" anchor="ctr" anchorCtr="0"/>
          <a:lstStyle/>
          <a:p>
            <a:r>
              <a:rPr lang="de-DE" sz="1049">
                <a:solidFill>
                  <a:schemeClr val="tx1"/>
                </a:solidFill>
              </a:rPr>
              <a:t>Go-Live SHE, SLP</a:t>
            </a:r>
          </a:p>
        </p:txBody>
      </p:sp>
      <p:grpSp>
        <p:nvGrpSpPr>
          <p:cNvPr id="119" name="Gruppieren 118">
            <a:extLst>
              <a:ext uri="{FF2B5EF4-FFF2-40B4-BE49-F238E27FC236}">
                <a16:creationId xmlns:a16="http://schemas.microsoft.com/office/drawing/2014/main" id="{F858AA3B-AFB7-43F6-9E16-870D0D80035C}"/>
              </a:ext>
            </a:extLst>
          </p:cNvPr>
          <p:cNvGrpSpPr/>
          <p:nvPr/>
        </p:nvGrpSpPr>
        <p:grpSpPr>
          <a:xfrm>
            <a:off x="10624900" y="5993461"/>
            <a:ext cx="215888" cy="215888"/>
            <a:chOff x="3455118" y="5493908"/>
            <a:chExt cx="367041" cy="367041"/>
          </a:xfrm>
          <a:solidFill>
            <a:schemeClr val="accent5">
              <a:lumMod val="75000"/>
            </a:schemeClr>
          </a:solidFill>
        </p:grpSpPr>
        <p:sp>
          <p:nvSpPr>
            <p:cNvPr id="120" name="Ellipse 119">
              <a:extLst>
                <a:ext uri="{FF2B5EF4-FFF2-40B4-BE49-F238E27FC236}">
                  <a16:creationId xmlns:a16="http://schemas.microsoft.com/office/drawing/2014/main" id="{BCB7D19D-E3A7-4FFF-AF40-86286746C9E0}"/>
                </a:ext>
              </a:extLst>
            </p:cNvPr>
            <p:cNvSpPr/>
            <p:nvPr/>
          </p:nvSpPr>
          <p:spPr>
            <a:xfrm>
              <a:off x="3522592" y="5539809"/>
              <a:ext cx="232094" cy="2485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9"/>
            </a:p>
          </p:txBody>
        </p:sp>
        <p:sp>
          <p:nvSpPr>
            <p:cNvPr id="121" name="Freeform 974">
              <a:extLst>
                <a:ext uri="{FF2B5EF4-FFF2-40B4-BE49-F238E27FC236}">
                  <a16:creationId xmlns:a16="http://schemas.microsoft.com/office/drawing/2014/main" id="{04821949-1F06-4FB0-9673-D9CA3BD7396A}"/>
                </a:ext>
              </a:extLst>
            </p:cNvPr>
            <p:cNvSpPr>
              <a:spLocks noChangeAspect="1" noEditPoints="1"/>
            </p:cNvSpPr>
            <p:nvPr/>
          </p:nvSpPr>
          <p:spPr bwMode="gray">
            <a:xfrm>
              <a:off x="3455118" y="5493908"/>
              <a:ext cx="367041" cy="367041"/>
            </a:xfrm>
            <a:custGeom>
              <a:avLst/>
              <a:gdLst>
                <a:gd name="T0" fmla="*/ 288 w 512"/>
                <a:gd name="T1" fmla="*/ 213 h 512"/>
                <a:gd name="T2" fmla="*/ 256 w 512"/>
                <a:gd name="T3" fmla="*/ 245 h 512"/>
                <a:gd name="T4" fmla="*/ 224 w 512"/>
                <a:gd name="T5" fmla="*/ 213 h 512"/>
                <a:gd name="T6" fmla="*/ 256 w 512"/>
                <a:gd name="T7" fmla="*/ 181 h 512"/>
                <a:gd name="T8" fmla="*/ 288 w 512"/>
                <a:gd name="T9" fmla="*/ 213 h 512"/>
                <a:gd name="T10" fmla="*/ 351 w 512"/>
                <a:gd name="T11" fmla="*/ 213 h 512"/>
                <a:gd name="T12" fmla="*/ 339 w 512"/>
                <a:gd name="T13" fmla="*/ 260 h 512"/>
                <a:gd name="T14" fmla="*/ 256 w 512"/>
                <a:gd name="T15" fmla="*/ 386 h 512"/>
                <a:gd name="T16" fmla="*/ 173 w 512"/>
                <a:gd name="T17" fmla="*/ 261 h 512"/>
                <a:gd name="T18" fmla="*/ 160 w 512"/>
                <a:gd name="T19" fmla="*/ 213 h 512"/>
                <a:gd name="T20" fmla="*/ 255 w 512"/>
                <a:gd name="T21" fmla="*/ 117 h 512"/>
                <a:gd name="T22" fmla="*/ 256 w 512"/>
                <a:gd name="T23" fmla="*/ 117 h 512"/>
                <a:gd name="T24" fmla="*/ 256 w 512"/>
                <a:gd name="T25" fmla="*/ 117 h 512"/>
                <a:gd name="T26" fmla="*/ 351 w 512"/>
                <a:gd name="T27" fmla="*/ 213 h 512"/>
                <a:gd name="T28" fmla="*/ 309 w 512"/>
                <a:gd name="T29" fmla="*/ 213 h 512"/>
                <a:gd name="T30" fmla="*/ 256 w 512"/>
                <a:gd name="T31" fmla="*/ 160 h 512"/>
                <a:gd name="T32" fmla="*/ 202 w 512"/>
                <a:gd name="T33" fmla="*/ 213 h 512"/>
                <a:gd name="T34" fmla="*/ 256 w 512"/>
                <a:gd name="T35" fmla="*/ 266 h 512"/>
                <a:gd name="T36" fmla="*/ 309 w 512"/>
                <a:gd name="T37" fmla="*/ 213 h 512"/>
                <a:gd name="T38" fmla="*/ 512 w 512"/>
                <a:gd name="T39" fmla="*/ 256 h 512"/>
                <a:gd name="T40" fmla="*/ 256 w 512"/>
                <a:gd name="T41" fmla="*/ 512 h 512"/>
                <a:gd name="T42" fmla="*/ 0 w 512"/>
                <a:gd name="T43" fmla="*/ 256 h 512"/>
                <a:gd name="T44" fmla="*/ 256 w 512"/>
                <a:gd name="T45" fmla="*/ 0 h 512"/>
                <a:gd name="T46" fmla="*/ 512 w 512"/>
                <a:gd name="T47" fmla="*/ 256 h 512"/>
                <a:gd name="T48" fmla="*/ 373 w 512"/>
                <a:gd name="T49" fmla="*/ 213 h 512"/>
                <a:gd name="T50" fmla="*/ 256 w 512"/>
                <a:gd name="T51" fmla="*/ 96 h 512"/>
                <a:gd name="T52" fmla="*/ 256 w 512"/>
                <a:gd name="T53" fmla="*/ 96 h 512"/>
                <a:gd name="T54" fmla="*/ 255 w 512"/>
                <a:gd name="T55" fmla="*/ 96 h 512"/>
                <a:gd name="T56" fmla="*/ 138 w 512"/>
                <a:gd name="T57" fmla="*/ 213 h 512"/>
                <a:gd name="T58" fmla="*/ 155 w 512"/>
                <a:gd name="T59" fmla="*/ 272 h 512"/>
                <a:gd name="T60" fmla="*/ 247 w 512"/>
                <a:gd name="T61" fmla="*/ 411 h 512"/>
                <a:gd name="T62" fmla="*/ 255 w 512"/>
                <a:gd name="T63" fmla="*/ 416 h 512"/>
                <a:gd name="T64" fmla="*/ 256 w 512"/>
                <a:gd name="T65" fmla="*/ 416 h 512"/>
                <a:gd name="T66" fmla="*/ 256 w 512"/>
                <a:gd name="T67" fmla="*/ 416 h 512"/>
                <a:gd name="T68" fmla="*/ 265 w 512"/>
                <a:gd name="T69" fmla="*/ 411 h 512"/>
                <a:gd name="T70" fmla="*/ 357 w 512"/>
                <a:gd name="T71" fmla="*/ 272 h 512"/>
                <a:gd name="T72" fmla="*/ 373 w 512"/>
                <a:gd name="T73" fmla="*/ 213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12" h="512">
                  <a:moveTo>
                    <a:pt x="288" y="213"/>
                  </a:moveTo>
                  <a:cubicBezTo>
                    <a:pt x="288" y="231"/>
                    <a:pt x="273" y="245"/>
                    <a:pt x="256" y="245"/>
                  </a:cubicBezTo>
                  <a:cubicBezTo>
                    <a:pt x="238" y="245"/>
                    <a:pt x="224" y="231"/>
                    <a:pt x="224" y="213"/>
                  </a:cubicBezTo>
                  <a:cubicBezTo>
                    <a:pt x="224" y="195"/>
                    <a:pt x="238" y="181"/>
                    <a:pt x="256" y="181"/>
                  </a:cubicBezTo>
                  <a:cubicBezTo>
                    <a:pt x="273" y="181"/>
                    <a:pt x="288" y="195"/>
                    <a:pt x="288" y="213"/>
                  </a:cubicBezTo>
                  <a:close/>
                  <a:moveTo>
                    <a:pt x="351" y="213"/>
                  </a:moveTo>
                  <a:cubicBezTo>
                    <a:pt x="351" y="231"/>
                    <a:pt x="348" y="245"/>
                    <a:pt x="339" y="260"/>
                  </a:cubicBezTo>
                  <a:cubicBezTo>
                    <a:pt x="256" y="386"/>
                    <a:pt x="256" y="386"/>
                    <a:pt x="256" y="386"/>
                  </a:cubicBezTo>
                  <a:cubicBezTo>
                    <a:pt x="173" y="261"/>
                    <a:pt x="173" y="261"/>
                    <a:pt x="173" y="261"/>
                  </a:cubicBezTo>
                  <a:cubicBezTo>
                    <a:pt x="163" y="245"/>
                    <a:pt x="160" y="231"/>
                    <a:pt x="160" y="213"/>
                  </a:cubicBezTo>
                  <a:cubicBezTo>
                    <a:pt x="160" y="160"/>
                    <a:pt x="203" y="117"/>
                    <a:pt x="255" y="117"/>
                  </a:cubicBezTo>
                  <a:cubicBezTo>
                    <a:pt x="255" y="117"/>
                    <a:pt x="256" y="117"/>
                    <a:pt x="256" y="117"/>
                  </a:cubicBezTo>
                  <a:cubicBezTo>
                    <a:pt x="256" y="117"/>
                    <a:pt x="256" y="117"/>
                    <a:pt x="256" y="117"/>
                  </a:cubicBezTo>
                  <a:cubicBezTo>
                    <a:pt x="308" y="117"/>
                    <a:pt x="351" y="160"/>
                    <a:pt x="351" y="213"/>
                  </a:cubicBezTo>
                  <a:close/>
                  <a:moveTo>
                    <a:pt x="309" y="213"/>
                  </a:moveTo>
                  <a:cubicBezTo>
                    <a:pt x="309" y="184"/>
                    <a:pt x="285" y="160"/>
                    <a:pt x="256" y="160"/>
                  </a:cubicBezTo>
                  <a:cubicBezTo>
                    <a:pt x="226" y="160"/>
                    <a:pt x="202" y="184"/>
                    <a:pt x="202" y="213"/>
                  </a:cubicBezTo>
                  <a:cubicBezTo>
                    <a:pt x="202" y="242"/>
                    <a:pt x="226" y="266"/>
                    <a:pt x="256" y="266"/>
                  </a:cubicBezTo>
                  <a:cubicBezTo>
                    <a:pt x="285" y="266"/>
                    <a:pt x="309" y="242"/>
                    <a:pt x="309" y="213"/>
                  </a:cubicBezTo>
                  <a:close/>
                  <a:moveTo>
                    <a:pt x="512" y="256"/>
                  </a:moveTo>
                  <a:cubicBezTo>
                    <a:pt x="512" y="397"/>
                    <a:pt x="397" y="512"/>
                    <a:pt x="256" y="512"/>
                  </a:cubicBezTo>
                  <a:cubicBezTo>
                    <a:pt x="114" y="512"/>
                    <a:pt x="0" y="397"/>
                    <a:pt x="0" y="256"/>
                  </a:cubicBezTo>
                  <a:cubicBezTo>
                    <a:pt x="0" y="114"/>
                    <a:pt x="114" y="0"/>
                    <a:pt x="256" y="0"/>
                  </a:cubicBezTo>
                  <a:cubicBezTo>
                    <a:pt x="397" y="0"/>
                    <a:pt x="512" y="114"/>
                    <a:pt x="512" y="256"/>
                  </a:cubicBezTo>
                  <a:close/>
                  <a:moveTo>
                    <a:pt x="373" y="213"/>
                  </a:moveTo>
                  <a:cubicBezTo>
                    <a:pt x="373" y="148"/>
                    <a:pt x="320" y="96"/>
                    <a:pt x="256" y="96"/>
                  </a:cubicBezTo>
                  <a:cubicBezTo>
                    <a:pt x="256" y="96"/>
                    <a:pt x="256" y="96"/>
                    <a:pt x="256" y="96"/>
                  </a:cubicBezTo>
                  <a:cubicBezTo>
                    <a:pt x="256" y="96"/>
                    <a:pt x="255" y="96"/>
                    <a:pt x="255" y="96"/>
                  </a:cubicBezTo>
                  <a:cubicBezTo>
                    <a:pt x="191" y="96"/>
                    <a:pt x="138" y="148"/>
                    <a:pt x="138" y="213"/>
                  </a:cubicBezTo>
                  <a:cubicBezTo>
                    <a:pt x="138" y="235"/>
                    <a:pt x="143" y="252"/>
                    <a:pt x="155" y="272"/>
                  </a:cubicBezTo>
                  <a:cubicBezTo>
                    <a:pt x="247" y="411"/>
                    <a:pt x="247" y="411"/>
                    <a:pt x="247" y="411"/>
                  </a:cubicBezTo>
                  <a:cubicBezTo>
                    <a:pt x="249" y="414"/>
                    <a:pt x="252" y="416"/>
                    <a:pt x="255" y="416"/>
                  </a:cubicBezTo>
                  <a:cubicBezTo>
                    <a:pt x="255" y="416"/>
                    <a:pt x="256" y="416"/>
                    <a:pt x="256" y="416"/>
                  </a:cubicBezTo>
                  <a:cubicBezTo>
                    <a:pt x="256" y="416"/>
                    <a:pt x="256" y="416"/>
                    <a:pt x="256" y="416"/>
                  </a:cubicBezTo>
                  <a:cubicBezTo>
                    <a:pt x="259" y="416"/>
                    <a:pt x="263" y="414"/>
                    <a:pt x="265" y="411"/>
                  </a:cubicBezTo>
                  <a:cubicBezTo>
                    <a:pt x="357" y="272"/>
                    <a:pt x="357" y="272"/>
                    <a:pt x="357" y="272"/>
                  </a:cubicBezTo>
                  <a:cubicBezTo>
                    <a:pt x="368" y="252"/>
                    <a:pt x="373" y="235"/>
                    <a:pt x="373" y="213"/>
                  </a:cubicBezTo>
                  <a:close/>
                </a:path>
              </a:pathLst>
            </a:custGeom>
            <a:solidFill>
              <a:srgbClr val="9F2322"/>
            </a:solidFill>
            <a:ln w="6350">
              <a:solidFill>
                <a:schemeClr val="bg1"/>
              </a:solidFill>
            </a:ln>
          </p:spPr>
          <p:txBody>
            <a:bodyPr vert="horz" wrap="square" lIns="68544" tIns="34272" rIns="68544" bIns="34272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49"/>
            </a:p>
          </p:txBody>
        </p:sp>
      </p:grpSp>
      <p:sp>
        <p:nvSpPr>
          <p:cNvPr id="75" name="Pentagon 141">
            <a:extLst>
              <a:ext uri="{FF2B5EF4-FFF2-40B4-BE49-F238E27FC236}">
                <a16:creationId xmlns:a16="http://schemas.microsoft.com/office/drawing/2014/main" id="{E7E365D0-E903-48D9-BFEF-3A2B609F5105}"/>
              </a:ext>
            </a:extLst>
          </p:cNvPr>
          <p:cNvSpPr/>
          <p:nvPr/>
        </p:nvSpPr>
        <p:spPr>
          <a:xfrm>
            <a:off x="6334732" y="4243641"/>
            <a:ext cx="1853187" cy="467879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8104">
              <a:spcBef>
                <a:spcPts val="300"/>
              </a:spcBef>
            </a:pPr>
            <a:r>
              <a:rPr lang="da-DK" sz="1000">
                <a:solidFill>
                  <a:schemeClr val="tx1"/>
                </a:solidFill>
              </a:rPr>
              <a:t>Rollout (incl. UAT, End User Training)</a:t>
            </a:r>
            <a:br>
              <a:rPr lang="da-DK" sz="1000">
                <a:solidFill>
                  <a:schemeClr val="tx1"/>
                </a:solidFill>
              </a:rPr>
            </a:br>
            <a:r>
              <a:rPr lang="de-DE" sz="900" i="1">
                <a:solidFill>
                  <a:schemeClr val="tx1"/>
                </a:solidFill>
              </a:rPr>
              <a:t>SAC</a:t>
            </a:r>
            <a:endParaRPr lang="en-US" sz="900" i="1">
              <a:solidFill>
                <a:schemeClr val="tx1"/>
              </a:solidFill>
            </a:endParaRPr>
          </a:p>
        </p:txBody>
      </p:sp>
      <p:sp>
        <p:nvSpPr>
          <p:cNvPr id="80" name="Pentagon 141">
            <a:extLst>
              <a:ext uri="{FF2B5EF4-FFF2-40B4-BE49-F238E27FC236}">
                <a16:creationId xmlns:a16="http://schemas.microsoft.com/office/drawing/2014/main" id="{CF239FD3-ABDB-46A6-BD61-E022C9715116}"/>
              </a:ext>
            </a:extLst>
          </p:cNvPr>
          <p:cNvSpPr/>
          <p:nvPr/>
        </p:nvSpPr>
        <p:spPr>
          <a:xfrm>
            <a:off x="8187918" y="4233573"/>
            <a:ext cx="576732" cy="46787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8104">
              <a:spcBef>
                <a:spcPts val="300"/>
              </a:spcBef>
            </a:pPr>
            <a:r>
              <a:rPr lang="da-DK" sz="900">
                <a:solidFill>
                  <a:schemeClr val="tx1"/>
                </a:solidFill>
              </a:rPr>
              <a:t>Hypercare</a:t>
            </a:r>
            <a:br>
              <a:rPr lang="da-DK" sz="900">
                <a:solidFill>
                  <a:schemeClr val="tx1"/>
                </a:solidFill>
              </a:rPr>
            </a:br>
            <a:r>
              <a:rPr lang="da-DK" sz="900" i="1">
                <a:solidFill>
                  <a:schemeClr val="tx1"/>
                </a:solidFill>
              </a:rPr>
              <a:t>SAC</a:t>
            </a:r>
            <a:endParaRPr lang="en-US" sz="900" i="1">
              <a:solidFill>
                <a:schemeClr val="tx1"/>
              </a:solidFill>
            </a:endParaRPr>
          </a:p>
        </p:txBody>
      </p:sp>
      <p:grpSp>
        <p:nvGrpSpPr>
          <p:cNvPr id="81" name="Gruppieren 80">
            <a:extLst>
              <a:ext uri="{FF2B5EF4-FFF2-40B4-BE49-F238E27FC236}">
                <a16:creationId xmlns:a16="http://schemas.microsoft.com/office/drawing/2014/main" id="{EA541544-AE87-41A3-BAD1-D98BC2640AF1}"/>
              </a:ext>
            </a:extLst>
          </p:cNvPr>
          <p:cNvGrpSpPr/>
          <p:nvPr/>
        </p:nvGrpSpPr>
        <p:grpSpPr>
          <a:xfrm>
            <a:off x="8038106" y="2069914"/>
            <a:ext cx="272444" cy="2722460"/>
            <a:chOff x="6661640" y="1788624"/>
            <a:chExt cx="272515" cy="2723169"/>
          </a:xfrm>
        </p:grpSpPr>
        <p:cxnSp>
          <p:nvCxnSpPr>
            <p:cNvPr id="82" name="Gerader Verbinder 81">
              <a:extLst>
                <a:ext uri="{FF2B5EF4-FFF2-40B4-BE49-F238E27FC236}">
                  <a16:creationId xmlns:a16="http://schemas.microsoft.com/office/drawing/2014/main" id="{AF4B54B5-714D-4764-B262-18D8F8B6D2B8}"/>
                </a:ext>
              </a:extLst>
            </p:cNvPr>
            <p:cNvCxnSpPr>
              <a:cxnSpLocks/>
            </p:cNvCxnSpPr>
            <p:nvPr/>
          </p:nvCxnSpPr>
          <p:spPr>
            <a:xfrm>
              <a:off x="6797897" y="2171793"/>
              <a:ext cx="0" cy="2340000"/>
            </a:xfrm>
            <a:prstGeom prst="line">
              <a:avLst/>
            </a:prstGeom>
            <a:ln>
              <a:solidFill>
                <a:srgbClr val="9F2322"/>
              </a:solidFill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83" name="5-Point Star 149">
              <a:extLst>
                <a:ext uri="{FF2B5EF4-FFF2-40B4-BE49-F238E27FC236}">
                  <a16:creationId xmlns:a16="http://schemas.microsoft.com/office/drawing/2014/main" id="{1472BF50-BE94-4C1E-8BFA-79F8B8A21579}"/>
                </a:ext>
              </a:extLst>
            </p:cNvPr>
            <p:cNvSpPr/>
            <p:nvPr/>
          </p:nvSpPr>
          <p:spPr>
            <a:xfrm>
              <a:off x="6661640" y="1788624"/>
              <a:ext cx="272515" cy="247983"/>
            </a:xfrm>
            <a:prstGeom prst="star5">
              <a:avLst/>
            </a:prstGeom>
            <a:solidFill>
              <a:srgbClr val="9F23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104"/>
              <a:endParaRPr lang="en-US" sz="18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" name="Oval 122">
              <a:extLst>
                <a:ext uri="{FF2B5EF4-FFF2-40B4-BE49-F238E27FC236}">
                  <a16:creationId xmlns:a16="http://schemas.microsoft.com/office/drawing/2014/main" id="{058D9ED1-8F61-49FA-9A05-951DEC57CF9C}"/>
                </a:ext>
              </a:extLst>
            </p:cNvPr>
            <p:cNvSpPr/>
            <p:nvPr/>
          </p:nvSpPr>
          <p:spPr>
            <a:xfrm flipH="1" flipV="1">
              <a:off x="6743677" y="2125466"/>
              <a:ext cx="108441" cy="101459"/>
            </a:xfrm>
            <a:prstGeom prst="ellipse">
              <a:avLst/>
            </a:prstGeom>
            <a:solidFill>
              <a:srgbClr val="9F2322"/>
            </a:solidFill>
            <a:ln w="28575" algn="ctr">
              <a:noFill/>
              <a:round/>
              <a:headEnd type="none" w="med" len="med"/>
              <a:tailEnd type="none" w="med" len="med"/>
            </a:ln>
          </p:spPr>
          <p:txBody>
            <a:bodyPr rot="0" spcFirstLastPara="0" vertOverflow="overflow" horzOverflow="overflow" vert="horz" wrap="square" lIns="103600" tIns="103600" rIns="103600" bIns="1036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624097">
                <a:defRPr/>
              </a:pPr>
              <a:endParaRPr lang="en-US" sz="1467" kern="0">
                <a:solidFill>
                  <a:srgbClr val="333333"/>
                </a:solidFill>
                <a:latin typeface="Bosch Office Sans"/>
              </a:endParaRPr>
            </a:p>
          </p:txBody>
        </p:sp>
      </p:grpSp>
      <p:grpSp>
        <p:nvGrpSpPr>
          <p:cNvPr id="86" name="Gruppieren 85">
            <a:extLst>
              <a:ext uri="{FF2B5EF4-FFF2-40B4-BE49-F238E27FC236}">
                <a16:creationId xmlns:a16="http://schemas.microsoft.com/office/drawing/2014/main" id="{B1AB1291-8142-42E0-BDB4-205D5C6A7350}"/>
              </a:ext>
            </a:extLst>
          </p:cNvPr>
          <p:cNvGrpSpPr/>
          <p:nvPr/>
        </p:nvGrpSpPr>
        <p:grpSpPr>
          <a:xfrm>
            <a:off x="8066382" y="4737752"/>
            <a:ext cx="215888" cy="215888"/>
            <a:chOff x="3455118" y="5493908"/>
            <a:chExt cx="367041" cy="367041"/>
          </a:xfrm>
          <a:solidFill>
            <a:schemeClr val="accent5">
              <a:lumMod val="75000"/>
            </a:schemeClr>
          </a:solidFill>
        </p:grpSpPr>
        <p:sp>
          <p:nvSpPr>
            <p:cNvPr id="87" name="Ellipse 86">
              <a:extLst>
                <a:ext uri="{FF2B5EF4-FFF2-40B4-BE49-F238E27FC236}">
                  <a16:creationId xmlns:a16="http://schemas.microsoft.com/office/drawing/2014/main" id="{83273193-E1D5-488B-9114-624387CBBDF3}"/>
                </a:ext>
              </a:extLst>
            </p:cNvPr>
            <p:cNvSpPr/>
            <p:nvPr/>
          </p:nvSpPr>
          <p:spPr>
            <a:xfrm>
              <a:off x="3522592" y="5539809"/>
              <a:ext cx="232094" cy="2485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9"/>
            </a:p>
          </p:txBody>
        </p:sp>
        <p:sp>
          <p:nvSpPr>
            <p:cNvPr id="88" name="Freeform 974">
              <a:extLst>
                <a:ext uri="{FF2B5EF4-FFF2-40B4-BE49-F238E27FC236}">
                  <a16:creationId xmlns:a16="http://schemas.microsoft.com/office/drawing/2014/main" id="{5D15170C-3206-4672-AB8E-5A4D219153D5}"/>
                </a:ext>
              </a:extLst>
            </p:cNvPr>
            <p:cNvSpPr>
              <a:spLocks noChangeAspect="1" noEditPoints="1"/>
            </p:cNvSpPr>
            <p:nvPr/>
          </p:nvSpPr>
          <p:spPr bwMode="gray">
            <a:xfrm>
              <a:off x="3455118" y="5493908"/>
              <a:ext cx="367041" cy="367041"/>
            </a:xfrm>
            <a:custGeom>
              <a:avLst/>
              <a:gdLst>
                <a:gd name="T0" fmla="*/ 288 w 512"/>
                <a:gd name="T1" fmla="*/ 213 h 512"/>
                <a:gd name="T2" fmla="*/ 256 w 512"/>
                <a:gd name="T3" fmla="*/ 245 h 512"/>
                <a:gd name="T4" fmla="*/ 224 w 512"/>
                <a:gd name="T5" fmla="*/ 213 h 512"/>
                <a:gd name="T6" fmla="*/ 256 w 512"/>
                <a:gd name="T7" fmla="*/ 181 h 512"/>
                <a:gd name="T8" fmla="*/ 288 w 512"/>
                <a:gd name="T9" fmla="*/ 213 h 512"/>
                <a:gd name="T10" fmla="*/ 351 w 512"/>
                <a:gd name="T11" fmla="*/ 213 h 512"/>
                <a:gd name="T12" fmla="*/ 339 w 512"/>
                <a:gd name="T13" fmla="*/ 260 h 512"/>
                <a:gd name="T14" fmla="*/ 256 w 512"/>
                <a:gd name="T15" fmla="*/ 386 h 512"/>
                <a:gd name="T16" fmla="*/ 173 w 512"/>
                <a:gd name="T17" fmla="*/ 261 h 512"/>
                <a:gd name="T18" fmla="*/ 160 w 512"/>
                <a:gd name="T19" fmla="*/ 213 h 512"/>
                <a:gd name="T20" fmla="*/ 255 w 512"/>
                <a:gd name="T21" fmla="*/ 117 h 512"/>
                <a:gd name="T22" fmla="*/ 256 w 512"/>
                <a:gd name="T23" fmla="*/ 117 h 512"/>
                <a:gd name="T24" fmla="*/ 256 w 512"/>
                <a:gd name="T25" fmla="*/ 117 h 512"/>
                <a:gd name="T26" fmla="*/ 351 w 512"/>
                <a:gd name="T27" fmla="*/ 213 h 512"/>
                <a:gd name="T28" fmla="*/ 309 w 512"/>
                <a:gd name="T29" fmla="*/ 213 h 512"/>
                <a:gd name="T30" fmla="*/ 256 w 512"/>
                <a:gd name="T31" fmla="*/ 160 h 512"/>
                <a:gd name="T32" fmla="*/ 202 w 512"/>
                <a:gd name="T33" fmla="*/ 213 h 512"/>
                <a:gd name="T34" fmla="*/ 256 w 512"/>
                <a:gd name="T35" fmla="*/ 266 h 512"/>
                <a:gd name="T36" fmla="*/ 309 w 512"/>
                <a:gd name="T37" fmla="*/ 213 h 512"/>
                <a:gd name="T38" fmla="*/ 512 w 512"/>
                <a:gd name="T39" fmla="*/ 256 h 512"/>
                <a:gd name="T40" fmla="*/ 256 w 512"/>
                <a:gd name="T41" fmla="*/ 512 h 512"/>
                <a:gd name="T42" fmla="*/ 0 w 512"/>
                <a:gd name="T43" fmla="*/ 256 h 512"/>
                <a:gd name="T44" fmla="*/ 256 w 512"/>
                <a:gd name="T45" fmla="*/ 0 h 512"/>
                <a:gd name="T46" fmla="*/ 512 w 512"/>
                <a:gd name="T47" fmla="*/ 256 h 512"/>
                <a:gd name="T48" fmla="*/ 373 w 512"/>
                <a:gd name="T49" fmla="*/ 213 h 512"/>
                <a:gd name="T50" fmla="*/ 256 w 512"/>
                <a:gd name="T51" fmla="*/ 96 h 512"/>
                <a:gd name="T52" fmla="*/ 256 w 512"/>
                <a:gd name="T53" fmla="*/ 96 h 512"/>
                <a:gd name="T54" fmla="*/ 255 w 512"/>
                <a:gd name="T55" fmla="*/ 96 h 512"/>
                <a:gd name="T56" fmla="*/ 138 w 512"/>
                <a:gd name="T57" fmla="*/ 213 h 512"/>
                <a:gd name="T58" fmla="*/ 155 w 512"/>
                <a:gd name="T59" fmla="*/ 272 h 512"/>
                <a:gd name="T60" fmla="*/ 247 w 512"/>
                <a:gd name="T61" fmla="*/ 411 h 512"/>
                <a:gd name="T62" fmla="*/ 255 w 512"/>
                <a:gd name="T63" fmla="*/ 416 h 512"/>
                <a:gd name="T64" fmla="*/ 256 w 512"/>
                <a:gd name="T65" fmla="*/ 416 h 512"/>
                <a:gd name="T66" fmla="*/ 256 w 512"/>
                <a:gd name="T67" fmla="*/ 416 h 512"/>
                <a:gd name="T68" fmla="*/ 265 w 512"/>
                <a:gd name="T69" fmla="*/ 411 h 512"/>
                <a:gd name="T70" fmla="*/ 357 w 512"/>
                <a:gd name="T71" fmla="*/ 272 h 512"/>
                <a:gd name="T72" fmla="*/ 373 w 512"/>
                <a:gd name="T73" fmla="*/ 213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12" h="512">
                  <a:moveTo>
                    <a:pt x="288" y="213"/>
                  </a:moveTo>
                  <a:cubicBezTo>
                    <a:pt x="288" y="231"/>
                    <a:pt x="273" y="245"/>
                    <a:pt x="256" y="245"/>
                  </a:cubicBezTo>
                  <a:cubicBezTo>
                    <a:pt x="238" y="245"/>
                    <a:pt x="224" y="231"/>
                    <a:pt x="224" y="213"/>
                  </a:cubicBezTo>
                  <a:cubicBezTo>
                    <a:pt x="224" y="195"/>
                    <a:pt x="238" y="181"/>
                    <a:pt x="256" y="181"/>
                  </a:cubicBezTo>
                  <a:cubicBezTo>
                    <a:pt x="273" y="181"/>
                    <a:pt x="288" y="195"/>
                    <a:pt x="288" y="213"/>
                  </a:cubicBezTo>
                  <a:close/>
                  <a:moveTo>
                    <a:pt x="351" y="213"/>
                  </a:moveTo>
                  <a:cubicBezTo>
                    <a:pt x="351" y="231"/>
                    <a:pt x="348" y="245"/>
                    <a:pt x="339" y="260"/>
                  </a:cubicBezTo>
                  <a:cubicBezTo>
                    <a:pt x="256" y="386"/>
                    <a:pt x="256" y="386"/>
                    <a:pt x="256" y="386"/>
                  </a:cubicBezTo>
                  <a:cubicBezTo>
                    <a:pt x="173" y="261"/>
                    <a:pt x="173" y="261"/>
                    <a:pt x="173" y="261"/>
                  </a:cubicBezTo>
                  <a:cubicBezTo>
                    <a:pt x="163" y="245"/>
                    <a:pt x="160" y="231"/>
                    <a:pt x="160" y="213"/>
                  </a:cubicBezTo>
                  <a:cubicBezTo>
                    <a:pt x="160" y="160"/>
                    <a:pt x="203" y="117"/>
                    <a:pt x="255" y="117"/>
                  </a:cubicBezTo>
                  <a:cubicBezTo>
                    <a:pt x="255" y="117"/>
                    <a:pt x="256" y="117"/>
                    <a:pt x="256" y="117"/>
                  </a:cubicBezTo>
                  <a:cubicBezTo>
                    <a:pt x="256" y="117"/>
                    <a:pt x="256" y="117"/>
                    <a:pt x="256" y="117"/>
                  </a:cubicBezTo>
                  <a:cubicBezTo>
                    <a:pt x="308" y="117"/>
                    <a:pt x="351" y="160"/>
                    <a:pt x="351" y="213"/>
                  </a:cubicBezTo>
                  <a:close/>
                  <a:moveTo>
                    <a:pt x="309" y="213"/>
                  </a:moveTo>
                  <a:cubicBezTo>
                    <a:pt x="309" y="184"/>
                    <a:pt x="285" y="160"/>
                    <a:pt x="256" y="160"/>
                  </a:cubicBezTo>
                  <a:cubicBezTo>
                    <a:pt x="226" y="160"/>
                    <a:pt x="202" y="184"/>
                    <a:pt x="202" y="213"/>
                  </a:cubicBezTo>
                  <a:cubicBezTo>
                    <a:pt x="202" y="242"/>
                    <a:pt x="226" y="266"/>
                    <a:pt x="256" y="266"/>
                  </a:cubicBezTo>
                  <a:cubicBezTo>
                    <a:pt x="285" y="266"/>
                    <a:pt x="309" y="242"/>
                    <a:pt x="309" y="213"/>
                  </a:cubicBezTo>
                  <a:close/>
                  <a:moveTo>
                    <a:pt x="512" y="256"/>
                  </a:moveTo>
                  <a:cubicBezTo>
                    <a:pt x="512" y="397"/>
                    <a:pt x="397" y="512"/>
                    <a:pt x="256" y="512"/>
                  </a:cubicBezTo>
                  <a:cubicBezTo>
                    <a:pt x="114" y="512"/>
                    <a:pt x="0" y="397"/>
                    <a:pt x="0" y="256"/>
                  </a:cubicBezTo>
                  <a:cubicBezTo>
                    <a:pt x="0" y="114"/>
                    <a:pt x="114" y="0"/>
                    <a:pt x="256" y="0"/>
                  </a:cubicBezTo>
                  <a:cubicBezTo>
                    <a:pt x="397" y="0"/>
                    <a:pt x="512" y="114"/>
                    <a:pt x="512" y="256"/>
                  </a:cubicBezTo>
                  <a:close/>
                  <a:moveTo>
                    <a:pt x="373" y="213"/>
                  </a:moveTo>
                  <a:cubicBezTo>
                    <a:pt x="373" y="148"/>
                    <a:pt x="320" y="96"/>
                    <a:pt x="256" y="96"/>
                  </a:cubicBezTo>
                  <a:cubicBezTo>
                    <a:pt x="256" y="96"/>
                    <a:pt x="256" y="96"/>
                    <a:pt x="256" y="96"/>
                  </a:cubicBezTo>
                  <a:cubicBezTo>
                    <a:pt x="256" y="96"/>
                    <a:pt x="255" y="96"/>
                    <a:pt x="255" y="96"/>
                  </a:cubicBezTo>
                  <a:cubicBezTo>
                    <a:pt x="191" y="96"/>
                    <a:pt x="138" y="148"/>
                    <a:pt x="138" y="213"/>
                  </a:cubicBezTo>
                  <a:cubicBezTo>
                    <a:pt x="138" y="235"/>
                    <a:pt x="143" y="252"/>
                    <a:pt x="155" y="272"/>
                  </a:cubicBezTo>
                  <a:cubicBezTo>
                    <a:pt x="247" y="411"/>
                    <a:pt x="247" y="411"/>
                    <a:pt x="247" y="411"/>
                  </a:cubicBezTo>
                  <a:cubicBezTo>
                    <a:pt x="249" y="414"/>
                    <a:pt x="252" y="416"/>
                    <a:pt x="255" y="416"/>
                  </a:cubicBezTo>
                  <a:cubicBezTo>
                    <a:pt x="255" y="416"/>
                    <a:pt x="256" y="416"/>
                    <a:pt x="256" y="416"/>
                  </a:cubicBezTo>
                  <a:cubicBezTo>
                    <a:pt x="256" y="416"/>
                    <a:pt x="256" y="416"/>
                    <a:pt x="256" y="416"/>
                  </a:cubicBezTo>
                  <a:cubicBezTo>
                    <a:pt x="259" y="416"/>
                    <a:pt x="263" y="414"/>
                    <a:pt x="265" y="411"/>
                  </a:cubicBezTo>
                  <a:cubicBezTo>
                    <a:pt x="357" y="272"/>
                    <a:pt x="357" y="272"/>
                    <a:pt x="357" y="272"/>
                  </a:cubicBezTo>
                  <a:cubicBezTo>
                    <a:pt x="368" y="252"/>
                    <a:pt x="373" y="235"/>
                    <a:pt x="373" y="213"/>
                  </a:cubicBezTo>
                  <a:close/>
                </a:path>
              </a:pathLst>
            </a:custGeom>
            <a:solidFill>
              <a:srgbClr val="9F2322"/>
            </a:solidFill>
            <a:ln w="6350">
              <a:solidFill>
                <a:schemeClr val="bg1"/>
              </a:solidFill>
            </a:ln>
          </p:spPr>
          <p:txBody>
            <a:bodyPr vert="horz" wrap="square" lIns="68544" tIns="34272" rIns="68544" bIns="34272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49"/>
            </a:p>
          </p:txBody>
        </p:sp>
      </p:grpSp>
      <p:sp>
        <p:nvSpPr>
          <p:cNvPr id="89" name="Rechteck 88">
            <a:extLst>
              <a:ext uri="{FF2B5EF4-FFF2-40B4-BE49-F238E27FC236}">
                <a16:creationId xmlns:a16="http://schemas.microsoft.com/office/drawing/2014/main" id="{CE8843B9-6174-456F-B678-340E99F8DF51}"/>
              </a:ext>
            </a:extLst>
          </p:cNvPr>
          <p:cNvSpPr/>
          <p:nvPr/>
        </p:nvSpPr>
        <p:spPr>
          <a:xfrm>
            <a:off x="8244715" y="4755721"/>
            <a:ext cx="1187691" cy="17995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1981" tIns="71981" rIns="71981" bIns="71981" rtlCol="0" anchor="ctr" anchorCtr="0"/>
          <a:lstStyle/>
          <a:p>
            <a:r>
              <a:rPr lang="de-DE" sz="1049">
                <a:solidFill>
                  <a:schemeClr val="tx1"/>
                </a:solidFill>
              </a:rPr>
              <a:t>Go-Live SAC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DBBEAB-94AC-1982-17B7-4E9B461A203B}"/>
              </a:ext>
            </a:extLst>
          </p:cNvPr>
          <p:cNvSpPr/>
          <p:nvPr/>
        </p:nvSpPr>
        <p:spPr>
          <a:xfrm>
            <a:off x="7945696" y="409569"/>
            <a:ext cx="2376918" cy="545401"/>
          </a:xfrm>
          <a:prstGeom prst="rect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 anchorCtr="0"/>
          <a:lstStyle/>
          <a:p>
            <a:pPr algn="l"/>
            <a:r>
              <a:rPr lang="en-US" sz="1200">
                <a:solidFill>
                  <a:schemeClr val="accent5"/>
                </a:solidFill>
              </a:rPr>
              <a:t>Please always check for updates before communicating this slide.</a:t>
            </a:r>
          </a:p>
        </p:txBody>
      </p:sp>
    </p:spTree>
    <p:extLst>
      <p:ext uri="{BB962C8B-B14F-4D97-AF65-F5344CB8AC3E}">
        <p14:creationId xmlns:p14="http://schemas.microsoft.com/office/powerpoint/2010/main" val="3523575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BD23AEA4-E6EB-46A4-892C-57FF695B187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4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BD23AEA4-E6EB-46A4-892C-57FF695B18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C7AE60-B96E-4354-A721-989DC43F2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4001" y="6381579"/>
            <a:ext cx="9247794" cy="21741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Tx/>
              <a:buNone/>
              <a:tabLst>
                <a:tab pos="234951" algn="l"/>
              </a:tabLst>
              <a:defRPr kumimoji="0" lang="de-DE" sz="800" kern="120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16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rtl="0" eaLnBrk="1" latinLnBrk="0" hangingPunct="1">
              <a:spcBef>
                <a:spcPts val="533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rtl="0" eaLnBrk="1" latinLnBrk="0" hangingPunct="1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tabLst/>
              <a:defRPr kumimoji="0" sz="17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07.12.2022 | synapsis communication deck</a:t>
            </a:r>
            <a:endParaRPr lang="en-GB" sz="8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053FC5-955B-4953-B19F-842D2A825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Roadmap and High Level Release Plan - Digital Core </a:t>
            </a:r>
            <a:endParaRPr lang="en-US"/>
          </a:p>
        </p:txBody>
      </p:sp>
      <p:pic>
        <p:nvPicPr>
          <p:cNvPr id="10" name="Grafik 9">
            <a:hlinkClick r:id="rId8"/>
            <a:extLst>
              <a:ext uri="{FF2B5EF4-FFF2-40B4-BE49-F238E27FC236}">
                <a16:creationId xmlns:a16="http://schemas.microsoft.com/office/drawing/2014/main" id="{7E8DA96E-8CD2-44EA-BEC8-1399147AEAC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70950">
            <a:off x="1443590" y="5332746"/>
            <a:ext cx="413483" cy="465939"/>
          </a:xfrm>
          <a:prstGeom prst="rect">
            <a:avLst/>
          </a:prstGeom>
          <a:noFill/>
        </p:spPr>
      </p:pic>
      <p:sp>
        <p:nvSpPr>
          <p:cNvPr id="11" name="Isosceles Triangle 7">
            <a:extLst>
              <a:ext uri="{FF2B5EF4-FFF2-40B4-BE49-F238E27FC236}">
                <a16:creationId xmlns:a16="http://schemas.microsoft.com/office/drawing/2014/main" id="{F0D937FF-ECCF-41E5-9AFB-55D7A278ECDD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>
          <a:xfrm rot="5400000">
            <a:off x="7749580" y="3467978"/>
            <a:ext cx="1261533" cy="524933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7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721F7D9-A651-4C13-91A5-1B1ED7258D38}"/>
              </a:ext>
            </a:extLst>
          </p:cNvPr>
          <p:cNvSpPr txBox="1">
            <a:spLocks/>
          </p:cNvSpPr>
          <p:nvPr/>
        </p:nvSpPr>
        <p:spPr>
          <a:xfrm>
            <a:off x="9169738" y="3501342"/>
            <a:ext cx="2700000" cy="4687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Tx/>
              <a:buNone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rtl="0" eaLnBrk="1" latinLnBrk="0" hangingPunct="1">
              <a:spcBef>
                <a:spcPts val="533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rtl="0" eaLnBrk="1" latinLnBrk="0" hangingPunct="1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tabLst/>
              <a:defRPr kumimoji="0" sz="17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194560" indent="-243840" algn="l" rtl="0" eaLnBrk="1" latinLnBrk="0" hangingPunct="1">
              <a:spcBef>
                <a:spcPts val="4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38400" indent="-243840" algn="l" rtl="0" eaLnBrk="1" latinLnBrk="0" hangingPunct="1">
              <a:spcBef>
                <a:spcPts val="4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2239" indent="-243840" algn="l" rtl="0" eaLnBrk="1" latinLnBrk="0" hangingPunct="1">
              <a:spcBef>
                <a:spcPts val="4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43840" algn="l" rtl="0" eaLnBrk="1" latinLnBrk="0" hangingPunct="1">
              <a:spcBef>
                <a:spcPts val="4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hlinkClick r:id="rId8"/>
              </a:rPr>
              <a:t>Link </a:t>
            </a:r>
            <a:r>
              <a:rPr lang="de-DE" err="1">
                <a:hlinkClick r:id="rId8"/>
              </a:rPr>
              <a:t>to</a:t>
            </a:r>
            <a:r>
              <a:rPr lang="de-DE">
                <a:hlinkClick r:id="rId8"/>
              </a:rPr>
              <a:t> Roadmap</a:t>
            </a:r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C19A9A-8721-ECCE-E241-4BC9C42B42C8}"/>
              </a:ext>
            </a:extLst>
          </p:cNvPr>
          <p:cNvSpPr/>
          <p:nvPr/>
        </p:nvSpPr>
        <p:spPr>
          <a:xfrm>
            <a:off x="682171" y="2264229"/>
            <a:ext cx="5554061" cy="29407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 anchorCtr="0"/>
          <a:lstStyle/>
          <a:p>
            <a:pPr algn="ctr"/>
            <a:r>
              <a:rPr lang="de-DE" sz="2800" b="1"/>
              <a:t>Update </a:t>
            </a:r>
            <a:r>
              <a:rPr lang="de-DE" sz="2800" b="1" err="1"/>
              <a:t>needed</a:t>
            </a:r>
            <a:endParaRPr lang="en-US" sz="2800" b="1" err="1"/>
          </a:p>
        </p:txBody>
      </p:sp>
      <p:pic>
        <p:nvPicPr>
          <p:cNvPr id="8" name="Picture 7" descr="Timeline&#10;&#10;Description automatically generated">
            <a:hlinkClick r:id="rId8"/>
            <a:extLst>
              <a:ext uri="{FF2B5EF4-FFF2-40B4-BE49-F238E27FC236}">
                <a16:creationId xmlns:a16="http://schemas.microsoft.com/office/drawing/2014/main" id="{2F10D582-8AEA-F7AE-C241-F0C6B8700A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4000" y="1780147"/>
            <a:ext cx="7407985" cy="355304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34185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3706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298" name="think-cell Slide" r:id="rId13" imgW="353" imgH="353" progId="TCLayout.ActiveDocument.1">
                  <p:embed/>
                </p:oleObj>
              </mc:Choice>
              <mc:Fallback>
                <p:oleObj name="think-cell Slide" r:id="rId13" imgW="353" imgH="353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706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1588" y="1"/>
            <a:ext cx="211667" cy="21166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e-DE" sz="2667" b="1">
              <a:solidFill>
                <a:prstClr val="white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 vert="horz"/>
          <a:lstStyle/>
          <a:p>
            <a:r>
              <a:rPr lang="de-DE"/>
              <a:t>DRÄXLMAIER Global Template (DGT</a:t>
            </a:r>
            <a:r>
              <a:rPr lang="en-US"/>
              <a:t>) &amp; </a:t>
            </a:r>
            <a:br>
              <a:rPr lang="en-US"/>
            </a:br>
            <a:r>
              <a:rPr lang="en-US"/>
              <a:t>Minimal / Minimum Viable Product</a:t>
            </a:r>
            <a:r>
              <a:rPr lang="en-US" baseline="30000"/>
              <a:t>1)</a:t>
            </a:r>
            <a:r>
              <a:rPr lang="en-US"/>
              <a:t> (MVP) in a nutshell</a:t>
            </a:r>
            <a:br>
              <a:rPr lang="de-DE"/>
            </a:br>
            <a:endParaRPr lang="de-DE"/>
          </a:p>
        </p:txBody>
      </p:sp>
      <p:sp>
        <p:nvSpPr>
          <p:cNvPr id="44" name="Inhaltsplatzhalter 43">
            <a:extLst>
              <a:ext uri="{FF2B5EF4-FFF2-40B4-BE49-F238E27FC236}">
                <a16:creationId xmlns:a16="http://schemas.microsoft.com/office/drawing/2014/main" id="{A3CA3A48-30A8-4694-BECD-99B843ED4D3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58417" y="1525588"/>
            <a:ext cx="4909668" cy="4783732"/>
          </a:xfr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72000" rIns="0" bIns="0" rtlCol="0" anchor="t">
            <a:noAutofit/>
          </a:bodyPr>
          <a:lstStyle/>
          <a:p>
            <a:pPr algn="ctr">
              <a:buClr>
                <a:srgbClr val="0097AC"/>
              </a:buClr>
              <a:tabLst>
                <a:tab pos="234881" algn="l"/>
              </a:tabLst>
              <a:defRPr/>
            </a:pPr>
            <a:r>
              <a:rPr lang="de-DE" b="1">
                <a:solidFill>
                  <a:schemeClr val="accent1"/>
                </a:solidFill>
              </a:rPr>
              <a:t> HOW - in </a:t>
            </a:r>
            <a:r>
              <a:rPr lang="de-DE" b="1" err="1">
                <a:solidFill>
                  <a:schemeClr val="accent1"/>
                </a:solidFill>
              </a:rPr>
              <a:t>order</a:t>
            </a:r>
            <a:r>
              <a:rPr lang="de-DE" b="1">
                <a:solidFill>
                  <a:schemeClr val="accent1"/>
                </a:solidFill>
              </a:rPr>
              <a:t> to </a:t>
            </a:r>
            <a:r>
              <a:rPr lang="de-DE" b="1" err="1">
                <a:solidFill>
                  <a:schemeClr val="accent1"/>
                </a:solidFill>
              </a:rPr>
              <a:t>ensure</a:t>
            </a:r>
            <a:r>
              <a:rPr lang="de-DE" b="1">
                <a:solidFill>
                  <a:schemeClr val="accent1"/>
                </a:solidFill>
              </a:rPr>
              <a:t> </a:t>
            </a:r>
            <a:r>
              <a:rPr lang="de-DE" b="1" err="1">
                <a:solidFill>
                  <a:schemeClr val="accent1"/>
                </a:solidFill>
              </a:rPr>
              <a:t>Functionality</a:t>
            </a:r>
            <a:r>
              <a:rPr lang="de-DE" b="1">
                <a:solidFill>
                  <a:schemeClr val="accent1"/>
                </a:solidFill>
              </a:rPr>
              <a:t> </a:t>
            </a:r>
            <a:r>
              <a:rPr lang="de-DE" sz="1600" b="1">
                <a:solidFill>
                  <a:schemeClr val="accent1"/>
                </a:solidFill>
              </a:rPr>
              <a:t>(Depth </a:t>
            </a:r>
            <a:r>
              <a:rPr lang="de-DE" sz="1600" b="1" err="1">
                <a:solidFill>
                  <a:schemeClr val="accent1"/>
                </a:solidFill>
              </a:rPr>
              <a:t>of</a:t>
            </a:r>
            <a:r>
              <a:rPr lang="de-DE" sz="1600" b="1">
                <a:solidFill>
                  <a:schemeClr val="accent1"/>
                </a:solidFill>
              </a:rPr>
              <a:t> Implementation)</a:t>
            </a:r>
            <a:endParaRPr lang="en-US" sz="1800">
              <a:solidFill>
                <a:schemeClr val="accent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buClr>
                <a:srgbClr val="0097AC"/>
              </a:buClr>
              <a:tabLst>
                <a:tab pos="234881" algn="l"/>
              </a:tabLst>
              <a:defRPr/>
            </a:pPr>
            <a:br>
              <a:rPr lang="en-US" sz="14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Consideration of all categories of the digital value stream: </a:t>
            </a:r>
            <a:br>
              <a:rPr lang="en-US" sz="14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40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people &amp; organization, process, data, system / tool</a:t>
            </a:r>
            <a:endParaRPr lang="en-US" sz="14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buClr>
                <a:srgbClr val="0097AC"/>
              </a:buClr>
              <a:tabLst>
                <a:tab pos="234881" algn="l"/>
              </a:tabLst>
              <a:defRPr/>
            </a:pPr>
            <a:endParaRPr lang="en-US" sz="14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buClr>
                <a:srgbClr val="0097AC"/>
              </a:buClr>
              <a:tabLst>
                <a:tab pos="234881" algn="l"/>
              </a:tabLst>
              <a:defRPr/>
            </a:pPr>
            <a:endParaRPr lang="en-US" sz="14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buClr>
                <a:srgbClr val="0097AC"/>
              </a:buClr>
              <a:tabLst>
                <a:tab pos="234881" algn="l"/>
              </a:tabLst>
              <a:defRPr/>
            </a:pPr>
            <a:endParaRPr lang="en-US" sz="14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buClr>
                <a:srgbClr val="0097AC"/>
              </a:buClr>
              <a:tabLst>
                <a:tab pos="234881" algn="l"/>
              </a:tabLst>
              <a:defRPr/>
            </a:pPr>
            <a:endParaRPr lang="en-US" sz="14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buClr>
                <a:srgbClr val="0097AC"/>
              </a:buClr>
              <a:tabLst>
                <a:tab pos="234881" algn="l"/>
              </a:tabLst>
              <a:defRPr/>
            </a:pPr>
            <a:endParaRPr lang="en-US" sz="14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buClr>
                <a:srgbClr val="0097AC"/>
              </a:buClr>
              <a:tabLst>
                <a:tab pos="234881" algn="l"/>
              </a:tabLst>
              <a:defRPr/>
            </a:pPr>
            <a:endParaRPr lang="en-US" sz="14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buClr>
                <a:srgbClr val="0097AC"/>
              </a:buClr>
              <a:tabLst>
                <a:tab pos="234881" algn="l"/>
              </a:tabLst>
              <a:defRPr/>
            </a:pPr>
            <a:endParaRPr lang="en-US" sz="14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buClr>
                <a:srgbClr val="0097AC"/>
              </a:buClr>
              <a:tabLst>
                <a:tab pos="234881" algn="l"/>
              </a:tabLst>
              <a:defRPr/>
            </a:pPr>
            <a:endParaRPr lang="en-US" sz="14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buClr>
                <a:srgbClr val="0097AC"/>
              </a:buClr>
              <a:tabLst>
                <a:tab pos="234881" algn="l"/>
              </a:tabLst>
              <a:defRPr/>
            </a:pPr>
            <a:endParaRPr lang="en-US" sz="14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buClr>
                <a:srgbClr val="0097AC"/>
              </a:buClr>
              <a:tabLst>
                <a:tab pos="234881" algn="l"/>
              </a:tabLst>
              <a:defRPr/>
            </a:pPr>
            <a:endParaRPr lang="en-US" sz="14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buClr>
                <a:srgbClr val="0097AC"/>
              </a:buClr>
              <a:tabLst>
                <a:tab pos="234881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Responsible functions must define the </a:t>
            </a:r>
            <a:r>
              <a:rPr lang="en-US" sz="140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business processes</a:t>
            </a:r>
          </a:p>
          <a:p>
            <a:pPr algn="ctr">
              <a:spcBef>
                <a:spcPts val="300"/>
              </a:spcBef>
              <a:buClr>
                <a:srgbClr val="0097AC"/>
              </a:buClr>
              <a:tabLst>
                <a:tab pos="234881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Industrialized rollout approach </a:t>
            </a:r>
            <a:r>
              <a:rPr lang="en-US" sz="140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cluster</a:t>
            </a:r>
          </a:p>
          <a:p>
            <a:pPr algn="ctr">
              <a:spcBef>
                <a:spcPts val="300"/>
              </a:spcBef>
              <a:buClr>
                <a:srgbClr val="0097AC"/>
              </a:buClr>
              <a:tabLst>
                <a:tab pos="234881" algn="l"/>
              </a:tabLst>
              <a:defRPr/>
            </a:pPr>
            <a:r>
              <a:rPr lang="en-US" sz="140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Implementation of the essential functionalities</a:t>
            </a:r>
            <a:endParaRPr lang="de-DE">
              <a:solidFill>
                <a:schemeClr val="accent1"/>
              </a:solidFill>
            </a:endParaRPr>
          </a:p>
        </p:txBody>
      </p:sp>
      <p:sp>
        <p:nvSpPr>
          <p:cNvPr id="45" name="Inhaltsplatzhalter 44">
            <a:extLst>
              <a:ext uri="{FF2B5EF4-FFF2-40B4-BE49-F238E27FC236}">
                <a16:creationId xmlns:a16="http://schemas.microsoft.com/office/drawing/2014/main" id="{8C1B93BB-869D-4C58-A684-BE78339FF01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0178" y="1525589"/>
            <a:ext cx="6571513" cy="4783137"/>
          </a:xfrm>
          <a:ln w="9525">
            <a:solidFill>
              <a:schemeClr val="tx1"/>
            </a:solidFill>
          </a:ln>
        </p:spPr>
        <p:txBody>
          <a:bodyPr vert="horz" lIns="0" tIns="72000" rIns="0" bIns="0" rtlCol="0">
            <a:noAutofit/>
          </a:bodyPr>
          <a:lstStyle/>
          <a:p>
            <a:pPr algn="ctr"/>
            <a:r>
              <a:rPr lang="de-DE" b="1"/>
              <a:t>WHAT - </a:t>
            </a:r>
            <a:r>
              <a:rPr lang="de-DE" b="1" err="1"/>
              <a:t>Processes</a:t>
            </a:r>
            <a:r>
              <a:rPr lang="de-DE" b="1"/>
              <a:t>, Systems</a:t>
            </a:r>
          </a:p>
        </p:txBody>
      </p:sp>
      <p:sp>
        <p:nvSpPr>
          <p:cNvPr id="160" name="Datumsplatzhalter 3"/>
          <p:cNvSpPr>
            <a:spLocks noGrp="1"/>
          </p:cNvSpPr>
          <p:nvPr>
            <p:ph type="dt" sz="half" idx="12"/>
            <p:custDataLst>
              <p:tags r:id="rId5"/>
            </p:custDataLst>
          </p:nvPr>
        </p:nvSpPr>
        <p:spPr>
          <a:xfrm>
            <a:off x="158631" y="6502357"/>
            <a:ext cx="6866993" cy="1077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de-DE"/>
            </a:defPPr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Tx/>
              <a:buNone/>
              <a:tabLst>
                <a:tab pos="234951" algn="l"/>
              </a:tabLst>
              <a:defRPr kumimoji="0" lang="de-DE" sz="800" kern="120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16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rtl="0" eaLnBrk="1" latinLnBrk="0" hangingPunct="1">
              <a:spcBef>
                <a:spcPts val="533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rtl="0" eaLnBrk="1" latinLnBrk="0" hangingPunct="1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tabLst/>
              <a:defRPr kumimoji="0" sz="17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spcBef>
                <a:spcPts val="0"/>
              </a:spcBef>
              <a:buClrTx/>
              <a:buSzTx/>
              <a:tabLst/>
              <a:defRPr/>
            </a:pPr>
            <a:r>
              <a:rPr lang="de-DE"/>
              <a:t>07.12.2022 | synapsis communication deck</a:t>
            </a:r>
            <a:endParaRPr lang="de-DE">
              <a:solidFill>
                <a:srgbClr val="888E95"/>
              </a:solidFill>
              <a:latin typeface="Arial"/>
            </a:endParaRPr>
          </a:p>
        </p:txBody>
      </p:sp>
      <p:grpSp>
        <p:nvGrpSpPr>
          <p:cNvPr id="2" name="Gruppieren 1"/>
          <p:cNvGrpSpPr>
            <a:grpSpLocks/>
          </p:cNvGrpSpPr>
          <p:nvPr>
            <p:custDataLst>
              <p:tags r:id="rId6"/>
            </p:custDataLst>
          </p:nvPr>
        </p:nvGrpSpPr>
        <p:grpSpPr>
          <a:xfrm>
            <a:off x="2524748" y="2147521"/>
            <a:ext cx="4500634" cy="3856600"/>
            <a:chOff x="2555776" y="1154412"/>
            <a:chExt cx="4159209" cy="3564032"/>
          </a:xfrm>
        </p:grpSpPr>
        <p:grpSp>
          <p:nvGrpSpPr>
            <p:cNvPr id="10" name="Gruppieren 22"/>
            <p:cNvGrpSpPr/>
            <p:nvPr/>
          </p:nvGrpSpPr>
          <p:grpSpPr>
            <a:xfrm>
              <a:off x="2555776" y="1154412"/>
              <a:ext cx="4159209" cy="3564032"/>
              <a:chOff x="4422122" y="951934"/>
              <a:chExt cx="4159209" cy="3564032"/>
            </a:xfrm>
          </p:grpSpPr>
          <p:sp>
            <p:nvSpPr>
              <p:cNvPr id="11" name="Ellipse 10"/>
              <p:cNvSpPr/>
              <p:nvPr/>
            </p:nvSpPr>
            <p:spPr bwMode="auto">
              <a:xfrm>
                <a:off x="4422122" y="4035557"/>
                <a:ext cx="4159209" cy="480409"/>
              </a:xfrm>
              <a:prstGeom prst="ellipse">
                <a:avLst/>
              </a:prstGeom>
              <a:gradFill flip="none" rotWithShape="1">
                <a:gsLst>
                  <a:gs pos="24000">
                    <a:sysClr val="windowText" lastClr="000000">
                      <a:alpha val="30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sz="2667">
                  <a:solidFill>
                    <a:srgbClr val="FFFFFF"/>
                  </a:solidFill>
                  <a:latin typeface="Calibri" pitchFamily="-112" charset="0"/>
                </a:endParaRPr>
              </a:p>
            </p:txBody>
          </p:sp>
          <p:sp>
            <p:nvSpPr>
              <p:cNvPr id="12" name="Ellipse 11"/>
              <p:cNvSpPr/>
              <p:nvPr/>
            </p:nvSpPr>
            <p:spPr>
              <a:xfrm>
                <a:off x="4826192" y="951934"/>
                <a:ext cx="3274200" cy="327600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-457189" algn="ctr">
                  <a:buFont typeface="Calibri" pitchFamily="-112" charset="0"/>
                  <a:buAutoNum type="arabicPeriod"/>
                  <a:defRPr/>
                </a:pPr>
                <a:endParaRPr lang="en-US" sz="2667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Ellipse 5"/>
              <p:cNvSpPr>
                <a:spLocks noChangeAspect="1" noChangeArrowheads="1"/>
              </p:cNvSpPr>
              <p:nvPr/>
            </p:nvSpPr>
            <p:spPr bwMode="auto">
              <a:xfrm>
                <a:off x="4933292" y="1059934"/>
                <a:ext cx="3060000" cy="3060000"/>
              </a:xfrm>
              <a:prstGeom prst="ellipse">
                <a:avLst/>
              </a:prstGeom>
              <a:solidFill>
                <a:srgbClr val="777C8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indent="-457189" algn="ctr">
                  <a:buFont typeface="Calibri" pitchFamily="-112" charset="0"/>
                  <a:buAutoNum type="arabicPeriod"/>
                  <a:defRPr/>
                </a:pPr>
                <a:endParaRPr lang="en-US" sz="2667">
                  <a:solidFill>
                    <a:srgbClr val="FFFFFF"/>
                  </a:solidFill>
                  <a:latin typeface="Calibri" pitchFamily="-112" charset="0"/>
                </a:endParaRPr>
              </a:p>
            </p:txBody>
          </p:sp>
          <p:sp>
            <p:nvSpPr>
              <p:cNvPr id="14" name="Ellipse 13"/>
              <p:cNvSpPr>
                <a:spLocks noChangeAspect="1"/>
              </p:cNvSpPr>
              <p:nvPr/>
            </p:nvSpPr>
            <p:spPr>
              <a:xfrm>
                <a:off x="5208692" y="1335334"/>
                <a:ext cx="2509200" cy="2509200"/>
              </a:xfrm>
              <a:prstGeom prst="ellipse">
                <a:avLst/>
              </a:prstGeom>
              <a:solidFill>
                <a:schemeClr val="bg2">
                  <a:lumMod val="85000"/>
                </a:schemeClr>
              </a:solidFill>
              <a:effectLst/>
              <a:scene3d>
                <a:camera prst="orthographicFront" fov="0">
                  <a:rot lat="0" lon="0" rev="0"/>
                </a:camera>
                <a:lightRig rig="soft" dir="t">
                  <a:rot lat="0" lon="0" rev="2700000"/>
                </a:lightRig>
              </a:scene3d>
              <a:sp3d prstMaterial="matte">
                <a:contourClr>
                  <a:schemeClr val="dk1"/>
                </a:contourClr>
              </a:sp3d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lIns="0" rtlCol="0" anchor="ctr"/>
              <a:lstStyle/>
              <a:p>
                <a:pPr indent="-457189">
                  <a:buFont typeface="Calibri" pitchFamily="-112" charset="0"/>
                  <a:buAutoNum type="arabicPeriod"/>
                  <a:defRPr/>
                </a:pPr>
                <a:endParaRPr lang="en-US" sz="1333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Ellipse 14"/>
              <p:cNvSpPr>
                <a:spLocks noChangeAspect="1"/>
              </p:cNvSpPr>
              <p:nvPr/>
            </p:nvSpPr>
            <p:spPr>
              <a:xfrm>
                <a:off x="5392292" y="1508916"/>
                <a:ext cx="2142000" cy="2142000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indent="-457189">
                  <a:buFont typeface="Calibri" pitchFamily="-112" charset="0"/>
                  <a:buAutoNum type="arabicPeriod"/>
                  <a:defRPr/>
                </a:pPr>
                <a:endParaRPr lang="en-US" sz="2667">
                  <a:solidFill>
                    <a:schemeClr val="bg2"/>
                  </a:solidFill>
                </a:endParaRPr>
              </a:p>
            </p:txBody>
          </p:sp>
          <p:sp>
            <p:nvSpPr>
              <p:cNvPr id="16" name="Tekstboks 16"/>
              <p:cNvSpPr txBox="1">
                <a:spLocks noChangeArrowheads="1"/>
              </p:cNvSpPr>
              <p:nvPr/>
            </p:nvSpPr>
            <p:spPr bwMode="auto">
              <a:xfrm>
                <a:off x="6021094" y="1588505"/>
                <a:ext cx="884394" cy="7537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buClr>
                    <a:schemeClr val="bg2"/>
                  </a:buClr>
                </a:pPr>
                <a:r>
                  <a:rPr lang="en-US" sz="1600" b="1" kern="0">
                    <a:solidFill>
                      <a:schemeClr val="bg1"/>
                    </a:solidFill>
                  </a:rPr>
                  <a:t>DGT Core</a:t>
                </a:r>
                <a:br>
                  <a:rPr lang="en-US" sz="1600" b="1" kern="0">
                    <a:solidFill>
                      <a:schemeClr val="bg1"/>
                    </a:solidFill>
                  </a:rPr>
                </a:br>
                <a:r>
                  <a:rPr lang="en-US" sz="1600" b="1" kern="0">
                    <a:solidFill>
                      <a:schemeClr val="bg1"/>
                    </a:solidFill>
                  </a:rPr>
                  <a:t>80% </a:t>
                </a:r>
              </a:p>
              <a:p>
                <a:pPr algn="ctr">
                  <a:buClr>
                    <a:schemeClr val="bg2"/>
                  </a:buClr>
                </a:pPr>
                <a:endParaRPr lang="en-US" sz="1600" b="1" kern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7" name="Tekstboks 16"/>
            <p:cNvSpPr txBox="1">
              <a:spLocks noChangeArrowheads="1"/>
            </p:cNvSpPr>
            <p:nvPr/>
          </p:nvSpPr>
          <p:spPr bwMode="auto">
            <a:xfrm>
              <a:off x="3879178" y="2296531"/>
              <a:ext cx="1841614" cy="1386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marL="120648" indent="-120648">
                <a:lnSpc>
                  <a:spcPts val="1333"/>
                </a:lnSpc>
                <a:spcBef>
                  <a:spcPts val="0"/>
                </a:spcBef>
                <a:buClr>
                  <a:schemeClr val="bg2"/>
                </a:buClr>
                <a:buFont typeface="Arial" pitchFamily="34" charset="0"/>
                <a:buChar char="•"/>
              </a:pPr>
              <a:r>
                <a:rPr lang="en-US" sz="1300">
                  <a:solidFill>
                    <a:schemeClr val="bg1"/>
                  </a:solidFill>
                </a:rPr>
                <a:t>Master data</a:t>
              </a:r>
            </a:p>
            <a:p>
              <a:pPr marL="120648" indent="-120648">
                <a:lnSpc>
                  <a:spcPts val="1333"/>
                </a:lnSpc>
                <a:spcBef>
                  <a:spcPts val="0"/>
                </a:spcBef>
                <a:buClr>
                  <a:schemeClr val="bg2"/>
                </a:buClr>
                <a:buFont typeface="Arial" pitchFamily="34" charset="0"/>
                <a:buChar char="•"/>
              </a:pPr>
              <a:r>
                <a:rPr lang="en-US" sz="1300">
                  <a:solidFill>
                    <a:schemeClr val="bg1"/>
                  </a:solidFill>
                </a:rPr>
                <a:t>Order management</a:t>
              </a:r>
            </a:p>
            <a:p>
              <a:pPr marL="120648" indent="-120648">
                <a:lnSpc>
                  <a:spcPts val="1333"/>
                </a:lnSpc>
                <a:spcBef>
                  <a:spcPts val="0"/>
                </a:spcBef>
                <a:buClr>
                  <a:schemeClr val="bg2"/>
                </a:buClr>
                <a:buFont typeface="Arial" pitchFamily="34" charset="0"/>
                <a:buChar char="•"/>
              </a:pPr>
              <a:r>
                <a:rPr lang="en-US" sz="1300">
                  <a:solidFill>
                    <a:schemeClr val="bg1"/>
                  </a:solidFill>
                </a:rPr>
                <a:t>Material planning</a:t>
              </a:r>
            </a:p>
            <a:p>
              <a:pPr marL="120648" indent="-120648">
                <a:lnSpc>
                  <a:spcPts val="1333"/>
                </a:lnSpc>
                <a:spcBef>
                  <a:spcPts val="0"/>
                </a:spcBef>
                <a:buClr>
                  <a:schemeClr val="bg2"/>
                </a:buClr>
                <a:buFont typeface="Arial" pitchFamily="34" charset="0"/>
                <a:buChar char="•"/>
              </a:pPr>
              <a:r>
                <a:rPr lang="en-US" sz="1300">
                  <a:solidFill>
                    <a:schemeClr val="bg1"/>
                  </a:solidFill>
                </a:rPr>
                <a:t>Warehouse management</a:t>
              </a:r>
            </a:p>
            <a:p>
              <a:pPr marL="120648" indent="-120648">
                <a:lnSpc>
                  <a:spcPts val="1333"/>
                </a:lnSpc>
                <a:spcBef>
                  <a:spcPts val="0"/>
                </a:spcBef>
                <a:buClr>
                  <a:schemeClr val="bg2"/>
                </a:buClr>
                <a:buFont typeface="Arial" pitchFamily="34" charset="0"/>
                <a:buChar char="•"/>
              </a:pPr>
              <a:r>
                <a:rPr lang="en-US" sz="1300">
                  <a:solidFill>
                    <a:schemeClr val="bg1"/>
                  </a:solidFill>
                </a:rPr>
                <a:t>Quality management</a:t>
              </a:r>
            </a:p>
            <a:p>
              <a:pPr marL="120648" indent="-120648">
                <a:lnSpc>
                  <a:spcPts val="1333"/>
                </a:lnSpc>
                <a:spcBef>
                  <a:spcPts val="0"/>
                </a:spcBef>
                <a:buClr>
                  <a:schemeClr val="bg2"/>
                </a:buClr>
                <a:buFont typeface="Arial" pitchFamily="34" charset="0"/>
                <a:buChar char="•"/>
              </a:pPr>
              <a:r>
                <a:rPr lang="en-US" sz="1300">
                  <a:solidFill>
                    <a:schemeClr val="bg1"/>
                  </a:solidFill>
                </a:rPr>
                <a:t>Purchasing</a:t>
              </a:r>
            </a:p>
            <a:p>
              <a:pPr marL="120648" indent="-120648">
                <a:lnSpc>
                  <a:spcPts val="1333"/>
                </a:lnSpc>
                <a:spcBef>
                  <a:spcPts val="0"/>
                </a:spcBef>
                <a:buClr>
                  <a:schemeClr val="bg2"/>
                </a:buClr>
                <a:buFont typeface="Arial" pitchFamily="34" charset="0"/>
                <a:buChar char="•"/>
              </a:pPr>
              <a:r>
                <a:rPr lang="en-US" sz="1300">
                  <a:solidFill>
                    <a:schemeClr val="bg1"/>
                  </a:solidFill>
                </a:rPr>
                <a:t>Finance/Controlling</a:t>
              </a:r>
            </a:p>
            <a:p>
              <a:pPr marL="120648" indent="-120648">
                <a:lnSpc>
                  <a:spcPts val="1333"/>
                </a:lnSpc>
                <a:spcBef>
                  <a:spcPts val="0"/>
                </a:spcBef>
                <a:buClr>
                  <a:schemeClr val="bg2"/>
                </a:buClr>
                <a:buFont typeface="Arial" pitchFamily="34" charset="0"/>
                <a:buChar char="•"/>
              </a:pPr>
              <a:r>
                <a:rPr lang="en-US" sz="1300">
                  <a:solidFill>
                    <a:schemeClr val="bg1"/>
                  </a:solidFill>
                </a:rPr>
                <a:t>Inter-/Intracompany</a:t>
              </a:r>
              <a:br>
                <a:rPr lang="en-US" sz="1300">
                  <a:solidFill>
                    <a:schemeClr val="bg1"/>
                  </a:solidFill>
                </a:rPr>
              </a:br>
              <a:r>
                <a:rPr lang="en-US" sz="1300">
                  <a:solidFill>
                    <a:schemeClr val="bg1"/>
                  </a:solidFill>
                </a:rPr>
                <a:t>processes</a:t>
              </a:r>
            </a:p>
          </p:txBody>
        </p:sp>
      </p:grpSp>
      <p:sp>
        <p:nvSpPr>
          <p:cNvPr id="20" name="Rechteck 19"/>
          <p:cNvSpPr>
            <a:spLocks/>
          </p:cNvSpPr>
          <p:nvPr>
            <p:custDataLst>
              <p:tags r:id="rId7"/>
            </p:custDataLst>
          </p:nvPr>
        </p:nvSpPr>
        <p:spPr>
          <a:xfrm>
            <a:off x="584708" y="4847723"/>
            <a:ext cx="2592000" cy="12003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400" b="1">
                <a:solidFill>
                  <a:schemeClr val="accent1"/>
                </a:solidFill>
              </a:rPr>
              <a:t>Localizations</a:t>
            </a:r>
          </a:p>
          <a:p>
            <a:pPr marL="167213" indent="-167213">
              <a:lnSpc>
                <a:spcPts val="1600"/>
              </a:lnSpc>
              <a:spcBef>
                <a:spcPts val="400"/>
              </a:spcBef>
              <a:buFont typeface="Arial" panose="020B0604020202020204" pitchFamily="34" charset="0"/>
              <a:buChar char="•"/>
              <a:tabLst>
                <a:tab pos="234945" algn="l"/>
              </a:tabLst>
            </a:pPr>
            <a:r>
              <a:rPr lang="en-US" sz="1400"/>
              <a:t>As few as possible, </a:t>
            </a:r>
            <a:br>
              <a:rPr lang="en-US" sz="1400"/>
            </a:br>
            <a:r>
              <a:rPr lang="en-US" sz="1400"/>
              <a:t>as many as necessary</a:t>
            </a:r>
          </a:p>
          <a:p>
            <a:pPr marL="167213" indent="-167213">
              <a:lnSpc>
                <a:spcPts val="1600"/>
              </a:lnSpc>
              <a:spcBef>
                <a:spcPts val="400"/>
              </a:spcBef>
              <a:buFont typeface="Arial" panose="020B0604020202020204" pitchFamily="34" charset="0"/>
              <a:buChar char="•"/>
              <a:tabLst>
                <a:tab pos="234945" algn="l"/>
              </a:tabLst>
            </a:pPr>
            <a:r>
              <a:rPr lang="en-US" sz="1400"/>
              <a:t>Legal requirements </a:t>
            </a:r>
          </a:p>
          <a:p>
            <a:pPr marL="167213" indent="-167213">
              <a:lnSpc>
                <a:spcPts val="1600"/>
              </a:lnSpc>
              <a:spcBef>
                <a:spcPts val="400"/>
              </a:spcBef>
              <a:buFont typeface="Arial" panose="020B0604020202020204" pitchFamily="34" charset="0"/>
              <a:buChar char="•"/>
              <a:tabLst>
                <a:tab pos="234945" algn="l"/>
              </a:tabLst>
            </a:pPr>
            <a:r>
              <a:rPr lang="en-US" sz="1400"/>
              <a:t>Local requirements</a:t>
            </a:r>
          </a:p>
        </p:txBody>
      </p:sp>
      <p:sp>
        <p:nvSpPr>
          <p:cNvPr id="21" name="Rektangel 25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23767" y="4855295"/>
            <a:ext cx="192000" cy="19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457189" algn="ctr">
              <a:buFont typeface="Calibri" pitchFamily="-112" charset="0"/>
              <a:buAutoNum type="arabicPeriod"/>
              <a:defRPr/>
            </a:pPr>
            <a:endParaRPr lang="en-US" sz="2667">
              <a:solidFill>
                <a:prstClr val="white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584708" y="3551493"/>
            <a:ext cx="2592000" cy="9952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400" b="1">
                <a:solidFill>
                  <a:schemeClr val="accent1"/>
                </a:solidFill>
              </a:rPr>
              <a:t>Product characteristic (ES)</a:t>
            </a:r>
          </a:p>
          <a:p>
            <a:pPr marL="167213" indent="-167213">
              <a:lnSpc>
                <a:spcPts val="1600"/>
              </a:lnSpc>
              <a:spcBef>
                <a:spcPts val="400"/>
              </a:spcBef>
              <a:buFont typeface="Arial" panose="020B0604020202020204" pitchFamily="34" charset="0"/>
              <a:buChar char="•"/>
              <a:tabLst>
                <a:tab pos="116414" algn="l"/>
              </a:tabLst>
            </a:pPr>
            <a:r>
              <a:rPr lang="en-US" sz="1400"/>
              <a:t>Bill of materials, routing</a:t>
            </a:r>
          </a:p>
          <a:p>
            <a:pPr marL="167213" indent="-167213">
              <a:lnSpc>
                <a:spcPts val="1600"/>
              </a:lnSpc>
              <a:spcBef>
                <a:spcPts val="400"/>
              </a:spcBef>
              <a:buFont typeface="Arial" panose="020B0604020202020204" pitchFamily="34" charset="0"/>
              <a:buChar char="•"/>
              <a:tabLst>
                <a:tab pos="116414" algn="l"/>
              </a:tabLst>
            </a:pPr>
            <a:r>
              <a:rPr lang="en-US" sz="1400"/>
              <a:t>Module logic</a:t>
            </a:r>
          </a:p>
          <a:p>
            <a:pPr marL="167213" indent="-167213">
              <a:lnSpc>
                <a:spcPts val="1600"/>
              </a:lnSpc>
              <a:spcBef>
                <a:spcPts val="400"/>
              </a:spcBef>
              <a:buFont typeface="Arial" panose="020B0604020202020204" pitchFamily="34" charset="0"/>
              <a:buChar char="•"/>
              <a:tabLst>
                <a:tab pos="116414" algn="l"/>
              </a:tabLst>
            </a:pPr>
            <a:r>
              <a:rPr lang="en-US" sz="1400"/>
              <a:t>Push &amp; (pull) principle</a:t>
            </a:r>
          </a:p>
        </p:txBody>
      </p:sp>
      <p:sp>
        <p:nvSpPr>
          <p:cNvPr id="22" name="Rektangel 26"/>
          <p:cNvSpPr>
            <a:spLocks noChangeArrowheads="1"/>
          </p:cNvSpPr>
          <p:nvPr/>
        </p:nvSpPr>
        <p:spPr bwMode="auto">
          <a:xfrm>
            <a:off x="323767" y="3559065"/>
            <a:ext cx="192000" cy="192000"/>
          </a:xfrm>
          <a:prstGeom prst="rect">
            <a:avLst/>
          </a:prstGeom>
          <a:solidFill>
            <a:srgbClr val="777C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457189" algn="ctr">
              <a:buFont typeface="Calibri" pitchFamily="-112" charset="0"/>
              <a:buAutoNum type="arabicPeriod"/>
              <a:defRPr/>
            </a:pPr>
            <a:endParaRPr lang="en-US" sz="1400">
              <a:solidFill>
                <a:srgbClr val="FFFFFF"/>
              </a:solidFill>
              <a:latin typeface="Calibri" pitchFamily="-112" charset="0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584708" y="2080857"/>
            <a:ext cx="2592000" cy="1246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400" b="1">
                <a:solidFill>
                  <a:schemeClr val="accent1"/>
                </a:solidFill>
              </a:rPr>
              <a:t>Product characteristic </a:t>
            </a:r>
          </a:p>
          <a:p>
            <a:r>
              <a:rPr lang="en-US" sz="1400" b="1">
                <a:solidFill>
                  <a:schemeClr val="accent1"/>
                </a:solidFill>
              </a:rPr>
              <a:t>(CS, BS, IS, SY)</a:t>
            </a:r>
          </a:p>
          <a:p>
            <a:pPr marL="167213" indent="-167213">
              <a:lnSpc>
                <a:spcPts val="16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/>
              <a:t>Bill of materials, routing</a:t>
            </a:r>
          </a:p>
          <a:p>
            <a:pPr marL="167213" indent="-167213">
              <a:lnSpc>
                <a:spcPts val="16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/>
              <a:t>Material resource planning</a:t>
            </a:r>
            <a:br>
              <a:rPr lang="en-US" sz="1400"/>
            </a:br>
            <a:r>
              <a:rPr lang="en-US" sz="1400"/>
              <a:t>for components </a:t>
            </a:r>
          </a:p>
        </p:txBody>
      </p:sp>
      <p:sp>
        <p:nvSpPr>
          <p:cNvPr id="23" name="Rektangel 27"/>
          <p:cNvSpPr>
            <a:spLocks noChangeArrowheads="1"/>
          </p:cNvSpPr>
          <p:nvPr/>
        </p:nvSpPr>
        <p:spPr bwMode="auto">
          <a:xfrm>
            <a:off x="323767" y="2088429"/>
            <a:ext cx="192000" cy="192000"/>
          </a:xfrm>
          <a:prstGeom prst="rect">
            <a:avLst/>
          </a:prstGeom>
          <a:solidFill>
            <a:schemeClr val="bg2">
              <a:lumMod val="85000"/>
            </a:schemeClr>
          </a:solidFill>
          <a:effectLst/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contourClr>
              <a:schemeClr val="dk1"/>
            </a:contour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rtlCol="0" anchor="ctr"/>
          <a:lstStyle/>
          <a:p>
            <a:pPr indent="-457189">
              <a:buFont typeface="Calibri" pitchFamily="-112" charset="0"/>
              <a:buAutoNum type="arabicPeriod"/>
              <a:defRPr/>
            </a:pPr>
            <a:endParaRPr lang="en-US" sz="1400" b="1">
              <a:solidFill>
                <a:prstClr val="white"/>
              </a:solidFill>
            </a:endParaRPr>
          </a:p>
        </p:txBody>
      </p:sp>
      <p:cxnSp>
        <p:nvCxnSpPr>
          <p:cNvPr id="26" name="Gerader Verbinder 25"/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2661394" y="3163142"/>
            <a:ext cx="1064468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/>
          <p:cNvCxnSpPr>
            <a:cxnSpLocks/>
          </p:cNvCxnSpPr>
          <p:nvPr>
            <p:custDataLst>
              <p:tags r:id="rId10"/>
            </p:custDataLst>
          </p:nvPr>
        </p:nvCxnSpPr>
        <p:spPr>
          <a:xfrm>
            <a:off x="2735262" y="4056223"/>
            <a:ext cx="441446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/>
          <p:cNvCxnSpPr>
            <a:cxnSpLocks/>
          </p:cNvCxnSpPr>
          <p:nvPr>
            <p:custDataLst>
              <p:tags r:id="rId11"/>
            </p:custDataLst>
          </p:nvPr>
        </p:nvCxnSpPr>
        <p:spPr>
          <a:xfrm>
            <a:off x="1807965" y="4971026"/>
            <a:ext cx="1567923" cy="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2" descr="Was bedeutet eigentlich ... MVP?">
            <a:extLst>
              <a:ext uri="{FF2B5EF4-FFF2-40B4-BE49-F238E27FC236}">
                <a16:creationId xmlns:a16="http://schemas.microsoft.com/office/drawing/2014/main" id="{79C8C502-CDD3-4602-BD84-C884348DFF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9" r="28908"/>
          <a:stretch/>
        </p:blipFill>
        <p:spPr bwMode="auto">
          <a:xfrm>
            <a:off x="8280285" y="2891834"/>
            <a:ext cx="2265932" cy="227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AC35E6-B30B-D69A-44B0-40E5858FB64B}"/>
              </a:ext>
            </a:extLst>
          </p:cNvPr>
          <p:cNvSpPr txBox="1"/>
          <p:nvPr/>
        </p:nvSpPr>
        <p:spPr>
          <a:xfrm>
            <a:off x="4072270" y="6502357"/>
            <a:ext cx="6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0"/>
              </a:spcBef>
            </a:pPr>
            <a:endParaRPr lang="en-US" err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29A98D-F904-03F0-F06D-F77C18078759}"/>
              </a:ext>
            </a:extLst>
          </p:cNvPr>
          <p:cNvSpPr txBox="1"/>
          <p:nvPr/>
        </p:nvSpPr>
        <p:spPr>
          <a:xfrm>
            <a:off x="3783446" y="6502357"/>
            <a:ext cx="80862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1) A minimum viable product, or MVP, is </a:t>
            </a:r>
            <a:r>
              <a:rPr lang="en-US" sz="800" b="1" i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 product with enough features to attract early-adopter customers and validate a product idea early in the product development cycle</a:t>
            </a:r>
            <a:r>
              <a:rPr lang="en-US" sz="800" b="0" i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 In industries such as software, the MVP can help the product team receive user feedback as quickly as possible to iterate and improve the product.</a:t>
            </a: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650353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085D4687-5317-4491-A886-52A185725E5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2" name="think-cell Slide" r:id="rId5" imgW="622" imgH="623" progId="TCLayout.ActiveDocument.1">
                  <p:embed/>
                </p:oleObj>
              </mc:Choice>
              <mc:Fallback>
                <p:oleObj name="think-cell Slide" r:id="rId5" imgW="622" imgH="623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085D4687-5317-4491-A886-52A185725E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" name="Rechteck 122">
            <a:extLst>
              <a:ext uri="{FF2B5EF4-FFF2-40B4-BE49-F238E27FC236}">
                <a16:creationId xmlns:a16="http://schemas.microsoft.com/office/drawing/2014/main" id="{41FA99CB-C5B1-4708-8E92-F962E8FFC4A1}"/>
              </a:ext>
            </a:extLst>
          </p:cNvPr>
          <p:cNvSpPr/>
          <p:nvPr/>
        </p:nvSpPr>
        <p:spPr bwMode="gray">
          <a:xfrm>
            <a:off x="9756918" y="1745417"/>
            <a:ext cx="2111114" cy="449974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r" rtl="0" eaLnBrk="1" fontAlgn="ctr" latinLnBrk="0" hangingPunct="1">
              <a:spcBef>
                <a:spcPts val="0"/>
              </a:spcBef>
              <a:spcAft>
                <a:spcPts val="0"/>
              </a:spcAft>
              <a:tabLst>
                <a:tab pos="234950" algn="l"/>
              </a:tabLst>
            </a:pPr>
            <a:r>
              <a:rPr lang="en-US" sz="1000" b="1" i="0" u="none" strike="noStrike" kern="120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Shared support</a:t>
            </a:r>
            <a:endParaRPr lang="de-DE" sz="1000" b="0" i="0" u="none" strike="noStrike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5" name="Rechteck 104">
            <a:extLst>
              <a:ext uri="{FF2B5EF4-FFF2-40B4-BE49-F238E27FC236}">
                <a16:creationId xmlns:a16="http://schemas.microsoft.com/office/drawing/2014/main" id="{D9AE8CB4-69AB-4B3E-AE3B-6E805F69C4AC}"/>
              </a:ext>
            </a:extLst>
          </p:cNvPr>
          <p:cNvSpPr/>
          <p:nvPr/>
        </p:nvSpPr>
        <p:spPr bwMode="gray">
          <a:xfrm>
            <a:off x="317909" y="4973723"/>
            <a:ext cx="9399868" cy="1271434"/>
          </a:xfrm>
          <a:prstGeom prst="rect">
            <a:avLst/>
          </a:prstGeom>
          <a:solidFill>
            <a:srgbClr val="F1F2F3">
              <a:alpha val="61176"/>
            </a:srgbClr>
          </a:solidFill>
          <a:ln>
            <a:solidFill>
              <a:srgbClr val="00667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lang="en-US" sz="1000" b="1">
                <a:solidFill>
                  <a:schemeClr val="tx1"/>
                </a:solidFill>
              </a:rPr>
              <a:t>Release &amp; Rollout</a:t>
            </a:r>
          </a:p>
        </p:txBody>
      </p:sp>
      <p:sp>
        <p:nvSpPr>
          <p:cNvPr id="113" name="Rechteck 112">
            <a:extLst>
              <a:ext uri="{FF2B5EF4-FFF2-40B4-BE49-F238E27FC236}">
                <a16:creationId xmlns:a16="http://schemas.microsoft.com/office/drawing/2014/main" id="{2643658A-9015-4DF5-925A-1A2BC58BB216}"/>
              </a:ext>
            </a:extLst>
          </p:cNvPr>
          <p:cNvSpPr/>
          <p:nvPr/>
        </p:nvSpPr>
        <p:spPr bwMode="gray">
          <a:xfrm>
            <a:off x="318381" y="3139233"/>
            <a:ext cx="9399395" cy="637130"/>
          </a:xfrm>
          <a:prstGeom prst="rect">
            <a:avLst/>
          </a:prstGeom>
          <a:noFill/>
          <a:ln w="9525"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lang="en-US" sz="1000" b="1">
                <a:solidFill>
                  <a:schemeClr val="tx1"/>
                </a:solidFill>
              </a:rPr>
              <a:t>Process, roles &amp; </a:t>
            </a:r>
            <a:br>
              <a:rPr lang="en-US" sz="1000" b="1">
                <a:solidFill>
                  <a:schemeClr val="tx1"/>
                </a:solidFill>
              </a:rPr>
            </a:br>
            <a:r>
              <a:rPr lang="en-US" sz="1000" b="1">
                <a:solidFill>
                  <a:schemeClr val="tx1"/>
                </a:solidFill>
              </a:rPr>
              <a:t>data standardization</a:t>
            </a:r>
          </a:p>
        </p:txBody>
      </p:sp>
      <p:sp>
        <p:nvSpPr>
          <p:cNvPr id="124" name="Rechteck 123">
            <a:extLst>
              <a:ext uri="{FF2B5EF4-FFF2-40B4-BE49-F238E27FC236}">
                <a16:creationId xmlns:a16="http://schemas.microsoft.com/office/drawing/2014/main" id="{85DE8E54-D384-4805-AA87-FFB0F7253224}"/>
              </a:ext>
            </a:extLst>
          </p:cNvPr>
          <p:cNvSpPr/>
          <p:nvPr/>
        </p:nvSpPr>
        <p:spPr bwMode="gray">
          <a:xfrm>
            <a:off x="318855" y="3803048"/>
            <a:ext cx="9399396" cy="1124678"/>
          </a:xfrm>
          <a:prstGeom prst="rect">
            <a:avLst/>
          </a:prstGeom>
          <a:solidFill>
            <a:srgbClr val="D3E7EB"/>
          </a:solidFill>
          <a:ln w="95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lang="en-US" sz="1000" b="1">
                <a:solidFill>
                  <a:srgbClr val="007A8A"/>
                </a:solidFill>
              </a:rPr>
              <a:t>Program implementation</a:t>
            </a:r>
          </a:p>
        </p:txBody>
      </p:sp>
      <p:sp>
        <p:nvSpPr>
          <p:cNvPr id="77" name="Rechteck 76">
            <a:extLst>
              <a:ext uri="{FF2B5EF4-FFF2-40B4-BE49-F238E27FC236}">
                <a16:creationId xmlns:a16="http://schemas.microsoft.com/office/drawing/2014/main" id="{60C71EF1-D21F-456F-8BCD-C7844634A465}"/>
              </a:ext>
            </a:extLst>
          </p:cNvPr>
          <p:cNvSpPr/>
          <p:nvPr/>
        </p:nvSpPr>
        <p:spPr bwMode="gray">
          <a:xfrm>
            <a:off x="318382" y="1745417"/>
            <a:ext cx="9399868" cy="1372342"/>
          </a:xfrm>
          <a:prstGeom prst="rect">
            <a:avLst/>
          </a:prstGeom>
          <a:solidFill>
            <a:srgbClr val="E1E3E4">
              <a:alpha val="50196"/>
            </a:srgbClr>
          </a:solidFill>
          <a:ln w="952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lang="en-US" sz="1000" b="1">
                <a:solidFill>
                  <a:schemeClr val="accent1">
                    <a:lumMod val="50000"/>
                  </a:schemeClr>
                </a:solidFill>
              </a:rPr>
              <a:t>Transformation Governance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8EAE815-7E22-4E09-ABB5-3C8E3227A36C}"/>
              </a:ext>
            </a:extLst>
          </p:cNvPr>
          <p:cNvSpPr/>
          <p:nvPr/>
        </p:nvSpPr>
        <p:spPr>
          <a:xfrm>
            <a:off x="403666" y="4629188"/>
            <a:ext cx="9259299" cy="254295"/>
          </a:xfrm>
          <a:prstGeom prst="rightArrow">
            <a:avLst>
              <a:gd name="adj1" fmla="val 53194"/>
              <a:gd name="adj2" fmla="val 47354"/>
            </a:avLst>
          </a:prstGeom>
          <a:solidFill>
            <a:schemeClr val="bg2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0" rtlCol="0" anchor="ctr" anchorCtr="0"/>
          <a:lstStyle/>
          <a:p>
            <a:pPr algn="ctr">
              <a:spcBef>
                <a:spcPts val="0"/>
              </a:spcBef>
            </a:pPr>
            <a:r>
              <a:rPr lang="en-US" sz="800" b="1">
                <a:solidFill>
                  <a:schemeClr val="accent1"/>
                </a:solidFill>
              </a:rPr>
              <a:t>Digital value stream</a:t>
            </a:r>
          </a:p>
        </p:txBody>
      </p:sp>
      <p:cxnSp>
        <p:nvCxnSpPr>
          <p:cNvPr id="58" name="Connector: Elbow 13">
            <a:extLst>
              <a:ext uri="{FF2B5EF4-FFF2-40B4-BE49-F238E27FC236}">
                <a16:creationId xmlns:a16="http://schemas.microsoft.com/office/drawing/2014/main" id="{263A5B33-FDC3-4ADF-B661-99656E1A5706}"/>
              </a:ext>
            </a:extLst>
          </p:cNvPr>
          <p:cNvCxnSpPr>
            <a:cxnSpLocks/>
            <a:stCxn id="83" idx="2"/>
            <a:endCxn id="92" idx="0"/>
          </p:cNvCxnSpPr>
          <p:nvPr/>
        </p:nvCxnSpPr>
        <p:spPr>
          <a:xfrm rot="16200000" flipH="1">
            <a:off x="6734835" y="582413"/>
            <a:ext cx="115085" cy="3550651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or: Elbow 13">
            <a:extLst>
              <a:ext uri="{FF2B5EF4-FFF2-40B4-BE49-F238E27FC236}">
                <a16:creationId xmlns:a16="http://schemas.microsoft.com/office/drawing/2014/main" id="{46FA92DC-F598-426E-A9BB-2361B2F6582A}"/>
              </a:ext>
            </a:extLst>
          </p:cNvPr>
          <p:cNvCxnSpPr>
            <a:cxnSpLocks/>
            <a:stCxn id="83" idx="2"/>
            <a:endCxn id="79" idx="0"/>
          </p:cNvCxnSpPr>
          <p:nvPr/>
        </p:nvCxnSpPr>
        <p:spPr>
          <a:xfrm rot="16200000" flipH="1">
            <a:off x="5451546" y="1865703"/>
            <a:ext cx="115102" cy="984090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or: Elbow 13">
            <a:extLst>
              <a:ext uri="{FF2B5EF4-FFF2-40B4-BE49-F238E27FC236}">
                <a16:creationId xmlns:a16="http://schemas.microsoft.com/office/drawing/2014/main" id="{E5430E7D-2DD0-466D-92AA-9430AC0D675E}"/>
              </a:ext>
            </a:extLst>
          </p:cNvPr>
          <p:cNvCxnSpPr>
            <a:cxnSpLocks/>
            <a:stCxn id="83" idx="2"/>
            <a:endCxn id="90" idx="0"/>
          </p:cNvCxnSpPr>
          <p:nvPr/>
        </p:nvCxnSpPr>
        <p:spPr>
          <a:xfrm rot="5400000">
            <a:off x="4157090" y="1555011"/>
            <a:ext cx="114777" cy="1605148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B6513EC7-116C-4E37-9FC9-87E7607BD3DD}"/>
              </a:ext>
            </a:extLst>
          </p:cNvPr>
          <p:cNvGrpSpPr/>
          <p:nvPr/>
        </p:nvGrpSpPr>
        <p:grpSpPr>
          <a:xfrm>
            <a:off x="3825618" y="1813217"/>
            <a:ext cx="2382867" cy="486980"/>
            <a:chOff x="4736421" y="1675637"/>
            <a:chExt cx="2716541" cy="532884"/>
          </a:xfrm>
        </p:grpSpPr>
        <p:sp>
          <p:nvSpPr>
            <p:cNvPr id="82" name="Textfeld 81">
              <a:extLst>
                <a:ext uri="{FF2B5EF4-FFF2-40B4-BE49-F238E27FC236}">
                  <a16:creationId xmlns:a16="http://schemas.microsoft.com/office/drawing/2014/main" id="{F1E6EC00-2915-4415-8F28-EFE20227AABF}"/>
                </a:ext>
              </a:extLst>
            </p:cNvPr>
            <p:cNvSpPr txBox="1"/>
            <p:nvPr/>
          </p:nvSpPr>
          <p:spPr>
            <a:xfrm>
              <a:off x="4736421" y="1675637"/>
              <a:ext cx="2716541" cy="27575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900" b="1">
                  <a:solidFill>
                    <a:schemeClr val="bg2"/>
                  </a:solidFill>
                </a:rPr>
                <a:t>Transformation Lead</a:t>
              </a:r>
              <a:endParaRPr lang="en-US" sz="900">
                <a:solidFill>
                  <a:schemeClr val="bg2"/>
                </a:solidFill>
              </a:endParaRPr>
            </a:p>
          </p:txBody>
        </p:sp>
        <p:sp>
          <p:nvSpPr>
            <p:cNvPr id="83" name="Textfeld 82">
              <a:extLst>
                <a:ext uri="{FF2B5EF4-FFF2-40B4-BE49-F238E27FC236}">
                  <a16:creationId xmlns:a16="http://schemas.microsoft.com/office/drawing/2014/main" id="{636DDD76-5896-4FD7-999E-5B71491CA9D4}"/>
                </a:ext>
              </a:extLst>
            </p:cNvPr>
            <p:cNvSpPr txBox="1"/>
            <p:nvPr/>
          </p:nvSpPr>
          <p:spPr>
            <a:xfrm>
              <a:off x="4736421" y="1932767"/>
              <a:ext cx="2716541" cy="275754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square" lIns="0" tIns="0" rIns="0" bIns="0" numCol="1" rtlCol="0" anchor="ctr"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/>
                <a:t>G. Di Loreto</a:t>
              </a:r>
            </a:p>
          </p:txBody>
        </p:sp>
      </p:grpSp>
      <p:sp>
        <p:nvSpPr>
          <p:cNvPr id="165" name="Rechteck 164">
            <a:extLst>
              <a:ext uri="{FF2B5EF4-FFF2-40B4-BE49-F238E27FC236}">
                <a16:creationId xmlns:a16="http://schemas.microsoft.com/office/drawing/2014/main" id="{CCFFD1EF-0D8C-4E1F-8456-9353CC7D7AD3}"/>
              </a:ext>
            </a:extLst>
          </p:cNvPr>
          <p:cNvSpPr/>
          <p:nvPr/>
        </p:nvSpPr>
        <p:spPr bwMode="gray">
          <a:xfrm>
            <a:off x="322761" y="1433686"/>
            <a:ext cx="11549651" cy="28800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1050" b="1">
                <a:solidFill>
                  <a:schemeClr val="tx1"/>
                </a:solidFill>
              </a:rPr>
              <a:t>CEO</a:t>
            </a:r>
            <a:endParaRPr lang="en-US" sz="1000">
              <a:solidFill>
                <a:schemeClr val="tx1"/>
              </a:solidFill>
            </a:endParaRP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D67AD3BA-5EF7-4FBC-85DE-CFBFE1008B0B}"/>
              </a:ext>
            </a:extLst>
          </p:cNvPr>
          <p:cNvGrpSpPr/>
          <p:nvPr/>
        </p:nvGrpSpPr>
        <p:grpSpPr>
          <a:xfrm>
            <a:off x="403276" y="4002318"/>
            <a:ext cx="9260078" cy="630676"/>
            <a:chOff x="1391666" y="4794361"/>
            <a:chExt cx="9921248" cy="813680"/>
          </a:xfrm>
        </p:grpSpPr>
        <p:sp>
          <p:nvSpPr>
            <p:cNvPr id="106" name="Textfeld 105">
              <a:extLst>
                <a:ext uri="{FF2B5EF4-FFF2-40B4-BE49-F238E27FC236}">
                  <a16:creationId xmlns:a16="http://schemas.microsoft.com/office/drawing/2014/main" id="{D292BB35-B32E-43E8-A095-EF64B7997E06}"/>
                </a:ext>
              </a:extLst>
            </p:cNvPr>
            <p:cNvSpPr txBox="1"/>
            <p:nvPr/>
          </p:nvSpPr>
          <p:spPr>
            <a:xfrm>
              <a:off x="10239279" y="4981675"/>
              <a:ext cx="1072800" cy="31839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7F7F7F"/>
              </a:solidFill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>
                  <a:solidFill>
                    <a:srgbClr val="FFFFFF"/>
                  </a:solidFill>
                </a:rPr>
                <a:t>HOST &amp; </a:t>
              </a:r>
              <a:br>
                <a:rPr lang="en-US" sz="800">
                  <a:solidFill>
                    <a:srgbClr val="FFFFFF"/>
                  </a:solidFill>
                </a:rPr>
              </a:br>
              <a:r>
                <a:rPr lang="en-US" sz="800">
                  <a:solidFill>
                    <a:srgbClr val="FFFFFF"/>
                  </a:solidFill>
                </a:rPr>
                <a:t>legacy systems</a:t>
              </a:r>
            </a:p>
          </p:txBody>
        </p:sp>
        <p:sp>
          <p:nvSpPr>
            <p:cNvPr id="110" name="Textfeld 109">
              <a:extLst>
                <a:ext uri="{FF2B5EF4-FFF2-40B4-BE49-F238E27FC236}">
                  <a16:creationId xmlns:a16="http://schemas.microsoft.com/office/drawing/2014/main" id="{FCF14BF2-A2B2-480D-8BEC-CC2DDE0F7B57}"/>
                </a:ext>
              </a:extLst>
            </p:cNvPr>
            <p:cNvSpPr txBox="1"/>
            <p:nvPr/>
          </p:nvSpPr>
          <p:spPr>
            <a:xfrm>
              <a:off x="10240114" y="5300071"/>
              <a:ext cx="1072800" cy="28301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rgbClr val="7F7F7F"/>
              </a:solidFill>
            </a:ln>
          </p:spPr>
          <p:txBody>
            <a:bodyPr wrap="square" lIns="0" tIns="0" rIns="0" bIns="0" rtlCol="0" anchor="ctr">
              <a:noAutofit/>
            </a:bodyPr>
            <a:lstStyle>
              <a:defPPr>
                <a:defRPr lang="de-DE"/>
              </a:defPPr>
              <a:lvl1pPr algn="ctr">
                <a:spcBef>
                  <a:spcPts val="0"/>
                </a:spcBef>
                <a:defRPr sz="800">
                  <a:solidFill>
                    <a:schemeClr val="tx2"/>
                  </a:solidFill>
                </a:defRPr>
              </a:lvl1pPr>
            </a:lstStyle>
            <a:p>
              <a:r>
                <a:rPr lang="en-US"/>
                <a:t>C. Nitsch</a:t>
              </a:r>
            </a:p>
          </p:txBody>
        </p:sp>
        <p:grpSp>
          <p:nvGrpSpPr>
            <p:cNvPr id="73" name="Gruppieren 72">
              <a:extLst>
                <a:ext uri="{FF2B5EF4-FFF2-40B4-BE49-F238E27FC236}">
                  <a16:creationId xmlns:a16="http://schemas.microsoft.com/office/drawing/2014/main" id="{9ED2A355-95B1-4AA0-AA0A-5A968D104FB5}"/>
                </a:ext>
              </a:extLst>
            </p:cNvPr>
            <p:cNvGrpSpPr/>
            <p:nvPr/>
          </p:nvGrpSpPr>
          <p:grpSpPr>
            <a:xfrm>
              <a:off x="1391666" y="4794361"/>
              <a:ext cx="8820525" cy="813680"/>
              <a:chOff x="358699" y="3974225"/>
              <a:chExt cx="9486942" cy="813680"/>
            </a:xfrm>
          </p:grpSpPr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18DB0504-7351-4063-B87A-FA2465C56E7B}"/>
                  </a:ext>
                </a:extLst>
              </p:cNvPr>
              <p:cNvSpPr txBox="1"/>
              <p:nvPr/>
            </p:nvSpPr>
            <p:spPr>
              <a:xfrm>
                <a:off x="2743791" y="4152074"/>
                <a:ext cx="1152001" cy="32399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rgbClr val="7F7F7F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>
                <a:defPPr>
                  <a:defRPr lang="de-DE"/>
                </a:defPPr>
                <a:lvl1pPr algn="ctr">
                  <a:spcBef>
                    <a:spcPts val="0"/>
                  </a:spcBef>
                  <a:defRPr sz="900">
                    <a:solidFill>
                      <a:schemeClr val="bg2"/>
                    </a:solidFill>
                  </a:defRPr>
                </a:lvl1pPr>
              </a:lstStyle>
              <a:p>
                <a:r>
                  <a:rPr lang="en-US" sz="800"/>
                  <a:t>PM-up!</a:t>
                </a:r>
              </a:p>
            </p:txBody>
          </p: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BA2FF38D-65A3-4523-B307-87A346F7D3D8}"/>
                  </a:ext>
                </a:extLst>
              </p:cNvPr>
              <p:cNvSpPr txBox="1"/>
              <p:nvPr/>
            </p:nvSpPr>
            <p:spPr>
              <a:xfrm>
                <a:off x="2743790" y="4470420"/>
                <a:ext cx="1152001" cy="288000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rgbClr val="7F7F7F"/>
                </a:solidFill>
              </a:ln>
            </p:spPr>
            <p:txBody>
              <a:bodyPr wrap="square" lIns="0" tIns="0" rIns="0" bIns="0" rtlCol="0" anchor="ctr">
                <a:noAutofit/>
              </a:bodyPr>
              <a:lstStyle>
                <a:defPPr>
                  <a:defRPr lang="de-DE"/>
                </a:defPPr>
                <a:lvl1pPr algn="ctr">
                  <a:spcBef>
                    <a:spcPts val="0"/>
                  </a:spcBef>
                  <a:defRPr sz="800">
                    <a:solidFill>
                      <a:schemeClr val="tx2"/>
                    </a:solidFill>
                  </a:defRPr>
                </a:lvl1pPr>
              </a:lstStyle>
              <a:p>
                <a:r>
                  <a:rPr lang="en-US"/>
                  <a:t>act. A. Wollsperger</a:t>
                </a:r>
              </a:p>
            </p:txBody>
          </p:sp>
          <p:sp>
            <p:nvSpPr>
              <p:cNvPr id="94" name="Textfeld 93">
                <a:extLst>
                  <a:ext uri="{FF2B5EF4-FFF2-40B4-BE49-F238E27FC236}">
                    <a16:creationId xmlns:a16="http://schemas.microsoft.com/office/drawing/2014/main" id="{2A3C7D71-9AE4-4C81-BA87-A73345C7A0A4}"/>
                  </a:ext>
                </a:extLst>
              </p:cNvPr>
              <p:cNvSpPr txBox="1"/>
              <p:nvPr/>
            </p:nvSpPr>
            <p:spPr>
              <a:xfrm>
                <a:off x="358700" y="4142630"/>
                <a:ext cx="1152001" cy="32399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rgbClr val="7F7F7F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-US" sz="800">
                    <a:solidFill>
                      <a:srgbClr val="FFFFFF"/>
                    </a:solidFill>
                  </a:rPr>
                  <a:t>sales diamond</a:t>
                </a:r>
              </a:p>
            </p:txBody>
          </p:sp>
          <p:sp>
            <p:nvSpPr>
              <p:cNvPr id="95" name="Textfeld 94">
                <a:extLst>
                  <a:ext uri="{FF2B5EF4-FFF2-40B4-BE49-F238E27FC236}">
                    <a16:creationId xmlns:a16="http://schemas.microsoft.com/office/drawing/2014/main" id="{EFE3F002-C03F-4BE4-A022-7DD3135BC1B6}"/>
                  </a:ext>
                </a:extLst>
              </p:cNvPr>
              <p:cNvSpPr txBox="1"/>
              <p:nvPr/>
            </p:nvSpPr>
            <p:spPr>
              <a:xfrm>
                <a:off x="358699" y="4460976"/>
                <a:ext cx="1152001" cy="288000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rgbClr val="7F7F7F"/>
                </a:solidFill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-US" sz="800">
                    <a:solidFill>
                      <a:schemeClr val="tx2"/>
                    </a:solidFill>
                  </a:rPr>
                  <a:t>Claudia </a:t>
                </a:r>
                <a:r>
                  <a:rPr lang="en-US" sz="800" err="1">
                    <a:solidFill>
                      <a:schemeClr val="tx2"/>
                    </a:solidFill>
                  </a:rPr>
                  <a:t>Büchl</a:t>
                </a:r>
                <a:endParaRPr lang="en-US" sz="800">
                  <a:solidFill>
                    <a:schemeClr val="tx2"/>
                  </a:solidFill>
                </a:endParaRPr>
              </a:p>
            </p:txBody>
          </p:sp>
          <p:sp>
            <p:nvSpPr>
              <p:cNvPr id="98" name="Textfeld 97">
                <a:extLst>
                  <a:ext uri="{FF2B5EF4-FFF2-40B4-BE49-F238E27FC236}">
                    <a16:creationId xmlns:a16="http://schemas.microsoft.com/office/drawing/2014/main" id="{4889BF89-B748-41F8-A3CB-707BC93A07BF}"/>
                  </a:ext>
                </a:extLst>
              </p:cNvPr>
              <p:cNvSpPr txBox="1"/>
              <p:nvPr/>
            </p:nvSpPr>
            <p:spPr>
              <a:xfrm>
                <a:off x="8690891" y="4156100"/>
                <a:ext cx="1153853" cy="31839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rgbClr val="7F7F7F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-US" sz="800">
                    <a:solidFill>
                      <a:srgbClr val="FFFFFF"/>
                    </a:solidFill>
                  </a:rPr>
                  <a:t>HR</a:t>
                </a:r>
                <a:r>
                  <a:rPr lang="en-US" sz="800" i="1">
                    <a:solidFill>
                      <a:srgbClr val="FFFFFF"/>
                    </a:solidFill>
                  </a:rPr>
                  <a:t>e</a:t>
                </a:r>
                <a:r>
                  <a:rPr lang="en-US" sz="800">
                    <a:solidFill>
                      <a:srgbClr val="FFFFFF"/>
                    </a:solidFill>
                  </a:rPr>
                  <a:t>volution</a:t>
                </a:r>
              </a:p>
            </p:txBody>
          </p:sp>
          <p:sp>
            <p:nvSpPr>
              <p:cNvPr id="99" name="Textfeld 98">
                <a:extLst>
                  <a:ext uri="{FF2B5EF4-FFF2-40B4-BE49-F238E27FC236}">
                    <a16:creationId xmlns:a16="http://schemas.microsoft.com/office/drawing/2014/main" id="{CFCB32E5-CFDC-430F-BE69-88925AABC504}"/>
                  </a:ext>
                </a:extLst>
              </p:cNvPr>
              <p:cNvSpPr txBox="1"/>
              <p:nvPr/>
            </p:nvSpPr>
            <p:spPr>
              <a:xfrm>
                <a:off x="8691789" y="4474498"/>
                <a:ext cx="1153852" cy="283018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rgbClr val="7F7F7F"/>
                </a:solidFill>
              </a:ln>
            </p:spPr>
            <p:txBody>
              <a:bodyPr wrap="square" lIns="0" tIns="0" rIns="0" bIns="0" rtlCol="0" anchor="ctr">
                <a:noAutofit/>
              </a:bodyPr>
              <a:lstStyle>
                <a:defPPr>
                  <a:defRPr lang="de-DE"/>
                </a:defPPr>
                <a:lvl1pPr algn="ctr">
                  <a:spcBef>
                    <a:spcPts val="0"/>
                  </a:spcBef>
                  <a:defRPr sz="800">
                    <a:solidFill>
                      <a:schemeClr val="tx2"/>
                    </a:solidFill>
                  </a:defRPr>
                </a:lvl1pPr>
              </a:lstStyle>
              <a:p>
                <a:r>
                  <a:rPr lang="en-US"/>
                  <a:t>L. Tabellion</a:t>
                </a:r>
              </a:p>
            </p:txBody>
          </p:sp>
          <p:sp>
            <p:nvSpPr>
              <p:cNvPr id="100" name="Textfeld 99">
                <a:extLst>
                  <a:ext uri="{FF2B5EF4-FFF2-40B4-BE49-F238E27FC236}">
                    <a16:creationId xmlns:a16="http://schemas.microsoft.com/office/drawing/2014/main" id="{C3458A55-F9AE-4872-BD64-C112CE177C99}"/>
                  </a:ext>
                </a:extLst>
              </p:cNvPr>
              <p:cNvSpPr txBox="1"/>
              <p:nvPr/>
            </p:nvSpPr>
            <p:spPr>
              <a:xfrm>
                <a:off x="1551246" y="4142630"/>
                <a:ext cx="1152001" cy="32399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rgbClr val="7F7F7F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-US" sz="800">
                    <a:solidFill>
                      <a:srgbClr val="FFFFFF"/>
                    </a:solidFill>
                  </a:rPr>
                  <a:t>Group Calculation</a:t>
                </a:r>
              </a:p>
            </p:txBody>
          </p:sp>
          <p:sp>
            <p:nvSpPr>
              <p:cNvPr id="101" name="Textfeld 100">
                <a:extLst>
                  <a:ext uri="{FF2B5EF4-FFF2-40B4-BE49-F238E27FC236}">
                    <a16:creationId xmlns:a16="http://schemas.microsoft.com/office/drawing/2014/main" id="{797D28E3-BEF8-47F7-A10A-3B2E0CFDE89E}"/>
                  </a:ext>
                </a:extLst>
              </p:cNvPr>
              <p:cNvSpPr txBox="1"/>
              <p:nvPr/>
            </p:nvSpPr>
            <p:spPr>
              <a:xfrm>
                <a:off x="1551245" y="4460976"/>
                <a:ext cx="1152001" cy="288000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rgbClr val="7F7F7F"/>
                </a:solidFill>
              </a:ln>
            </p:spPr>
            <p:txBody>
              <a:bodyPr wrap="square" lIns="0" tIns="0" rIns="0" bIns="0" rtlCol="0" anchor="ctr">
                <a:noAutofit/>
              </a:bodyPr>
              <a:lstStyle>
                <a:defPPr>
                  <a:defRPr lang="de-DE"/>
                </a:defPPr>
                <a:lvl1pPr algn="ctr">
                  <a:spcBef>
                    <a:spcPts val="0"/>
                  </a:spcBef>
                  <a:defRPr sz="800">
                    <a:solidFill>
                      <a:schemeClr val="tx2"/>
                    </a:solidFill>
                  </a:defRPr>
                </a:lvl1pPr>
              </a:lstStyle>
              <a:p>
                <a:r>
                  <a:rPr lang="en-US"/>
                  <a:t>M. Bock</a:t>
                </a:r>
              </a:p>
            </p:txBody>
          </p:sp>
          <p:grpSp>
            <p:nvGrpSpPr>
              <p:cNvPr id="36" name="Gruppieren 35">
                <a:extLst>
                  <a:ext uri="{FF2B5EF4-FFF2-40B4-BE49-F238E27FC236}">
                    <a16:creationId xmlns:a16="http://schemas.microsoft.com/office/drawing/2014/main" id="{3DF45F31-70CD-4CF8-AB93-14EA64B7F476}"/>
                  </a:ext>
                </a:extLst>
              </p:cNvPr>
              <p:cNvGrpSpPr/>
              <p:nvPr/>
            </p:nvGrpSpPr>
            <p:grpSpPr>
              <a:xfrm>
                <a:off x="5112841" y="3974225"/>
                <a:ext cx="3566695" cy="813680"/>
                <a:chOff x="5128958" y="3998015"/>
                <a:chExt cx="3566695" cy="813680"/>
              </a:xfrm>
            </p:grpSpPr>
            <p:sp>
              <p:nvSpPr>
                <p:cNvPr id="172" name="Rechteck 171">
                  <a:extLst>
                    <a:ext uri="{FF2B5EF4-FFF2-40B4-BE49-F238E27FC236}">
                      <a16:creationId xmlns:a16="http://schemas.microsoft.com/office/drawing/2014/main" id="{6F49CAB7-0F24-4047-80EF-262813F06287}"/>
                    </a:ext>
                  </a:extLst>
                </p:cNvPr>
                <p:cNvSpPr/>
                <p:nvPr/>
              </p:nvSpPr>
              <p:spPr>
                <a:xfrm>
                  <a:off x="5128958" y="3998015"/>
                  <a:ext cx="3566695" cy="813680"/>
                </a:xfrm>
                <a:prstGeom prst="rect">
                  <a:avLst/>
                </a:prstGeom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lIns="72000" tIns="18000" rIns="72000" bIns="0" rtlCol="0" anchor="t" anchorCtr="0"/>
                <a:lstStyle/>
                <a:p>
                  <a:pPr algn="ctr">
                    <a:spcBef>
                      <a:spcPts val="0"/>
                    </a:spcBef>
                  </a:pPr>
                  <a:r>
                    <a:rPr lang="en-US" sz="800" b="1">
                      <a:solidFill>
                        <a:schemeClr val="tx1"/>
                      </a:solidFill>
                    </a:rPr>
                    <a:t>Digital Core: Transformation Lead</a:t>
                  </a:r>
                </a:p>
              </p:txBody>
            </p:sp>
            <p:grpSp>
              <p:nvGrpSpPr>
                <p:cNvPr id="185" name="Gruppieren 184">
                  <a:extLst>
                    <a:ext uri="{FF2B5EF4-FFF2-40B4-BE49-F238E27FC236}">
                      <a16:creationId xmlns:a16="http://schemas.microsoft.com/office/drawing/2014/main" id="{D56136D8-A1DD-43A9-B17E-E623CE0BF6AB}"/>
                    </a:ext>
                  </a:extLst>
                </p:cNvPr>
                <p:cNvGrpSpPr/>
                <p:nvPr/>
              </p:nvGrpSpPr>
              <p:grpSpPr>
                <a:xfrm>
                  <a:off x="5146847" y="4176448"/>
                  <a:ext cx="3517877" cy="601544"/>
                  <a:chOff x="6103540" y="4168125"/>
                  <a:chExt cx="4325634" cy="601544"/>
                </a:xfrm>
              </p:grpSpPr>
              <p:sp>
                <p:nvSpPr>
                  <p:cNvPr id="23" name="Textfeld 22">
                    <a:extLst>
                      <a:ext uri="{FF2B5EF4-FFF2-40B4-BE49-F238E27FC236}">
                        <a16:creationId xmlns:a16="http://schemas.microsoft.com/office/drawing/2014/main" id="{660BDBED-2B77-4191-8F26-DDD919123122}"/>
                      </a:ext>
                    </a:extLst>
                  </p:cNvPr>
                  <p:cNvSpPr txBox="1"/>
                  <p:nvPr/>
                </p:nvSpPr>
                <p:spPr>
                  <a:xfrm>
                    <a:off x="9010378" y="4168724"/>
                    <a:ext cx="1418795" cy="318397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solidFill>
                      <a:srgbClr val="7F7F7F"/>
                    </a:solidFill>
                  </a:ln>
                </p:spPr>
                <p:txBody>
                  <a:bodyPr wrap="none" lIns="0" tIns="0" rIns="0" bIns="0" rtlCol="0" anchor="ctr">
                    <a:noAutofit/>
                  </a:bodyPr>
                  <a:lstStyle/>
                  <a:p>
                    <a:pPr algn="ctr">
                      <a:spcBef>
                        <a:spcPts val="0"/>
                      </a:spcBef>
                    </a:pPr>
                    <a:r>
                      <a:rPr lang="en-US" sz="800">
                        <a:solidFill>
                          <a:schemeClr val="bg2"/>
                        </a:solidFill>
                      </a:rPr>
                      <a:t>MES2</a:t>
                    </a:r>
                  </a:p>
                </p:txBody>
              </p:sp>
              <p:sp>
                <p:nvSpPr>
                  <p:cNvPr id="84" name="Textfeld 83">
                    <a:extLst>
                      <a:ext uri="{FF2B5EF4-FFF2-40B4-BE49-F238E27FC236}">
                        <a16:creationId xmlns:a16="http://schemas.microsoft.com/office/drawing/2014/main" id="{2BC53D86-CBC7-48C6-8010-20169E754579}"/>
                      </a:ext>
                    </a:extLst>
                  </p:cNvPr>
                  <p:cNvSpPr txBox="1"/>
                  <p:nvPr/>
                </p:nvSpPr>
                <p:spPr>
                  <a:xfrm>
                    <a:off x="6103540" y="4168125"/>
                    <a:ext cx="1418795" cy="318397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solidFill>
                      <a:srgbClr val="7F7F7F"/>
                    </a:solidFill>
                  </a:ln>
                </p:spPr>
                <p:txBody>
                  <a:bodyPr wrap="none" lIns="0" tIns="0" rIns="0" bIns="0" rtlCol="0" anchor="ctr">
                    <a:noAutofit/>
                  </a:bodyPr>
                  <a:lstStyle/>
                  <a:p>
                    <a:pPr algn="ctr">
                      <a:spcBef>
                        <a:spcPts val="0"/>
                      </a:spcBef>
                    </a:pPr>
                    <a:r>
                      <a:rPr lang="en-US" sz="800">
                        <a:solidFill>
                          <a:schemeClr val="bg2"/>
                        </a:solidFill>
                      </a:rPr>
                      <a:t>PLMnext</a:t>
                    </a:r>
                  </a:p>
                </p:txBody>
              </p:sp>
              <p:sp>
                <p:nvSpPr>
                  <p:cNvPr id="24" name="Textfeld 23">
                    <a:extLst>
                      <a:ext uri="{FF2B5EF4-FFF2-40B4-BE49-F238E27FC236}">
                        <a16:creationId xmlns:a16="http://schemas.microsoft.com/office/drawing/2014/main" id="{D4F73FBF-BECD-4254-B125-CB86245CCF37}"/>
                      </a:ext>
                    </a:extLst>
                  </p:cNvPr>
                  <p:cNvSpPr txBox="1"/>
                  <p:nvPr/>
                </p:nvSpPr>
                <p:spPr>
                  <a:xfrm>
                    <a:off x="9010379" y="4486444"/>
                    <a:ext cx="1418795" cy="283019"/>
                  </a:xfrm>
                  <a:prstGeom prst="rect">
                    <a:avLst/>
                  </a:prstGeom>
                  <a:solidFill>
                    <a:schemeClr val="bg2"/>
                  </a:solidFill>
                  <a:ln w="9525">
                    <a:solidFill>
                      <a:srgbClr val="7F7F7F"/>
                    </a:solidFill>
                  </a:ln>
                </p:spPr>
                <p:txBody>
                  <a:bodyPr wrap="square" lIns="0" tIns="0" rIns="0" bIns="0" rtlCol="0" anchor="ctr">
                    <a:noAutofit/>
                  </a:bodyPr>
                  <a:lstStyle>
                    <a:defPPr>
                      <a:defRPr lang="de-DE"/>
                    </a:defPPr>
                    <a:lvl1pPr algn="ctr">
                      <a:spcBef>
                        <a:spcPts val="0"/>
                      </a:spcBef>
                      <a:defRPr sz="800">
                        <a:solidFill>
                          <a:schemeClr val="tx2"/>
                        </a:solidFill>
                      </a:defRPr>
                    </a:lvl1pPr>
                  </a:lstStyle>
                  <a:p>
                    <a:r>
                      <a:rPr lang="en-US"/>
                      <a:t>W. Bauer</a:t>
                    </a:r>
                  </a:p>
                </p:txBody>
              </p:sp>
              <p:sp>
                <p:nvSpPr>
                  <p:cNvPr id="85" name="Textfeld 84">
                    <a:extLst>
                      <a:ext uri="{FF2B5EF4-FFF2-40B4-BE49-F238E27FC236}">
                        <a16:creationId xmlns:a16="http://schemas.microsoft.com/office/drawing/2014/main" id="{C62CF79D-4E6F-43C5-B38B-A8AA029658F2}"/>
                      </a:ext>
                    </a:extLst>
                  </p:cNvPr>
                  <p:cNvSpPr txBox="1"/>
                  <p:nvPr/>
                </p:nvSpPr>
                <p:spPr>
                  <a:xfrm>
                    <a:off x="6103540" y="4485849"/>
                    <a:ext cx="1418795" cy="283019"/>
                  </a:xfrm>
                  <a:prstGeom prst="rect">
                    <a:avLst/>
                  </a:prstGeom>
                  <a:solidFill>
                    <a:schemeClr val="bg2"/>
                  </a:solidFill>
                  <a:ln w="9525">
                    <a:solidFill>
                      <a:srgbClr val="7F7F7F"/>
                    </a:solidFill>
                  </a:ln>
                </p:spPr>
                <p:txBody>
                  <a:bodyPr wrap="square" lIns="0" tIns="0" rIns="0" bIns="0" rtlCol="0" anchor="ctr">
                    <a:noAutofit/>
                  </a:bodyPr>
                  <a:lstStyle>
                    <a:defPPr>
                      <a:defRPr lang="de-DE"/>
                    </a:defPPr>
                    <a:lvl1pPr algn="ctr">
                      <a:spcBef>
                        <a:spcPts val="0"/>
                      </a:spcBef>
                      <a:defRPr sz="800">
                        <a:solidFill>
                          <a:schemeClr val="tx2"/>
                        </a:solidFill>
                      </a:defRPr>
                    </a:lvl1pPr>
                  </a:lstStyle>
                  <a:p>
                    <a:r>
                      <a:rPr lang="en-US"/>
                      <a:t>M. Strob</a:t>
                    </a:r>
                  </a:p>
                </p:txBody>
              </p:sp>
              <p:sp>
                <p:nvSpPr>
                  <p:cNvPr id="88" name="Textfeld 87">
                    <a:extLst>
                      <a:ext uri="{FF2B5EF4-FFF2-40B4-BE49-F238E27FC236}">
                        <a16:creationId xmlns:a16="http://schemas.microsoft.com/office/drawing/2014/main" id="{2BA597E0-30A3-495A-9A70-D33B65655C95}"/>
                      </a:ext>
                    </a:extLst>
                  </p:cNvPr>
                  <p:cNvSpPr txBox="1"/>
                  <p:nvPr/>
                </p:nvSpPr>
                <p:spPr>
                  <a:xfrm>
                    <a:off x="7565591" y="4168926"/>
                    <a:ext cx="1418795" cy="318397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solidFill>
                      <a:srgbClr val="7F7F7F"/>
                    </a:solidFill>
                  </a:ln>
                </p:spPr>
                <p:txBody>
                  <a:bodyPr wrap="none" lIns="0" tIns="0" rIns="0" bIns="0" rtlCol="0" anchor="ctr">
                    <a:noAutofit/>
                  </a:bodyPr>
                  <a:lstStyle/>
                  <a:p>
                    <a:pPr algn="ctr">
                      <a:spcBef>
                        <a:spcPts val="0"/>
                      </a:spcBef>
                    </a:pPr>
                    <a:r>
                      <a:rPr lang="en-US" sz="800">
                        <a:solidFill>
                          <a:schemeClr val="bg2"/>
                        </a:solidFill>
                      </a:rPr>
                      <a:t>synapsis</a:t>
                    </a:r>
                  </a:p>
                </p:txBody>
              </p:sp>
              <p:sp>
                <p:nvSpPr>
                  <p:cNvPr id="89" name="Textfeld 88">
                    <a:extLst>
                      <a:ext uri="{FF2B5EF4-FFF2-40B4-BE49-F238E27FC236}">
                        <a16:creationId xmlns:a16="http://schemas.microsoft.com/office/drawing/2014/main" id="{EFC8017C-E313-416D-BF14-68AE842474DE}"/>
                      </a:ext>
                    </a:extLst>
                  </p:cNvPr>
                  <p:cNvSpPr txBox="1"/>
                  <p:nvPr/>
                </p:nvSpPr>
                <p:spPr>
                  <a:xfrm>
                    <a:off x="7565589" y="4486650"/>
                    <a:ext cx="1418795" cy="283019"/>
                  </a:xfrm>
                  <a:prstGeom prst="rect">
                    <a:avLst/>
                  </a:prstGeom>
                  <a:solidFill>
                    <a:schemeClr val="bg2"/>
                  </a:solidFill>
                  <a:ln w="9525">
                    <a:solidFill>
                      <a:srgbClr val="7F7F7F"/>
                    </a:solidFill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algn="ctr">
                      <a:spcBef>
                        <a:spcPts val="0"/>
                      </a:spcBef>
                    </a:pPr>
                    <a:r>
                      <a:rPr lang="en-US" sz="800">
                        <a:solidFill>
                          <a:schemeClr val="tx2"/>
                        </a:solidFill>
                      </a:rPr>
                      <a:t>O. Hagn / O. Baum</a:t>
                    </a:r>
                  </a:p>
                </p:txBody>
              </p:sp>
            </p:grpSp>
          </p:grpSp>
          <p:sp>
            <p:nvSpPr>
              <p:cNvPr id="97" name="Textfeld 96">
                <a:extLst>
                  <a:ext uri="{FF2B5EF4-FFF2-40B4-BE49-F238E27FC236}">
                    <a16:creationId xmlns:a16="http://schemas.microsoft.com/office/drawing/2014/main" id="{151C891F-8510-475F-86DD-1AF8E9B21FF1}"/>
                  </a:ext>
                </a:extLst>
              </p:cNvPr>
              <p:cNvSpPr txBox="1"/>
              <p:nvPr/>
            </p:nvSpPr>
            <p:spPr>
              <a:xfrm>
                <a:off x="3920806" y="4151147"/>
                <a:ext cx="1152001" cy="32399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rgbClr val="7F7F7F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-US" sz="800">
                    <a:solidFill>
                      <a:schemeClr val="bg2"/>
                    </a:solidFill>
                  </a:rPr>
                  <a:t>Aurora</a:t>
                </a:r>
              </a:p>
            </p:txBody>
          </p:sp>
          <p:sp>
            <p:nvSpPr>
              <p:cNvPr id="103" name="Textfeld 102">
                <a:extLst>
                  <a:ext uri="{FF2B5EF4-FFF2-40B4-BE49-F238E27FC236}">
                    <a16:creationId xmlns:a16="http://schemas.microsoft.com/office/drawing/2014/main" id="{78F9FF84-FBA6-4C05-BE39-3D231144E9E9}"/>
                  </a:ext>
                </a:extLst>
              </p:cNvPr>
              <p:cNvSpPr txBox="1"/>
              <p:nvPr/>
            </p:nvSpPr>
            <p:spPr>
              <a:xfrm>
                <a:off x="3920805" y="4469489"/>
                <a:ext cx="1152001" cy="288000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rgbClr val="7F7F7F"/>
                </a:solidFill>
              </a:ln>
            </p:spPr>
            <p:txBody>
              <a:bodyPr wrap="square" lIns="0" tIns="0" rIns="0" bIns="0" rtlCol="0" anchor="ctr">
                <a:noAutofit/>
              </a:bodyPr>
              <a:lstStyle>
                <a:defPPr>
                  <a:defRPr lang="de-DE"/>
                </a:defPPr>
                <a:lvl1pPr algn="ctr">
                  <a:spcBef>
                    <a:spcPts val="0"/>
                  </a:spcBef>
                  <a:defRPr sz="800">
                    <a:solidFill>
                      <a:schemeClr val="tx2"/>
                    </a:solidFill>
                  </a:defRPr>
                </a:lvl1pPr>
              </a:lstStyle>
              <a:p>
                <a:r>
                  <a:rPr lang="en-US"/>
                  <a:t>B. Wagner</a:t>
                </a:r>
              </a:p>
            </p:txBody>
          </p:sp>
        </p:grpSp>
      </p:grp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B5E89A4-A2FC-492F-B835-F19F55D190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4001" y="6381579"/>
            <a:ext cx="9247794" cy="21741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Tx/>
              <a:buNone/>
              <a:tabLst>
                <a:tab pos="234951" algn="l"/>
              </a:tabLst>
              <a:defRPr kumimoji="0" lang="de-DE" sz="800" kern="120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16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rtl="0" eaLnBrk="1" latinLnBrk="0" hangingPunct="1">
              <a:spcBef>
                <a:spcPts val="533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rtl="0" eaLnBrk="1" latinLnBrk="0" hangingPunct="1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tabLst/>
              <a:defRPr kumimoji="0" sz="17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07.12.2022 | synapsis communication deck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3EE6F6C-9559-40D5-9179-4CD9C3DA73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Categories by focus topics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6FBCE5F-B8A7-4050-B080-56DEF4F71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Digital Transformation – TPM Program Organization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CF3CF0BB-FC3E-4E84-B7E9-313632B3991E}"/>
              </a:ext>
            </a:extLst>
          </p:cNvPr>
          <p:cNvGrpSpPr/>
          <p:nvPr/>
        </p:nvGrpSpPr>
        <p:grpSpPr>
          <a:xfrm>
            <a:off x="1108628" y="2408923"/>
            <a:ext cx="8173384" cy="602598"/>
            <a:chOff x="1102481" y="2957672"/>
            <a:chExt cx="8173384" cy="662171"/>
          </a:xfrm>
        </p:grpSpPr>
        <p:grpSp>
          <p:nvGrpSpPr>
            <p:cNvPr id="78" name="Gruppieren 77">
              <a:extLst>
                <a:ext uri="{FF2B5EF4-FFF2-40B4-BE49-F238E27FC236}">
                  <a16:creationId xmlns:a16="http://schemas.microsoft.com/office/drawing/2014/main" id="{60B7AC41-50D1-4E53-9A7D-A4FEE78DF417}"/>
                </a:ext>
              </a:extLst>
            </p:cNvPr>
            <p:cNvGrpSpPr/>
            <p:nvPr/>
          </p:nvGrpSpPr>
          <p:grpSpPr>
            <a:xfrm>
              <a:off x="4212657" y="2964678"/>
              <a:ext cx="3564676" cy="650008"/>
              <a:chOff x="8566522" y="1241252"/>
              <a:chExt cx="1947014" cy="578547"/>
            </a:xfrm>
          </p:grpSpPr>
          <p:sp>
            <p:nvSpPr>
              <p:cNvPr id="79" name="Textfeld 78">
                <a:extLst>
                  <a:ext uri="{FF2B5EF4-FFF2-40B4-BE49-F238E27FC236}">
                    <a16:creationId xmlns:a16="http://schemas.microsoft.com/office/drawing/2014/main" id="{444F38F4-59E2-4425-A453-14079440B935}"/>
                  </a:ext>
                </a:extLst>
              </p:cNvPr>
              <p:cNvSpPr txBox="1"/>
              <p:nvPr/>
            </p:nvSpPr>
            <p:spPr>
              <a:xfrm>
                <a:off x="8566522" y="1241252"/>
                <a:ext cx="1947014" cy="270969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-US" sz="900">
                    <a:solidFill>
                      <a:schemeClr val="bg2"/>
                    </a:solidFill>
                  </a:rPr>
                  <a:t>Organization &amp; Business Process Governance*</a:t>
                </a:r>
              </a:p>
            </p:txBody>
          </p:sp>
          <p:sp>
            <p:nvSpPr>
              <p:cNvPr id="80" name="Textfeld 79">
                <a:extLst>
                  <a:ext uri="{FF2B5EF4-FFF2-40B4-BE49-F238E27FC236}">
                    <a16:creationId xmlns:a16="http://schemas.microsoft.com/office/drawing/2014/main" id="{C5A0B0AE-A22B-47C1-BF89-6AFE518538D2}"/>
                  </a:ext>
                </a:extLst>
              </p:cNvPr>
              <p:cNvSpPr txBox="1"/>
              <p:nvPr/>
            </p:nvSpPr>
            <p:spPr>
              <a:xfrm>
                <a:off x="8566522" y="1509730"/>
                <a:ext cx="1947012" cy="310069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lIns="0" tIns="0" rIns="0" bIns="0" numCol="4" rtlCol="0" anchor="ctr">
                <a:noAutofit/>
              </a:bodyPr>
              <a:lstStyle/>
              <a:p>
                <a:pPr marL="36000">
                  <a:spcBef>
                    <a:spcPts val="0"/>
                  </a:spcBef>
                </a:pPr>
                <a:r>
                  <a:rPr lang="en-US" sz="600" b="1"/>
                  <a:t>O:</a:t>
                </a:r>
                <a:r>
                  <a:rPr lang="en-US" sz="600"/>
                  <a:t> G. Schieborowsky</a:t>
                </a:r>
              </a:p>
              <a:p>
                <a:pPr marL="36000">
                  <a:spcBef>
                    <a:spcPts val="0"/>
                  </a:spcBef>
                </a:pPr>
                <a:r>
                  <a:rPr lang="en-US" sz="600" b="1"/>
                  <a:t>T:</a:t>
                </a:r>
                <a:r>
                  <a:rPr lang="en-US" sz="600"/>
                  <a:t> T. Kost</a:t>
                </a:r>
              </a:p>
              <a:p>
                <a:pPr marL="36000">
                  <a:spcBef>
                    <a:spcPts val="0"/>
                  </a:spcBef>
                </a:pPr>
                <a:r>
                  <a:rPr lang="en-US" sz="600" b="1"/>
                  <a:t>F:</a:t>
                </a:r>
                <a:r>
                  <a:rPr lang="en-US" sz="600"/>
                  <a:t> E. </a:t>
                </a:r>
                <a:r>
                  <a:rPr lang="pl-PL" sz="60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K</a:t>
                </a:r>
                <a:r>
                  <a:rPr lang="de-DE" sz="60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ö</a:t>
                </a:r>
                <a:r>
                  <a:rPr lang="pl-PL" sz="60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yl</a:t>
                </a:r>
                <a:r>
                  <a:rPr lang="de-DE" sz="600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ü</a:t>
                </a:r>
                <a:r>
                  <a:rPr lang="pl-PL" sz="600" err="1">
                    <a:effectLst/>
                    <a:latin typeface="Arial" panose="020B0604020202020204" pitchFamily="34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oglu</a:t>
                </a:r>
                <a:endParaRPr lang="de-DE" sz="1800">
                  <a:latin typeface="Arial" panose="020B0604020202020204" pitchFamily="34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36000">
                  <a:spcBef>
                    <a:spcPts val="0"/>
                  </a:spcBef>
                </a:pPr>
                <a:r>
                  <a:rPr lang="en-US" sz="600" b="1"/>
                  <a:t>P:</a:t>
                </a:r>
                <a:r>
                  <a:rPr lang="en-US" sz="600"/>
                  <a:t> R. Suvak</a:t>
                </a:r>
              </a:p>
              <a:p>
                <a:pPr marL="36000">
                  <a:spcBef>
                    <a:spcPts val="0"/>
                  </a:spcBef>
                </a:pPr>
                <a:r>
                  <a:rPr lang="en-US" sz="600" b="1"/>
                  <a:t>H:</a:t>
                </a:r>
                <a:r>
                  <a:rPr lang="en-US" sz="600"/>
                  <a:t> K. </a:t>
                </a:r>
                <a:r>
                  <a:rPr lang="en-US" sz="600" err="1"/>
                  <a:t>Läkemäker</a:t>
                </a:r>
                <a:endParaRPr lang="en-US" sz="600"/>
              </a:p>
              <a:p>
                <a:pPr marL="36000">
                  <a:spcBef>
                    <a:spcPts val="0"/>
                  </a:spcBef>
                </a:pPr>
                <a:r>
                  <a:rPr lang="en-US" sz="600" b="1"/>
                  <a:t>C:</a:t>
                </a:r>
                <a:r>
                  <a:rPr lang="en-US" sz="600"/>
                  <a:t> A. Wollsperger</a:t>
                </a:r>
                <a:endParaRPr lang="en-US" sz="600" b="1"/>
              </a:p>
              <a:p>
                <a:pPr marL="36000">
                  <a:spcBef>
                    <a:spcPts val="0"/>
                  </a:spcBef>
                </a:pPr>
                <a:r>
                  <a:rPr lang="en-US" sz="600" b="1"/>
                  <a:t>M:</a:t>
                </a:r>
                <a:r>
                  <a:rPr lang="en-US" sz="600"/>
                  <a:t>T.Steckermeier</a:t>
                </a:r>
                <a:br>
                  <a:rPr lang="en-US" sz="600"/>
                </a:br>
                <a:r>
                  <a:rPr lang="en-US" sz="600"/>
                  <a:t>    S. Mooser</a:t>
                </a:r>
              </a:p>
              <a:p>
                <a:pPr marL="36000">
                  <a:spcBef>
                    <a:spcPts val="0"/>
                  </a:spcBef>
                </a:pPr>
                <a:r>
                  <a:rPr lang="en-US" sz="600" b="1"/>
                  <a:t>GG-Q / GG-P:</a:t>
                </a:r>
                <a:r>
                  <a:rPr lang="en-US" sz="600"/>
                  <a:t> J. Elsenbach / H. Kircher</a:t>
                </a:r>
              </a:p>
              <a:p>
                <a:pPr marL="36000">
                  <a:spcBef>
                    <a:spcPts val="0"/>
                  </a:spcBef>
                </a:pPr>
                <a:r>
                  <a:rPr lang="en-US" sz="600" b="1"/>
                  <a:t>US:</a:t>
                </a:r>
                <a:r>
                  <a:rPr lang="en-US" sz="600"/>
                  <a:t> Ch. Langstein</a:t>
                </a:r>
              </a:p>
              <a:p>
                <a:pPr marL="36000">
                  <a:spcBef>
                    <a:spcPts val="0"/>
                  </a:spcBef>
                </a:pPr>
                <a:r>
                  <a:rPr lang="en-US" sz="600" b="1"/>
                  <a:t>CN:</a:t>
                </a:r>
                <a:r>
                  <a:rPr lang="en-US" sz="600"/>
                  <a:t> L. Zhu</a:t>
                </a:r>
              </a:p>
            </p:txBody>
          </p:sp>
        </p:grpSp>
        <p:grpSp>
          <p:nvGrpSpPr>
            <p:cNvPr id="153" name="Gruppieren 152">
              <a:extLst>
                <a:ext uri="{FF2B5EF4-FFF2-40B4-BE49-F238E27FC236}">
                  <a16:creationId xmlns:a16="http://schemas.microsoft.com/office/drawing/2014/main" id="{4EB4042C-19A4-43C8-A862-19BE69724EA6}"/>
                </a:ext>
              </a:extLst>
            </p:cNvPr>
            <p:cNvGrpSpPr/>
            <p:nvPr/>
          </p:nvGrpSpPr>
          <p:grpSpPr>
            <a:xfrm>
              <a:off x="2691444" y="2964327"/>
              <a:ext cx="1428625" cy="655516"/>
              <a:chOff x="3734651" y="2102967"/>
              <a:chExt cx="1068685" cy="583449"/>
            </a:xfrm>
          </p:grpSpPr>
          <p:sp>
            <p:nvSpPr>
              <p:cNvPr id="90" name="Textfeld 89">
                <a:extLst>
                  <a:ext uri="{FF2B5EF4-FFF2-40B4-BE49-F238E27FC236}">
                    <a16:creationId xmlns:a16="http://schemas.microsoft.com/office/drawing/2014/main" id="{359A256B-1867-4F26-AC10-723480D4565D}"/>
                  </a:ext>
                </a:extLst>
              </p:cNvPr>
              <p:cNvSpPr txBox="1"/>
              <p:nvPr/>
            </p:nvSpPr>
            <p:spPr>
              <a:xfrm>
                <a:off x="3734652" y="2102967"/>
                <a:ext cx="1068684" cy="28800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-US" sz="900">
                    <a:solidFill>
                      <a:schemeClr val="bg2"/>
                    </a:solidFill>
                  </a:rPr>
                  <a:t>Transformation PMO</a:t>
                </a:r>
              </a:p>
            </p:txBody>
          </p:sp>
          <p:sp>
            <p:nvSpPr>
              <p:cNvPr id="91" name="Textfeld 90">
                <a:extLst>
                  <a:ext uri="{FF2B5EF4-FFF2-40B4-BE49-F238E27FC236}">
                    <a16:creationId xmlns:a16="http://schemas.microsoft.com/office/drawing/2014/main" id="{D469FAAB-1C77-46B8-9AD2-D9D4E7E397D7}"/>
                  </a:ext>
                </a:extLst>
              </p:cNvPr>
              <p:cNvSpPr txBox="1"/>
              <p:nvPr/>
            </p:nvSpPr>
            <p:spPr>
              <a:xfrm>
                <a:off x="3734651" y="2385271"/>
                <a:ext cx="1068684" cy="30114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-US" sz="800"/>
                  <a:t>O. Heymann</a:t>
                </a:r>
              </a:p>
            </p:txBody>
          </p:sp>
        </p:grpSp>
        <p:grpSp>
          <p:nvGrpSpPr>
            <p:cNvPr id="152" name="Gruppieren 151">
              <a:extLst>
                <a:ext uri="{FF2B5EF4-FFF2-40B4-BE49-F238E27FC236}">
                  <a16:creationId xmlns:a16="http://schemas.microsoft.com/office/drawing/2014/main" id="{E8E6E42F-E87B-4AC3-92B4-5795337637C7}"/>
                </a:ext>
              </a:extLst>
            </p:cNvPr>
            <p:cNvGrpSpPr/>
            <p:nvPr/>
          </p:nvGrpSpPr>
          <p:grpSpPr>
            <a:xfrm>
              <a:off x="7846814" y="2964663"/>
              <a:ext cx="1429051" cy="649849"/>
              <a:chOff x="6935331" y="2117836"/>
              <a:chExt cx="1069007" cy="578405"/>
            </a:xfrm>
          </p:grpSpPr>
          <p:sp>
            <p:nvSpPr>
              <p:cNvPr id="92" name="Textfeld 91">
                <a:extLst>
                  <a:ext uri="{FF2B5EF4-FFF2-40B4-BE49-F238E27FC236}">
                    <a16:creationId xmlns:a16="http://schemas.microsoft.com/office/drawing/2014/main" id="{9EACD7A2-3098-43C4-83C0-D777B7738079}"/>
                  </a:ext>
                </a:extLst>
              </p:cNvPr>
              <p:cNvSpPr txBox="1"/>
              <p:nvPr/>
            </p:nvSpPr>
            <p:spPr>
              <a:xfrm>
                <a:off x="6935654" y="2117836"/>
                <a:ext cx="1068684" cy="28799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-US" sz="900">
                    <a:solidFill>
                      <a:schemeClr val="bg2"/>
                    </a:solidFill>
                  </a:rPr>
                  <a:t>Board of Experts (BoE)</a:t>
                </a:r>
              </a:p>
            </p:txBody>
          </p:sp>
          <p:sp>
            <p:nvSpPr>
              <p:cNvPr id="93" name="Textfeld 92">
                <a:extLst>
                  <a:ext uri="{FF2B5EF4-FFF2-40B4-BE49-F238E27FC236}">
                    <a16:creationId xmlns:a16="http://schemas.microsoft.com/office/drawing/2014/main" id="{931307FA-D887-4041-A77A-0CBEB3BB99F1}"/>
                  </a:ext>
                </a:extLst>
              </p:cNvPr>
              <p:cNvSpPr txBox="1"/>
              <p:nvPr/>
            </p:nvSpPr>
            <p:spPr>
              <a:xfrm>
                <a:off x="6935331" y="2391088"/>
                <a:ext cx="1068685" cy="305153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-US" sz="800"/>
                  <a:t>M. </a:t>
                </a:r>
                <a:r>
                  <a:rPr lang="en-US" sz="800" err="1"/>
                  <a:t>Krüger</a:t>
                </a:r>
                <a:br>
                  <a:rPr lang="en-US" sz="800"/>
                </a:br>
                <a:r>
                  <a:rPr lang="en-US" sz="800"/>
                  <a:t>(act. Dr. M. Junginger) </a:t>
                </a:r>
              </a:p>
            </p:txBody>
          </p:sp>
        </p:grpSp>
        <p:grpSp>
          <p:nvGrpSpPr>
            <p:cNvPr id="150" name="Gruppieren 149">
              <a:extLst>
                <a:ext uri="{FF2B5EF4-FFF2-40B4-BE49-F238E27FC236}">
                  <a16:creationId xmlns:a16="http://schemas.microsoft.com/office/drawing/2014/main" id="{3DC14D3F-AF01-4E8D-B39F-A01749004412}"/>
                </a:ext>
              </a:extLst>
            </p:cNvPr>
            <p:cNvGrpSpPr/>
            <p:nvPr/>
          </p:nvGrpSpPr>
          <p:grpSpPr>
            <a:xfrm>
              <a:off x="1102481" y="2957672"/>
              <a:ext cx="1428624" cy="661909"/>
              <a:chOff x="3692529" y="2100191"/>
              <a:chExt cx="1068685" cy="589139"/>
            </a:xfrm>
          </p:grpSpPr>
          <p:sp>
            <p:nvSpPr>
              <p:cNvPr id="151" name="Textfeld 150">
                <a:extLst>
                  <a:ext uri="{FF2B5EF4-FFF2-40B4-BE49-F238E27FC236}">
                    <a16:creationId xmlns:a16="http://schemas.microsoft.com/office/drawing/2014/main" id="{15E3AC0C-5225-451D-B0AB-05E4C9C1C631}"/>
                  </a:ext>
                </a:extLst>
              </p:cNvPr>
              <p:cNvSpPr txBox="1"/>
              <p:nvPr/>
            </p:nvSpPr>
            <p:spPr>
              <a:xfrm>
                <a:off x="3692530" y="2100191"/>
                <a:ext cx="1068684" cy="28800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-US" sz="900">
                    <a:solidFill>
                      <a:schemeClr val="bg2"/>
                    </a:solidFill>
                  </a:rPr>
                  <a:t>Inhouse Consulting</a:t>
                </a:r>
              </a:p>
            </p:txBody>
          </p:sp>
          <p:sp>
            <p:nvSpPr>
              <p:cNvPr id="154" name="Textfeld 153">
                <a:extLst>
                  <a:ext uri="{FF2B5EF4-FFF2-40B4-BE49-F238E27FC236}">
                    <a16:creationId xmlns:a16="http://schemas.microsoft.com/office/drawing/2014/main" id="{11B89D33-E98D-4624-8723-57D3E2A37C29}"/>
                  </a:ext>
                </a:extLst>
              </p:cNvPr>
              <p:cNvSpPr txBox="1"/>
              <p:nvPr/>
            </p:nvSpPr>
            <p:spPr>
              <a:xfrm>
                <a:off x="3692529" y="2388185"/>
                <a:ext cx="1068684" cy="30114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-US" sz="800"/>
                  <a:t>V. Moeller</a:t>
                </a:r>
              </a:p>
            </p:txBody>
          </p:sp>
        </p:grpSp>
      </p:grpSp>
      <p:cxnSp>
        <p:nvCxnSpPr>
          <p:cNvPr id="102" name="Connector: Elbow 13">
            <a:extLst>
              <a:ext uri="{FF2B5EF4-FFF2-40B4-BE49-F238E27FC236}">
                <a16:creationId xmlns:a16="http://schemas.microsoft.com/office/drawing/2014/main" id="{6DB410B7-761E-4A18-9696-6558C3D82BE0}"/>
              </a:ext>
            </a:extLst>
          </p:cNvPr>
          <p:cNvCxnSpPr>
            <a:cxnSpLocks/>
            <a:stCxn id="83" idx="2"/>
            <a:endCxn id="151" idx="0"/>
          </p:cNvCxnSpPr>
          <p:nvPr/>
        </p:nvCxnSpPr>
        <p:spPr>
          <a:xfrm rot="5400000">
            <a:off x="3365637" y="757502"/>
            <a:ext cx="108721" cy="3194111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feld 117">
            <a:extLst>
              <a:ext uri="{FF2B5EF4-FFF2-40B4-BE49-F238E27FC236}">
                <a16:creationId xmlns:a16="http://schemas.microsoft.com/office/drawing/2014/main" id="{DAA2AA79-A9E9-49FC-9D58-F88CB7F435F5}"/>
              </a:ext>
            </a:extLst>
          </p:cNvPr>
          <p:cNvSpPr txBox="1"/>
          <p:nvPr/>
        </p:nvSpPr>
        <p:spPr>
          <a:xfrm>
            <a:off x="2658478" y="3297007"/>
            <a:ext cx="1747485" cy="323256"/>
          </a:xfrm>
          <a:prstGeom prst="rect">
            <a:avLst/>
          </a:prstGeom>
          <a:ln w="9525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>
            <a:noAutofit/>
          </a:bodyPr>
          <a:lstStyle>
            <a:defPPr>
              <a:defRPr lang="de-DE"/>
            </a:defPPr>
            <a:lvl1pPr algn="ctr">
              <a:spcBef>
                <a:spcPts val="0"/>
              </a:spcBef>
              <a:defRPr sz="800"/>
            </a:lvl1pPr>
          </a:lstStyle>
          <a:p>
            <a:pPr algn="ctr"/>
            <a:r>
              <a:rPr lang="en-US">
                <a:solidFill>
                  <a:schemeClr val="tx1"/>
                </a:solidFill>
              </a:rPr>
              <a:t>Group Governance Processes</a:t>
            </a:r>
          </a:p>
          <a:p>
            <a:pPr algn="ctr"/>
            <a:r>
              <a:rPr lang="en-US">
                <a:solidFill>
                  <a:schemeClr val="tx1"/>
                </a:solidFill>
              </a:rPr>
              <a:t>H. Kircher</a:t>
            </a:r>
          </a:p>
        </p:txBody>
      </p:sp>
      <p:sp>
        <p:nvSpPr>
          <p:cNvPr id="119" name="Textfeld 118">
            <a:extLst>
              <a:ext uri="{FF2B5EF4-FFF2-40B4-BE49-F238E27FC236}">
                <a16:creationId xmlns:a16="http://schemas.microsoft.com/office/drawing/2014/main" id="{EF6A76C0-DD79-44B4-912B-0F2D668728DF}"/>
              </a:ext>
            </a:extLst>
          </p:cNvPr>
          <p:cNvSpPr txBox="1"/>
          <p:nvPr/>
        </p:nvSpPr>
        <p:spPr>
          <a:xfrm>
            <a:off x="5478270" y="3296263"/>
            <a:ext cx="1746000" cy="324000"/>
          </a:xfrm>
          <a:prstGeom prst="rect">
            <a:avLst/>
          </a:prstGeom>
          <a:ln w="9525"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>
            <a:noAutofit/>
          </a:bodyPr>
          <a:lstStyle>
            <a:defPPr>
              <a:defRPr lang="de-DE"/>
            </a:defPPr>
            <a:lvl1pPr algn="ctr">
              <a:spcBef>
                <a:spcPts val="0"/>
              </a:spcBef>
              <a:defRPr sz="800"/>
            </a:lvl1pPr>
          </a:lstStyle>
          <a:p>
            <a:pPr algn="ctr"/>
            <a:r>
              <a:rPr lang="en-US">
                <a:ea typeface="+mn-lt"/>
                <a:cs typeface="+mn-lt"/>
              </a:rPr>
              <a:t>Process Owner / Manager</a:t>
            </a:r>
          </a:p>
          <a:p>
            <a:r>
              <a:rPr lang="en-US">
                <a:ea typeface="+mn-lt"/>
                <a:cs typeface="+mn-lt"/>
              </a:rPr>
              <a:t>Global Master Data Owner / Steward</a:t>
            </a:r>
            <a:endParaRPr lang="en-US"/>
          </a:p>
        </p:txBody>
      </p: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BC14AA36-A768-4D2C-B1EF-5EA8BB590C9F}"/>
              </a:ext>
            </a:extLst>
          </p:cNvPr>
          <p:cNvGrpSpPr/>
          <p:nvPr/>
        </p:nvGrpSpPr>
        <p:grpSpPr>
          <a:xfrm>
            <a:off x="4417521" y="3157971"/>
            <a:ext cx="1060749" cy="637130"/>
            <a:chOff x="5045440" y="3595240"/>
            <a:chExt cx="1060749" cy="637130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0C00CA10-883D-4CC1-88E2-77C84DDDB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398" t="15333" r="7533"/>
            <a:stretch/>
          </p:blipFill>
          <p:spPr>
            <a:xfrm>
              <a:off x="5183077" y="3731886"/>
              <a:ext cx="786343" cy="362873"/>
            </a:xfrm>
            <a:prstGeom prst="rect">
              <a:avLst/>
            </a:prstGeom>
          </p:spPr>
        </p:pic>
        <p:sp>
          <p:nvSpPr>
            <p:cNvPr id="46" name="Pfeil: in vier Richtungen 45">
              <a:extLst>
                <a:ext uri="{FF2B5EF4-FFF2-40B4-BE49-F238E27FC236}">
                  <a16:creationId xmlns:a16="http://schemas.microsoft.com/office/drawing/2014/main" id="{AC416A26-86D2-4066-ABA7-CE809F3E000C}"/>
                </a:ext>
              </a:extLst>
            </p:cNvPr>
            <p:cNvSpPr/>
            <p:nvPr/>
          </p:nvSpPr>
          <p:spPr>
            <a:xfrm>
              <a:off x="5045440" y="3595240"/>
              <a:ext cx="1060749" cy="637130"/>
            </a:xfrm>
            <a:prstGeom prst="quadArrow">
              <a:avLst>
                <a:gd name="adj1" fmla="val 0"/>
                <a:gd name="adj2" fmla="val 14299"/>
                <a:gd name="adj3" fmla="val 19299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t" anchorCtr="0"/>
            <a:lstStyle/>
            <a:p>
              <a:pPr algn="l"/>
              <a:endParaRPr lang="en-US" err="1"/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22D005F9-6CAE-4DCA-9CAD-22858DFF3542}"/>
              </a:ext>
            </a:extLst>
          </p:cNvPr>
          <p:cNvGrpSpPr/>
          <p:nvPr/>
        </p:nvGrpSpPr>
        <p:grpSpPr>
          <a:xfrm>
            <a:off x="10396372" y="2510737"/>
            <a:ext cx="1444796" cy="2795072"/>
            <a:chOff x="10396372" y="2510737"/>
            <a:chExt cx="1444796" cy="2795072"/>
          </a:xfrm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DBFA3236-8F14-454C-BB18-71A56A25DDD2}"/>
                </a:ext>
              </a:extLst>
            </p:cNvPr>
            <p:cNvGrpSpPr/>
            <p:nvPr/>
          </p:nvGrpSpPr>
          <p:grpSpPr>
            <a:xfrm>
              <a:off x="10397483" y="2911244"/>
              <a:ext cx="1443685" cy="2394565"/>
              <a:chOff x="10427689" y="2420401"/>
              <a:chExt cx="1443685" cy="2394565"/>
            </a:xfrm>
          </p:grpSpPr>
          <p:sp>
            <p:nvSpPr>
              <p:cNvPr id="126" name="Textfeld 125">
                <a:extLst>
                  <a:ext uri="{FF2B5EF4-FFF2-40B4-BE49-F238E27FC236}">
                    <a16:creationId xmlns:a16="http://schemas.microsoft.com/office/drawing/2014/main" id="{DF7B51C1-7B42-4E98-B2AB-2D0BDB117258}"/>
                  </a:ext>
                </a:extLst>
              </p:cNvPr>
              <p:cNvSpPr txBox="1"/>
              <p:nvPr/>
            </p:nvSpPr>
            <p:spPr>
              <a:xfrm>
                <a:off x="10427689" y="2420401"/>
                <a:ext cx="1440000" cy="360000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accent2"/>
                </a:solidFill>
              </a:ln>
            </p:spPr>
            <p:txBody>
              <a:bodyPr wrap="square" anchor="ctr">
                <a:noAutofit/>
              </a:bodyPr>
              <a:lstStyle/>
              <a:p>
                <a:pPr marL="0" indent="0" algn="ctr" rtl="0" eaLnBrk="1" fontAlgn="ctr" latinLnBrk="0" hangingPunct="1">
                  <a:spcBef>
                    <a:spcPts val="0"/>
                  </a:spcBef>
                  <a:spcAft>
                    <a:spcPts val="0"/>
                  </a:spcAft>
                  <a:tabLst>
                    <a:tab pos="234950" algn="l"/>
                  </a:tabLst>
                </a:pPr>
                <a:r>
                  <a:rPr lang="de-DE" sz="800" b="0" i="0" u="none" strike="noStrike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Data </a:t>
                </a:r>
                <a:r>
                  <a:rPr lang="de-DE" sz="800" b="0" i="0" u="none" strike="noStrike" kern="120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Scope</a:t>
                </a:r>
                <a:r>
                  <a:rPr lang="de-DE" sz="800" b="0" i="0" u="none" strike="noStrike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 Management</a:t>
                </a:r>
              </a:p>
              <a:p>
                <a:pPr marL="0" indent="0" algn="ctr" rtl="0" eaLnBrk="1" fontAlgn="ctr" latinLnBrk="0" hangingPunct="1">
                  <a:spcBef>
                    <a:spcPts val="0"/>
                  </a:spcBef>
                  <a:spcAft>
                    <a:spcPts val="0"/>
                  </a:spcAft>
                  <a:tabLst>
                    <a:tab pos="234950" algn="l"/>
                  </a:tabLst>
                </a:pPr>
                <a:r>
                  <a:rPr lang="de-DE" sz="800" b="0" i="0" u="none" strike="noStrike"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M. Hauspe</a:t>
                </a:r>
                <a:r>
                  <a:rPr lang="de-DE" sz="800">
                    <a:latin typeface="Arial" panose="020B0604020202020204" pitchFamily="34" charset="0"/>
                  </a:rPr>
                  <a:t>r</a:t>
                </a:r>
                <a:r>
                  <a:rPr lang="de-DE" sz="800" b="0" i="0" u="none" strike="noStrike"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ger</a:t>
                </a:r>
              </a:p>
            </p:txBody>
          </p:sp>
          <p:sp>
            <p:nvSpPr>
              <p:cNvPr id="127" name="Textfeld 126">
                <a:extLst>
                  <a:ext uri="{FF2B5EF4-FFF2-40B4-BE49-F238E27FC236}">
                    <a16:creationId xmlns:a16="http://schemas.microsoft.com/office/drawing/2014/main" id="{0389D0CE-76A6-4DD8-9A7D-9F6BA83D96CD}"/>
                  </a:ext>
                </a:extLst>
              </p:cNvPr>
              <p:cNvSpPr txBox="1"/>
              <p:nvPr/>
            </p:nvSpPr>
            <p:spPr>
              <a:xfrm>
                <a:off x="10431374" y="2812474"/>
                <a:ext cx="1440000" cy="360000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accent2"/>
                </a:solidFill>
              </a:ln>
            </p:spPr>
            <p:txBody>
              <a:bodyPr wrap="square" anchor="ctr">
                <a:noAutofit/>
              </a:bodyPr>
              <a:lstStyle/>
              <a:p>
                <a:pPr algn="ctr" fontAlgn="ctr">
                  <a:spcBef>
                    <a:spcPts val="0"/>
                  </a:spcBef>
                  <a:tabLst>
                    <a:tab pos="234950" algn="l"/>
                  </a:tabLst>
                </a:pPr>
                <a:r>
                  <a:rPr lang="en-US" sz="800">
                    <a:latin typeface="Arial" panose="020B0604020202020204" pitchFamily="34" charset="0"/>
                  </a:rPr>
                  <a:t>Deployment</a:t>
                </a:r>
                <a:endParaRPr lang="de-DE" sz="800">
                  <a:latin typeface="Arial" panose="020B0604020202020204" pitchFamily="34" charset="0"/>
                </a:endParaRPr>
              </a:p>
              <a:p>
                <a:pPr algn="ctr" fontAlgn="ctr">
                  <a:spcBef>
                    <a:spcPts val="0"/>
                  </a:spcBef>
                  <a:tabLst>
                    <a:tab pos="234950" algn="l"/>
                  </a:tabLst>
                </a:pPr>
                <a:r>
                  <a:rPr lang="en-US" sz="800">
                    <a:latin typeface="Arial" panose="020B0604020202020204" pitchFamily="34" charset="0"/>
                  </a:rPr>
                  <a:t>J. </a:t>
                </a:r>
                <a:r>
                  <a:rPr lang="en-US" sz="800" err="1">
                    <a:latin typeface="Arial" panose="020B0604020202020204" pitchFamily="34" charset="0"/>
                  </a:rPr>
                  <a:t>Cseki</a:t>
                </a:r>
                <a:endParaRPr lang="de-DE" sz="800">
                  <a:latin typeface="Arial" panose="020B0604020202020204" pitchFamily="34" charset="0"/>
                </a:endParaRPr>
              </a:p>
            </p:txBody>
          </p:sp>
          <p:sp>
            <p:nvSpPr>
              <p:cNvPr id="129" name="Textfeld 128">
                <a:extLst>
                  <a:ext uri="{FF2B5EF4-FFF2-40B4-BE49-F238E27FC236}">
                    <a16:creationId xmlns:a16="http://schemas.microsoft.com/office/drawing/2014/main" id="{CD6DBE27-D1A8-4B3B-8B40-A00E9F37317D}"/>
                  </a:ext>
                </a:extLst>
              </p:cNvPr>
              <p:cNvSpPr txBox="1"/>
              <p:nvPr/>
            </p:nvSpPr>
            <p:spPr>
              <a:xfrm>
                <a:off x="10429468" y="3622722"/>
                <a:ext cx="1440000" cy="790258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accent2"/>
                </a:solidFill>
              </a:ln>
            </p:spPr>
            <p:txBody>
              <a:bodyPr wrap="square" anchor="ctr">
                <a:noAutofit/>
              </a:bodyPr>
              <a:lstStyle/>
              <a:p>
                <a:pPr marL="0" indent="0" algn="ctr" rtl="0" eaLnBrk="1" fontAlgn="ctr" latinLnBrk="0" hangingPunct="1">
                  <a:spcBef>
                    <a:spcPts val="0"/>
                  </a:spcBef>
                  <a:spcAft>
                    <a:spcPts val="0"/>
                  </a:spcAft>
                  <a:tabLst>
                    <a:tab pos="234950" algn="l"/>
                  </a:tabLst>
                </a:pPr>
                <a:r>
                  <a:rPr lang="en-US" sz="800" b="0" i="0" u="none" strike="noStrike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People, Change &amp; Learning</a:t>
                </a:r>
                <a:endParaRPr lang="de-DE" sz="800" b="0" i="0" u="none" strike="noStrike"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  <a:p>
                <a:pPr marL="0" marR="0" indent="0" algn="ctr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tabLst>
                    <a:tab pos="234950" algn="l"/>
                  </a:tabLst>
                </a:pPr>
                <a:r>
                  <a:rPr lang="en-US" sz="800" b="0" i="0" u="none" strike="noStrike" kern="1200" spc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A. Leptich-Kast, HR</a:t>
                </a:r>
                <a:endParaRPr lang="de-DE" sz="800" b="0" i="0" u="none" strike="noStrike"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  <a:p>
                <a:pPr marL="0" marR="0" indent="0" algn="ctr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tabLst>
                    <a:tab pos="234950" algn="l"/>
                  </a:tabLst>
                </a:pPr>
                <a:r>
                  <a:rPr lang="en-US" sz="800" b="0" i="0" u="none" strike="noStrike" kern="1200" spc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T. </a:t>
                </a:r>
                <a:r>
                  <a:rPr lang="en-US" sz="800" b="0" i="0" u="none" strike="noStrike" kern="1200" spc="0" baseline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Schröder</a:t>
                </a:r>
                <a:r>
                  <a:rPr lang="en-US" sz="800" b="0" i="0" u="none" strike="noStrike" kern="1200" spc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, Learning </a:t>
                </a:r>
                <a:endParaRPr lang="de-DE" sz="800" b="0" i="0" u="none" strike="noStrike"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  <a:p>
                <a:pPr marL="0" marR="0" indent="0" algn="ctr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tabLst>
                    <a:tab pos="234950" algn="l"/>
                  </a:tabLst>
                </a:pPr>
                <a:r>
                  <a:rPr lang="en-US" sz="800" b="0" i="0" u="none" strike="noStrike" kern="1200" spc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M. Kaiser, Change </a:t>
                </a:r>
                <a:r>
                  <a:rPr lang="en-US" sz="800" b="0" i="0" u="none" strike="noStrike" kern="1200" spc="0" baseline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Mgmt</a:t>
                </a:r>
                <a:endParaRPr lang="de-DE" sz="800" b="0" i="0" u="none" strike="noStrike"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1" name="Textfeld 130">
                <a:extLst>
                  <a:ext uri="{FF2B5EF4-FFF2-40B4-BE49-F238E27FC236}">
                    <a16:creationId xmlns:a16="http://schemas.microsoft.com/office/drawing/2014/main" id="{E96CA96E-E35D-48E7-8BAB-9EEE17264D5F}"/>
                  </a:ext>
                </a:extLst>
              </p:cNvPr>
              <p:cNvSpPr txBox="1"/>
              <p:nvPr/>
            </p:nvSpPr>
            <p:spPr>
              <a:xfrm>
                <a:off x="10431374" y="3212981"/>
                <a:ext cx="1440000" cy="360000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accent2"/>
                </a:solidFill>
              </a:ln>
            </p:spPr>
            <p:txBody>
              <a:bodyPr wrap="square" anchor="ctr">
                <a:noAutofit/>
              </a:bodyPr>
              <a:lstStyle/>
              <a:p>
                <a:pPr marL="0" indent="0" algn="ctr" rtl="0" eaLnBrk="1" fontAlgn="ctr" latinLnBrk="0" hangingPunct="1">
                  <a:spcBef>
                    <a:spcPts val="0"/>
                  </a:spcBef>
                  <a:spcAft>
                    <a:spcPts val="0"/>
                  </a:spcAft>
                  <a:tabLst>
                    <a:tab pos="234950" algn="l"/>
                  </a:tabLst>
                </a:pPr>
                <a:r>
                  <a:rPr lang="en-US" sz="800" b="0" i="0" u="none" strike="noStrike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Data Cleansing</a:t>
                </a:r>
                <a:endParaRPr lang="de-DE" sz="800" b="0" i="0" u="none" strike="noStrike"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  <a:p>
                <a:pPr marL="0" indent="0" algn="ctr" rtl="0" eaLnBrk="1" fontAlgn="ctr" latinLnBrk="0" hangingPunct="1">
                  <a:spcBef>
                    <a:spcPts val="0"/>
                  </a:spcBef>
                  <a:spcAft>
                    <a:spcPts val="0"/>
                  </a:spcAft>
                  <a:tabLst>
                    <a:tab pos="234950" algn="l"/>
                  </a:tabLst>
                </a:pPr>
                <a:r>
                  <a:rPr lang="en-US" sz="800" b="0" i="0" u="none" strike="noStrike" kern="1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O. Hoffmann</a:t>
                </a:r>
                <a:endParaRPr lang="de-DE" sz="800" b="0" i="0" u="none" strike="noStrike"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7" name="Textfeld 86">
                <a:extLst>
                  <a:ext uri="{FF2B5EF4-FFF2-40B4-BE49-F238E27FC236}">
                    <a16:creationId xmlns:a16="http://schemas.microsoft.com/office/drawing/2014/main" id="{E3B291CA-02E7-4132-8525-5E3F35C41197}"/>
                  </a:ext>
                </a:extLst>
              </p:cNvPr>
              <p:cNvSpPr txBox="1"/>
              <p:nvPr/>
            </p:nvSpPr>
            <p:spPr>
              <a:xfrm>
                <a:off x="10430221" y="4454966"/>
                <a:ext cx="1440000" cy="360000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accent2"/>
                </a:solidFill>
              </a:ln>
            </p:spPr>
            <p:txBody>
              <a:bodyPr wrap="square" anchor="ctr">
                <a:noAutofit/>
              </a:bodyPr>
              <a:lstStyle/>
              <a:p>
                <a:pPr marL="0" indent="0" algn="ctr" rtl="0" eaLnBrk="1" fontAlgn="ctr" latinLnBrk="0" hangingPunct="1">
                  <a:spcBef>
                    <a:spcPts val="0"/>
                  </a:spcBef>
                  <a:spcAft>
                    <a:spcPts val="0"/>
                  </a:spcAft>
                  <a:tabLst>
                    <a:tab pos="234950" algn="l"/>
                  </a:tabLst>
                </a:pPr>
                <a:r>
                  <a:rPr lang="de-DE" sz="800" b="0" i="0" u="none" strike="noStrike" kern="120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Arial" panose="020B0604020202020204" pitchFamily="34" charset="0"/>
                  </a:rPr>
                  <a:t>Sustainability</a:t>
                </a:r>
                <a:endParaRPr lang="de-DE" sz="800" b="0" i="0" u="none" strike="noStrike" kern="120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Arial" panose="020B0604020202020204" pitchFamily="34" charset="0"/>
                </a:endParaRPr>
              </a:p>
              <a:p>
                <a:pPr marL="0" indent="0" algn="ctr" rtl="0" eaLnBrk="1" fontAlgn="ctr" latinLnBrk="0" hangingPunct="1">
                  <a:spcBef>
                    <a:spcPts val="0"/>
                  </a:spcBef>
                  <a:spcAft>
                    <a:spcPts val="0"/>
                  </a:spcAft>
                  <a:tabLst>
                    <a:tab pos="234950" algn="l"/>
                  </a:tabLst>
                </a:pPr>
                <a:r>
                  <a:rPr lang="de-DE" sz="80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</a:rPr>
                  <a:t>tbd</a:t>
                </a:r>
                <a:endParaRPr lang="en-US" sz="80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112" name="Textfeld 111">
              <a:extLst>
                <a:ext uri="{FF2B5EF4-FFF2-40B4-BE49-F238E27FC236}">
                  <a16:creationId xmlns:a16="http://schemas.microsoft.com/office/drawing/2014/main" id="{0BDF4BB8-B9A8-429D-9147-30B35ABB762F}"/>
                </a:ext>
              </a:extLst>
            </p:cNvPr>
            <p:cNvSpPr txBox="1"/>
            <p:nvPr/>
          </p:nvSpPr>
          <p:spPr>
            <a:xfrm>
              <a:off x="10396372" y="2510737"/>
              <a:ext cx="1440000" cy="36000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2"/>
              </a:solidFill>
            </a:ln>
          </p:spPr>
          <p:txBody>
            <a:bodyPr wrap="square" anchor="ctr">
              <a:noAutofit/>
            </a:bodyPr>
            <a:lstStyle/>
            <a:p>
              <a:pPr marL="0" indent="0" algn="ctr" rtl="0" eaLnBrk="1" fontAlgn="ctr" latinLnBrk="0" hangingPunct="1">
                <a:spcBef>
                  <a:spcPts val="0"/>
                </a:spcBef>
                <a:spcAft>
                  <a:spcPts val="0"/>
                </a:spcAft>
                <a:tabLst>
                  <a:tab pos="234950" algn="l"/>
                </a:tabLst>
              </a:pPr>
              <a:r>
                <a:rPr lang="en-US" sz="800" b="0" i="0" u="none" strike="noStrike" kern="1200"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Test </a:t>
              </a:r>
              <a:r>
                <a:rPr lang="de-DE" sz="800">
                  <a:latin typeface="Arial" panose="020B0604020202020204" pitchFamily="34" charset="0"/>
                </a:rPr>
                <a:t>Management</a:t>
              </a:r>
              <a:endParaRPr lang="de-DE" sz="800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indent="0" algn="ctr" rtl="0" eaLnBrk="1" fontAlgn="ctr" latinLnBrk="0" hangingPunct="1">
                <a:spcBef>
                  <a:spcPts val="0"/>
                </a:spcBef>
                <a:spcAft>
                  <a:spcPts val="0"/>
                </a:spcAft>
                <a:tabLst>
                  <a:tab pos="234950" algn="l"/>
                </a:tabLst>
              </a:pPr>
              <a:r>
                <a:rPr lang="en-US" sz="800" b="0" i="0" u="none" strike="noStrike" kern="1200"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T. Delsor</a:t>
              </a:r>
              <a:endParaRPr lang="de-DE" sz="800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143FA868-C373-4F42-91F3-2E32600D7670}"/>
              </a:ext>
            </a:extLst>
          </p:cNvPr>
          <p:cNvGrpSpPr/>
          <p:nvPr/>
        </p:nvGrpSpPr>
        <p:grpSpPr>
          <a:xfrm>
            <a:off x="397738" y="5695579"/>
            <a:ext cx="9333926" cy="426795"/>
            <a:chOff x="1854081" y="6335425"/>
            <a:chExt cx="9256166" cy="365079"/>
          </a:xfrm>
        </p:grpSpPr>
        <p:sp>
          <p:nvSpPr>
            <p:cNvPr id="108" name="Textfeld 107">
              <a:extLst>
                <a:ext uri="{FF2B5EF4-FFF2-40B4-BE49-F238E27FC236}">
                  <a16:creationId xmlns:a16="http://schemas.microsoft.com/office/drawing/2014/main" id="{94995DC7-2F88-4C6F-BB73-3DFB67271216}"/>
                </a:ext>
              </a:extLst>
            </p:cNvPr>
            <p:cNvSpPr txBox="1"/>
            <p:nvPr/>
          </p:nvSpPr>
          <p:spPr>
            <a:xfrm>
              <a:off x="1854081" y="6342253"/>
              <a:ext cx="9060351" cy="354134"/>
            </a:xfrm>
            <a:prstGeom prst="rect">
              <a:avLst/>
            </a:prstGeom>
            <a:solidFill>
              <a:srgbClr val="006675">
                <a:alpha val="50196"/>
              </a:srgbClr>
            </a:solidFill>
            <a:ln>
              <a:noFill/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ctr">
                <a:spcBef>
                  <a:spcPts val="0"/>
                </a:spcBef>
              </a:pPr>
              <a:endParaRPr lang="en-US" sz="800" b="1">
                <a:solidFill>
                  <a:schemeClr val="bg2"/>
                </a:solidFill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05EFA763-8B7D-4DC0-BBFB-BD412757C2A4}"/>
                </a:ext>
              </a:extLst>
            </p:cNvPr>
            <p:cNvGrpSpPr/>
            <p:nvPr/>
          </p:nvGrpSpPr>
          <p:grpSpPr>
            <a:xfrm>
              <a:off x="1854081" y="6335425"/>
              <a:ext cx="9256166" cy="365079"/>
              <a:chOff x="403276" y="5594870"/>
              <a:chExt cx="9256166" cy="365079"/>
            </a:xfrm>
          </p:grpSpPr>
          <p:sp>
            <p:nvSpPr>
              <p:cNvPr id="104" name="Textfeld 103">
                <a:extLst>
                  <a:ext uri="{FF2B5EF4-FFF2-40B4-BE49-F238E27FC236}">
                    <a16:creationId xmlns:a16="http://schemas.microsoft.com/office/drawing/2014/main" id="{55871B20-7294-4C7C-846A-4CAB5616DE41}"/>
                  </a:ext>
                </a:extLst>
              </p:cNvPr>
              <p:cNvSpPr txBox="1"/>
              <p:nvPr/>
            </p:nvSpPr>
            <p:spPr>
              <a:xfrm>
                <a:off x="403276" y="5599949"/>
                <a:ext cx="1872000" cy="360000"/>
              </a:xfrm>
              <a:prstGeom prst="homePlate">
                <a:avLst/>
              </a:prstGeom>
              <a:solidFill>
                <a:srgbClr val="006675"/>
              </a:solidFill>
              <a:ln>
                <a:solidFill>
                  <a:srgbClr val="006675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spcBef>
                    <a:spcPts val="0"/>
                  </a:spcBef>
                </a:pPr>
                <a:endParaRPr lang="en-US" sz="8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117" name="Textfeld 116">
                <a:extLst>
                  <a:ext uri="{FF2B5EF4-FFF2-40B4-BE49-F238E27FC236}">
                    <a16:creationId xmlns:a16="http://schemas.microsoft.com/office/drawing/2014/main" id="{03A65D9E-4CE7-4479-81BE-0FF5B73556B8}"/>
                  </a:ext>
                </a:extLst>
              </p:cNvPr>
              <p:cNvSpPr txBox="1"/>
              <p:nvPr/>
            </p:nvSpPr>
            <p:spPr>
              <a:xfrm>
                <a:off x="2250346" y="5599949"/>
                <a:ext cx="1872000" cy="360000"/>
              </a:xfrm>
              <a:prstGeom prst="chevron">
                <a:avLst/>
              </a:prstGeom>
              <a:solidFill>
                <a:srgbClr val="006675"/>
              </a:solidFill>
              <a:ln>
                <a:solidFill>
                  <a:srgbClr val="006675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spcBef>
                    <a:spcPts val="0"/>
                  </a:spcBef>
                </a:pPr>
                <a:endParaRPr lang="en-US" sz="8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120" name="Textfeld 119">
                <a:extLst>
                  <a:ext uri="{FF2B5EF4-FFF2-40B4-BE49-F238E27FC236}">
                    <a16:creationId xmlns:a16="http://schemas.microsoft.com/office/drawing/2014/main" id="{89603ED3-B978-41AB-949A-9B6BB34E1E15}"/>
                  </a:ext>
                </a:extLst>
              </p:cNvPr>
              <p:cNvSpPr txBox="1"/>
              <p:nvPr/>
            </p:nvSpPr>
            <p:spPr>
              <a:xfrm>
                <a:off x="4087118" y="5599947"/>
                <a:ext cx="1872000" cy="360000"/>
              </a:xfrm>
              <a:prstGeom prst="chevron">
                <a:avLst/>
              </a:prstGeom>
              <a:solidFill>
                <a:srgbClr val="006675"/>
              </a:solidFill>
              <a:ln>
                <a:solidFill>
                  <a:srgbClr val="006675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spcBef>
                    <a:spcPts val="0"/>
                  </a:spcBef>
                </a:pPr>
                <a:endParaRPr lang="en-US" sz="8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121" name="Textfeld 120">
                <a:extLst>
                  <a:ext uri="{FF2B5EF4-FFF2-40B4-BE49-F238E27FC236}">
                    <a16:creationId xmlns:a16="http://schemas.microsoft.com/office/drawing/2014/main" id="{45A6B184-83B7-4CF0-8DE9-D9B8C355DDD6}"/>
                  </a:ext>
                </a:extLst>
              </p:cNvPr>
              <p:cNvSpPr txBox="1"/>
              <p:nvPr/>
            </p:nvSpPr>
            <p:spPr>
              <a:xfrm>
                <a:off x="5928577" y="5595336"/>
                <a:ext cx="1872000" cy="360000"/>
              </a:xfrm>
              <a:prstGeom prst="chevron">
                <a:avLst/>
              </a:prstGeom>
              <a:solidFill>
                <a:srgbClr val="006675"/>
              </a:solidFill>
              <a:ln>
                <a:solidFill>
                  <a:srgbClr val="006675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spcBef>
                    <a:spcPts val="0"/>
                  </a:spcBef>
                </a:pPr>
                <a:endParaRPr lang="en-US" sz="8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122" name="Textfeld 121">
                <a:extLst>
                  <a:ext uri="{FF2B5EF4-FFF2-40B4-BE49-F238E27FC236}">
                    <a16:creationId xmlns:a16="http://schemas.microsoft.com/office/drawing/2014/main" id="{22AF55B2-0DC3-48EF-A9E6-5EE2D1657058}"/>
                  </a:ext>
                </a:extLst>
              </p:cNvPr>
              <p:cNvSpPr txBox="1"/>
              <p:nvPr/>
            </p:nvSpPr>
            <p:spPr>
              <a:xfrm>
                <a:off x="7787442" y="5594870"/>
                <a:ext cx="1872000" cy="360000"/>
              </a:xfrm>
              <a:prstGeom prst="chevron">
                <a:avLst/>
              </a:prstGeom>
              <a:solidFill>
                <a:srgbClr val="006675"/>
              </a:solidFill>
              <a:ln>
                <a:solidFill>
                  <a:srgbClr val="006675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spcBef>
                    <a:spcPts val="0"/>
                  </a:spcBef>
                </a:pPr>
                <a:endParaRPr lang="en-US" sz="800" b="1">
                  <a:solidFill>
                    <a:schemeClr val="bg2"/>
                  </a:solidFill>
                </a:endParaRPr>
              </a:p>
            </p:txBody>
          </p:sp>
        </p:grpSp>
      </p:grpSp>
      <p:sp>
        <p:nvSpPr>
          <p:cNvPr id="125" name="Textfeld 124">
            <a:extLst>
              <a:ext uri="{FF2B5EF4-FFF2-40B4-BE49-F238E27FC236}">
                <a16:creationId xmlns:a16="http://schemas.microsoft.com/office/drawing/2014/main" id="{8031A341-56B6-41E8-A0ED-3E3D6B7AF9E5}"/>
              </a:ext>
            </a:extLst>
          </p:cNvPr>
          <p:cNvSpPr txBox="1"/>
          <p:nvPr/>
        </p:nvSpPr>
        <p:spPr>
          <a:xfrm>
            <a:off x="327143" y="5675183"/>
            <a:ext cx="45382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800" b="1">
                <a:solidFill>
                  <a:schemeClr val="bg2"/>
                </a:solidFill>
              </a:rPr>
              <a:t>Synapsis &amp; MES2 Rollout Governance &amp; Coordination: O. Baum</a:t>
            </a:r>
          </a:p>
          <a:p>
            <a:pPr marL="216000" indent="-108000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bg2"/>
                </a:solidFill>
              </a:rPr>
              <a:t>Plants &amp; Distribution Center by O with respective rollouts</a:t>
            </a:r>
          </a:p>
          <a:p>
            <a:pPr marL="216000" indent="-108000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bg2"/>
                </a:solidFill>
              </a:rPr>
              <a:t>Legal Entities, Functions &amp; other sites by Functions with respective rollouts</a:t>
            </a:r>
          </a:p>
        </p:txBody>
      </p:sp>
      <p:grpSp>
        <p:nvGrpSpPr>
          <p:cNvPr id="109" name="Gruppieren 108">
            <a:extLst>
              <a:ext uri="{FF2B5EF4-FFF2-40B4-BE49-F238E27FC236}">
                <a16:creationId xmlns:a16="http://schemas.microsoft.com/office/drawing/2014/main" id="{15C253E9-B4C7-469C-810B-860F67361F8C}"/>
              </a:ext>
            </a:extLst>
          </p:cNvPr>
          <p:cNvGrpSpPr/>
          <p:nvPr/>
        </p:nvGrpSpPr>
        <p:grpSpPr>
          <a:xfrm>
            <a:off x="406409" y="5209551"/>
            <a:ext cx="9060351" cy="432817"/>
            <a:chOff x="1854081" y="6330280"/>
            <a:chExt cx="9060351" cy="370230"/>
          </a:xfrm>
        </p:grpSpPr>
        <p:sp>
          <p:nvSpPr>
            <p:cNvPr id="111" name="Textfeld 110">
              <a:extLst>
                <a:ext uri="{FF2B5EF4-FFF2-40B4-BE49-F238E27FC236}">
                  <a16:creationId xmlns:a16="http://schemas.microsoft.com/office/drawing/2014/main" id="{8EE68529-5D57-486B-9F38-93B2D802B55E}"/>
                </a:ext>
              </a:extLst>
            </p:cNvPr>
            <p:cNvSpPr txBox="1"/>
            <p:nvPr/>
          </p:nvSpPr>
          <p:spPr>
            <a:xfrm>
              <a:off x="1854081" y="6332034"/>
              <a:ext cx="9060351" cy="360293"/>
            </a:xfrm>
            <a:prstGeom prst="rect">
              <a:avLst/>
            </a:prstGeom>
            <a:solidFill>
              <a:srgbClr val="006675">
                <a:alpha val="50196"/>
              </a:srgbClr>
            </a:solidFill>
            <a:ln>
              <a:noFill/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800" b="1">
                  <a:solidFill>
                    <a:schemeClr val="bg2"/>
                  </a:solidFill>
                </a:rPr>
                <a:t>+</a:t>
              </a:r>
            </a:p>
          </p:txBody>
        </p:sp>
        <p:grpSp>
          <p:nvGrpSpPr>
            <p:cNvPr id="114" name="Gruppieren 113">
              <a:extLst>
                <a:ext uri="{FF2B5EF4-FFF2-40B4-BE49-F238E27FC236}">
                  <a16:creationId xmlns:a16="http://schemas.microsoft.com/office/drawing/2014/main" id="{4AA8B5FC-F79C-4A42-A120-6F36A4F16D32}"/>
                </a:ext>
              </a:extLst>
            </p:cNvPr>
            <p:cNvGrpSpPr/>
            <p:nvPr/>
          </p:nvGrpSpPr>
          <p:grpSpPr>
            <a:xfrm>
              <a:off x="1854081" y="6330280"/>
              <a:ext cx="6338092" cy="370230"/>
              <a:chOff x="403276" y="5589725"/>
              <a:chExt cx="6338092" cy="370230"/>
            </a:xfrm>
          </p:grpSpPr>
          <p:sp>
            <p:nvSpPr>
              <p:cNvPr id="115" name="Textfeld 114">
                <a:extLst>
                  <a:ext uri="{FF2B5EF4-FFF2-40B4-BE49-F238E27FC236}">
                    <a16:creationId xmlns:a16="http://schemas.microsoft.com/office/drawing/2014/main" id="{C6E39E7F-E741-49DC-9570-BCB78C3E0A45}"/>
                  </a:ext>
                </a:extLst>
              </p:cNvPr>
              <p:cNvSpPr txBox="1"/>
              <p:nvPr/>
            </p:nvSpPr>
            <p:spPr>
              <a:xfrm>
                <a:off x="403276" y="5599955"/>
                <a:ext cx="1260000" cy="360000"/>
              </a:xfrm>
              <a:prstGeom prst="homePlate">
                <a:avLst/>
              </a:prstGeom>
              <a:solidFill>
                <a:srgbClr val="006675"/>
              </a:solidFill>
              <a:ln>
                <a:solidFill>
                  <a:srgbClr val="006675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spcBef>
                    <a:spcPts val="0"/>
                  </a:spcBef>
                </a:pPr>
                <a:endParaRPr lang="en-US" sz="8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116" name="Textfeld 115">
                <a:extLst>
                  <a:ext uri="{FF2B5EF4-FFF2-40B4-BE49-F238E27FC236}">
                    <a16:creationId xmlns:a16="http://schemas.microsoft.com/office/drawing/2014/main" id="{D2F9B314-F617-4BF9-93C8-5351AB09AC5B}"/>
                  </a:ext>
                </a:extLst>
              </p:cNvPr>
              <p:cNvSpPr txBox="1"/>
              <p:nvPr/>
            </p:nvSpPr>
            <p:spPr>
              <a:xfrm>
                <a:off x="1685086" y="5594870"/>
                <a:ext cx="1260000" cy="360000"/>
              </a:xfrm>
              <a:prstGeom prst="chevron">
                <a:avLst/>
              </a:prstGeom>
              <a:solidFill>
                <a:srgbClr val="006675"/>
              </a:solidFill>
              <a:ln>
                <a:solidFill>
                  <a:srgbClr val="006675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spcBef>
                    <a:spcPts val="0"/>
                  </a:spcBef>
                </a:pPr>
                <a:endParaRPr lang="en-US" sz="8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128" name="Textfeld 127">
                <a:extLst>
                  <a:ext uri="{FF2B5EF4-FFF2-40B4-BE49-F238E27FC236}">
                    <a16:creationId xmlns:a16="http://schemas.microsoft.com/office/drawing/2014/main" id="{D690741C-940C-463C-AC10-A3B51ACEF012}"/>
                  </a:ext>
                </a:extLst>
              </p:cNvPr>
              <p:cNvSpPr txBox="1"/>
              <p:nvPr/>
            </p:nvSpPr>
            <p:spPr>
              <a:xfrm>
                <a:off x="2954944" y="5589855"/>
                <a:ext cx="1260000" cy="360000"/>
              </a:xfrm>
              <a:prstGeom prst="chevron">
                <a:avLst/>
              </a:prstGeom>
              <a:solidFill>
                <a:srgbClr val="006675"/>
              </a:solidFill>
              <a:ln>
                <a:solidFill>
                  <a:srgbClr val="006675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spcBef>
                    <a:spcPts val="0"/>
                  </a:spcBef>
                </a:pPr>
                <a:endParaRPr lang="en-US" sz="8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130" name="Textfeld 129">
                <a:extLst>
                  <a:ext uri="{FF2B5EF4-FFF2-40B4-BE49-F238E27FC236}">
                    <a16:creationId xmlns:a16="http://schemas.microsoft.com/office/drawing/2014/main" id="{B912E139-E5B3-4169-80A0-D0BAA9888AB8}"/>
                  </a:ext>
                </a:extLst>
              </p:cNvPr>
              <p:cNvSpPr txBox="1"/>
              <p:nvPr/>
            </p:nvSpPr>
            <p:spPr>
              <a:xfrm>
                <a:off x="4229728" y="5589758"/>
                <a:ext cx="1260000" cy="360000"/>
              </a:xfrm>
              <a:prstGeom prst="chevron">
                <a:avLst/>
              </a:prstGeom>
              <a:solidFill>
                <a:srgbClr val="006675"/>
              </a:solidFill>
              <a:ln>
                <a:solidFill>
                  <a:srgbClr val="006675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spcBef>
                    <a:spcPts val="0"/>
                  </a:spcBef>
                </a:pPr>
                <a:endParaRPr lang="en-US" sz="8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132" name="Textfeld 131">
                <a:extLst>
                  <a:ext uri="{FF2B5EF4-FFF2-40B4-BE49-F238E27FC236}">
                    <a16:creationId xmlns:a16="http://schemas.microsoft.com/office/drawing/2014/main" id="{50D85956-E06A-4DF5-B046-8C665BC1FE6B}"/>
                  </a:ext>
                </a:extLst>
              </p:cNvPr>
              <p:cNvSpPr txBox="1"/>
              <p:nvPr/>
            </p:nvSpPr>
            <p:spPr>
              <a:xfrm>
                <a:off x="5481368" y="5589725"/>
                <a:ext cx="1260000" cy="360000"/>
              </a:xfrm>
              <a:prstGeom prst="chevron">
                <a:avLst/>
              </a:prstGeom>
              <a:solidFill>
                <a:srgbClr val="006675"/>
              </a:solidFill>
              <a:ln>
                <a:solidFill>
                  <a:srgbClr val="006675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spcBef>
                    <a:spcPts val="0"/>
                  </a:spcBef>
                </a:pPr>
                <a:endParaRPr lang="en-US" sz="800" b="1">
                  <a:solidFill>
                    <a:schemeClr val="bg2"/>
                  </a:solidFill>
                </a:endParaRPr>
              </a:p>
            </p:txBody>
          </p:sp>
        </p:grpSp>
      </p:grpSp>
      <p:sp>
        <p:nvSpPr>
          <p:cNvPr id="133" name="Textfeld 132">
            <a:extLst>
              <a:ext uri="{FF2B5EF4-FFF2-40B4-BE49-F238E27FC236}">
                <a16:creationId xmlns:a16="http://schemas.microsoft.com/office/drawing/2014/main" id="{92981899-B0DF-4193-B2A7-0FF3EA0646C5}"/>
              </a:ext>
            </a:extLst>
          </p:cNvPr>
          <p:cNvSpPr txBox="1"/>
          <p:nvPr/>
        </p:nvSpPr>
        <p:spPr>
          <a:xfrm>
            <a:off x="6744501" y="5210987"/>
            <a:ext cx="1260000" cy="420857"/>
          </a:xfrm>
          <a:prstGeom prst="chevron">
            <a:avLst/>
          </a:prstGeom>
          <a:solidFill>
            <a:srgbClr val="006675"/>
          </a:solidFill>
          <a:ln>
            <a:solidFill>
              <a:srgbClr val="006675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spcBef>
                <a:spcPts val="0"/>
              </a:spcBef>
            </a:pPr>
            <a:endParaRPr lang="en-US" sz="800" b="1">
              <a:solidFill>
                <a:schemeClr val="bg2"/>
              </a:solidFill>
            </a:endParaRPr>
          </a:p>
        </p:txBody>
      </p:sp>
      <p:sp>
        <p:nvSpPr>
          <p:cNvPr id="134" name="Textfeld 133">
            <a:extLst>
              <a:ext uri="{FF2B5EF4-FFF2-40B4-BE49-F238E27FC236}">
                <a16:creationId xmlns:a16="http://schemas.microsoft.com/office/drawing/2014/main" id="{F62F8F36-6C95-4608-88D6-E19A93B5A3AD}"/>
              </a:ext>
            </a:extLst>
          </p:cNvPr>
          <p:cNvSpPr txBox="1"/>
          <p:nvPr/>
        </p:nvSpPr>
        <p:spPr>
          <a:xfrm>
            <a:off x="8009208" y="5213820"/>
            <a:ext cx="1260000" cy="420857"/>
          </a:xfrm>
          <a:prstGeom prst="chevron">
            <a:avLst/>
          </a:prstGeom>
          <a:solidFill>
            <a:srgbClr val="006675"/>
          </a:solidFill>
          <a:ln>
            <a:solidFill>
              <a:srgbClr val="006675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spcBef>
                <a:spcPts val="0"/>
              </a:spcBef>
            </a:pPr>
            <a:endParaRPr lang="en-US" sz="800" b="1">
              <a:solidFill>
                <a:schemeClr val="bg2"/>
              </a:solidFill>
            </a:endParaRPr>
          </a:p>
        </p:txBody>
      </p:sp>
      <p:sp>
        <p:nvSpPr>
          <p:cNvPr id="135" name="Textfeld 134">
            <a:extLst>
              <a:ext uri="{FF2B5EF4-FFF2-40B4-BE49-F238E27FC236}">
                <a16:creationId xmlns:a16="http://schemas.microsoft.com/office/drawing/2014/main" id="{5334580C-40A2-4986-AC5D-58E3FDD8F5C2}"/>
              </a:ext>
            </a:extLst>
          </p:cNvPr>
          <p:cNvSpPr txBox="1"/>
          <p:nvPr/>
        </p:nvSpPr>
        <p:spPr>
          <a:xfrm>
            <a:off x="9237098" y="5210608"/>
            <a:ext cx="494566" cy="420857"/>
          </a:xfrm>
          <a:prstGeom prst="chevron">
            <a:avLst/>
          </a:prstGeom>
          <a:solidFill>
            <a:srgbClr val="006675"/>
          </a:solidFill>
          <a:ln>
            <a:solidFill>
              <a:srgbClr val="006675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spcBef>
                <a:spcPts val="0"/>
              </a:spcBef>
            </a:pPr>
            <a:endParaRPr lang="en-US" sz="800" b="1">
              <a:solidFill>
                <a:schemeClr val="bg2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EF1A768-2D1D-4FB8-987F-2D7780C47EB5}"/>
              </a:ext>
            </a:extLst>
          </p:cNvPr>
          <p:cNvSpPr/>
          <p:nvPr/>
        </p:nvSpPr>
        <p:spPr>
          <a:xfrm>
            <a:off x="9724368" y="5113821"/>
            <a:ext cx="623608" cy="7029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 anchorCtr="0"/>
          <a:lstStyle/>
          <a:p>
            <a:pPr algn="l"/>
            <a:endParaRPr lang="en-US" err="1"/>
          </a:p>
        </p:txBody>
      </p:sp>
      <p:sp>
        <p:nvSpPr>
          <p:cNvPr id="51" name="Pfeil: Chevron 50">
            <a:extLst>
              <a:ext uri="{FF2B5EF4-FFF2-40B4-BE49-F238E27FC236}">
                <a16:creationId xmlns:a16="http://schemas.microsoft.com/office/drawing/2014/main" id="{59E14901-ABB8-44C0-9CA0-C1AE7EED8E2D}"/>
              </a:ext>
            </a:extLst>
          </p:cNvPr>
          <p:cNvSpPr/>
          <p:nvPr/>
        </p:nvSpPr>
        <p:spPr>
          <a:xfrm rot="10800000">
            <a:off x="9820046" y="1751773"/>
            <a:ext cx="552183" cy="4493383"/>
          </a:xfrm>
          <a:prstGeom prst="chevron">
            <a:avLst>
              <a:gd name="adj" fmla="val 8906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 anchorCtr="0"/>
          <a:lstStyle/>
          <a:p>
            <a:pPr algn="l"/>
            <a:endParaRPr lang="en-US" err="1">
              <a:solidFill>
                <a:schemeClr val="tx1"/>
              </a:solidFill>
            </a:endParaRPr>
          </a:p>
        </p:txBody>
      </p:sp>
      <p:sp>
        <p:nvSpPr>
          <p:cNvPr id="107" name="Textfeld 106">
            <a:extLst>
              <a:ext uri="{FF2B5EF4-FFF2-40B4-BE49-F238E27FC236}">
                <a16:creationId xmlns:a16="http://schemas.microsoft.com/office/drawing/2014/main" id="{EC234844-47CD-47AC-87C9-122CF5F22D3F}"/>
              </a:ext>
            </a:extLst>
          </p:cNvPr>
          <p:cNvSpPr txBox="1"/>
          <p:nvPr/>
        </p:nvSpPr>
        <p:spPr>
          <a:xfrm>
            <a:off x="389053" y="5242782"/>
            <a:ext cx="61243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800" b="1">
                <a:solidFill>
                  <a:schemeClr val="bg2"/>
                </a:solidFill>
              </a:rPr>
              <a:t>Release Governance &amp; Coordination: </a:t>
            </a:r>
            <a:r>
              <a:rPr lang="en-US" sz="800" b="1" err="1">
                <a:solidFill>
                  <a:schemeClr val="bg2"/>
                </a:solidFill>
              </a:rPr>
              <a:t>tbd</a:t>
            </a:r>
            <a:endParaRPr lang="en-US" sz="800" b="1">
              <a:solidFill>
                <a:schemeClr val="bg2"/>
              </a:solidFill>
            </a:endParaRPr>
          </a:p>
          <a:p>
            <a:pPr marL="216000" indent="-108000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800">
                <a:solidFill>
                  <a:schemeClr val="bg2"/>
                </a:solidFill>
              </a:rPr>
              <a:t>Engineering Center by T with releases</a:t>
            </a:r>
          </a:p>
        </p:txBody>
      </p:sp>
      <p:sp>
        <p:nvSpPr>
          <p:cNvPr id="136" name="Textfeld 135">
            <a:extLst>
              <a:ext uri="{FF2B5EF4-FFF2-40B4-BE49-F238E27FC236}">
                <a16:creationId xmlns:a16="http://schemas.microsoft.com/office/drawing/2014/main" id="{3D0E1DDC-C0AC-4D63-81A3-362BB31D5FFE}"/>
              </a:ext>
            </a:extLst>
          </p:cNvPr>
          <p:cNvSpPr txBox="1"/>
          <p:nvPr/>
        </p:nvSpPr>
        <p:spPr>
          <a:xfrm>
            <a:off x="10396372" y="5329540"/>
            <a:ext cx="1440000" cy="360000"/>
          </a:xfrm>
          <a:prstGeom prst="rect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txBody>
          <a:bodyPr wrap="square" anchor="ctr">
            <a:noAutofit/>
          </a:bodyPr>
          <a:lstStyle/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  <a:tabLst>
                <a:tab pos="234950" algn="l"/>
              </a:tabLst>
            </a:pPr>
            <a:r>
              <a:rPr lang="de-DE" sz="800" b="0" i="0" u="none" strike="noStrike" kern="12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CATENA-X</a:t>
            </a:r>
          </a:p>
          <a:p>
            <a:pPr marL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  <a:tabLst>
                <a:tab pos="234950" algn="l"/>
              </a:tabLst>
            </a:pPr>
            <a:r>
              <a:rPr lang="de-DE" sz="80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tbd</a:t>
            </a:r>
            <a:endParaRPr lang="en-US" sz="8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417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085D4687-5317-4491-A886-52A185725E5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0" name="think-cell Slide" r:id="rId6" imgW="622" imgH="623" progId="TCLayout.ActiveDocument.1">
                  <p:embed/>
                </p:oleObj>
              </mc:Choice>
              <mc:Fallback>
                <p:oleObj name="think-cell Slide" r:id="rId6" imgW="622" imgH="623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085D4687-5317-4491-A886-52A185725E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04219803-B405-492E-BED0-8D781E0506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en-US" b="1"/>
              <a:t>Last update: Oct. 2022</a:t>
            </a:r>
          </a:p>
        </p:txBody>
      </p:sp>
      <p:sp>
        <p:nvSpPr>
          <p:cNvPr id="24" name="Titel 5">
            <a:extLst>
              <a:ext uri="{FF2B5EF4-FFF2-40B4-BE49-F238E27FC236}">
                <a16:creationId xmlns:a16="http://schemas.microsoft.com/office/drawing/2014/main" id="{041DC3D3-C3FC-432D-8042-AFB4D2777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synapsis Organizational Chart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00957-C8B5-4D44-8E47-FCE7A55E417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07.12.2022 | synapsis communication deck</a:t>
            </a:r>
            <a:endParaRPr lang="en-GB"/>
          </a:p>
        </p:txBody>
      </p:sp>
      <p:sp>
        <p:nvSpPr>
          <p:cNvPr id="8" name="Rechteck 11">
            <a:extLst>
              <a:ext uri="{FF2B5EF4-FFF2-40B4-BE49-F238E27FC236}">
                <a16:creationId xmlns:a16="http://schemas.microsoft.com/office/drawing/2014/main" id="{519F07BE-F1C9-4CA0-B6E5-B9E9C5EB72B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893842" y="0"/>
            <a:ext cx="1906341" cy="41804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 anchorCtr="0"/>
          <a:lstStyle/>
          <a:p>
            <a:pPr algn="ctr"/>
            <a:r>
              <a:rPr lang="de-DE" sz="1400">
                <a:solidFill>
                  <a:schemeClr val="bg2"/>
                </a:solidFill>
              </a:rPr>
              <a:t>Live </a:t>
            </a:r>
            <a:r>
              <a:rPr lang="de-DE" sz="1400" err="1">
                <a:solidFill>
                  <a:schemeClr val="bg2"/>
                </a:solidFill>
              </a:rPr>
              <a:t>document</a:t>
            </a:r>
            <a:r>
              <a:rPr lang="de-DE" sz="1400">
                <a:solidFill>
                  <a:schemeClr val="bg2"/>
                </a:solidFill>
              </a:rPr>
              <a:t> </a:t>
            </a:r>
            <a:r>
              <a:rPr lang="de-DE" sz="1400">
                <a:solidFill>
                  <a:schemeClr val="bg2"/>
                </a:solidFill>
                <a:hlinkClick r:id="rId8"/>
              </a:rPr>
              <a:t>(link)</a:t>
            </a:r>
            <a:endParaRPr lang="de-DE" sz="1400">
              <a:solidFill>
                <a:schemeClr val="bg2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68CB5FF-3597-4AFC-A0E8-00F784972A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554" y="1436204"/>
            <a:ext cx="1137285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48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B2ACE450-27E1-46BD-BC37-810489209A4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948117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8"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B2ACE450-27E1-46BD-BC37-810489209A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eck 9"/>
          <p:cNvSpPr/>
          <p:nvPr/>
        </p:nvSpPr>
        <p:spPr>
          <a:xfrm>
            <a:off x="494618" y="1686552"/>
            <a:ext cx="2640000" cy="460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1920000" rIns="91440" bIns="45720" rtlCol="0" anchor="t"/>
          <a:lstStyle/>
          <a:p>
            <a:pPr marL="183515" indent="-183515" fontAlgn="base">
              <a:lnSpc>
                <a:spcPts val="1733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Arial"/>
                <a:ea typeface="Times New Roman" pitchFamily="18" charset="0"/>
                <a:cs typeface="Arial"/>
              </a:rPr>
              <a:t>Harmonization of processes overall functions, products, regions</a:t>
            </a:r>
            <a:endParaRPr lang="en-US" sz="1600">
              <a:latin typeface="Arial"/>
              <a:cs typeface="Arial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3370340" y="1686552"/>
            <a:ext cx="2640000" cy="460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1920000" rIns="91440" bIns="45720" rtlCol="0" anchor="t"/>
          <a:lstStyle/>
          <a:p>
            <a:pPr marL="183515" indent="-183515" eaLnBrk="0" fontAlgn="base" hangingPunct="0">
              <a:lnSpc>
                <a:spcPts val="1733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Arial"/>
                <a:ea typeface="Times New Roman" pitchFamily="18" charset="0"/>
                <a:cs typeface="Arial"/>
              </a:rPr>
              <a:t>Maximum of standardization within the SAP system</a:t>
            </a:r>
            <a:endParaRPr lang="en-US">
              <a:latin typeface="Arial"/>
              <a:cs typeface="Arial"/>
            </a:endParaRPr>
          </a:p>
          <a:p>
            <a:pPr marL="183515" indent="-183515" eaLnBrk="0" fontAlgn="base" hangingPunct="0">
              <a:lnSpc>
                <a:spcPts val="1733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Arial"/>
                <a:ea typeface="Times New Roman" pitchFamily="18" charset="0"/>
                <a:cs typeface="Arial"/>
              </a:rPr>
              <a:t>DRÄXLMAIER Global Template</a:t>
            </a:r>
          </a:p>
          <a:p>
            <a:pPr marL="183515" indent="-183515" eaLnBrk="0" fontAlgn="base" hangingPunct="0">
              <a:lnSpc>
                <a:spcPts val="1733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Arial"/>
                <a:ea typeface="Times New Roman" pitchFamily="18" charset="0"/>
                <a:cs typeface="Arial"/>
              </a:rPr>
              <a:t>Future proof architecture</a:t>
            </a:r>
          </a:p>
          <a:p>
            <a:pPr marL="183515" indent="-183515" eaLnBrk="0" fontAlgn="base" hangingPunct="0">
              <a:lnSpc>
                <a:spcPts val="1733"/>
              </a:lnSpc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Arial"/>
                <a:ea typeface="Times New Roman" pitchFamily="18" charset="0"/>
                <a:cs typeface="Arial"/>
              </a:rPr>
              <a:t>Design to run – sustain-ability and scalability of architecture </a:t>
            </a:r>
            <a:endParaRPr lang="en-US" sz="1600">
              <a:latin typeface="Arial" pitchFamily="34" charset="0"/>
              <a:cs typeface="Arial" pitchFamily="34" charset="0"/>
            </a:endParaRPr>
          </a:p>
          <a:p>
            <a:pPr marL="183515" indent="-183515" eaLnBrk="0" fontAlgn="base" hangingPunct="0">
              <a:lnSpc>
                <a:spcPts val="1733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</a:pPr>
            <a:endParaRPr lang="en-US" sz="1600">
              <a:latin typeface="Arial" pitchFamily="34" charset="0"/>
              <a:cs typeface="Arial" pitchFamily="34" charset="0"/>
            </a:endParaRPr>
          </a:p>
          <a:p>
            <a:pPr marL="183515" indent="-183515" eaLnBrk="0" fontAlgn="base" hangingPunct="0">
              <a:lnSpc>
                <a:spcPts val="1733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</a:pPr>
            <a:endParaRPr lang="en-US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6246063" y="1686552"/>
            <a:ext cx="2640000" cy="460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1920000" rIns="91440" bIns="45720" rtlCol="0" anchor="t"/>
          <a:lstStyle/>
          <a:p>
            <a:pPr marL="183515" indent="-183515" eaLnBrk="0" fontAlgn="base" hangingPunct="0">
              <a:lnSpc>
                <a:spcPts val="1733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Arial"/>
                <a:ea typeface="Times New Roman" pitchFamily="18" charset="0"/>
                <a:cs typeface="Arial"/>
              </a:rPr>
              <a:t>Master Data standardization</a:t>
            </a:r>
            <a:endParaRPr lang="en-US" sz="160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183515" indent="-183515" eaLnBrk="0" fontAlgn="base" hangingPunct="0">
              <a:lnSpc>
                <a:spcPts val="1733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Arial"/>
                <a:ea typeface="Times New Roman" pitchFamily="18" charset="0"/>
                <a:cs typeface="Arial"/>
              </a:rPr>
              <a:t>Integration of mass </a:t>
            </a:r>
            <a:br>
              <a:rPr lang="en-US" sz="1600"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en-US" sz="1600">
                <a:solidFill>
                  <a:srgbClr val="000000"/>
                </a:solidFill>
                <a:latin typeface="Arial"/>
                <a:ea typeface="Times New Roman" pitchFamily="18" charset="0"/>
                <a:cs typeface="Arial"/>
              </a:rPr>
              <a:t>and value flow</a:t>
            </a:r>
          </a:p>
          <a:p>
            <a:pPr marL="183515" indent="-183515" eaLnBrk="0" fontAlgn="base" hangingPunct="0">
              <a:lnSpc>
                <a:spcPts val="1733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Arial"/>
                <a:ea typeface="Times New Roman" pitchFamily="18" charset="0"/>
                <a:cs typeface="Arial"/>
              </a:rPr>
              <a:t>Integration of Series </a:t>
            </a:r>
            <a:br>
              <a:rPr lang="en-US" sz="1600"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en-US" sz="1600">
                <a:solidFill>
                  <a:srgbClr val="000000"/>
                </a:solidFill>
                <a:latin typeface="Arial"/>
                <a:ea typeface="Times New Roman" pitchFamily="18" charset="0"/>
                <a:cs typeface="Arial"/>
              </a:rPr>
              <a:t>and Non-Series</a:t>
            </a:r>
            <a:endParaRPr lang="en-US" sz="1600">
              <a:latin typeface="Arial"/>
              <a:cs typeface="Arial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9121787" y="1686552"/>
            <a:ext cx="2640000" cy="460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1920000" rIns="91440" bIns="45720" rtlCol="0" anchor="t"/>
          <a:lstStyle/>
          <a:p>
            <a:pPr marL="183515" indent="-183515" eaLnBrk="0" fontAlgn="base" hangingPunct="0">
              <a:lnSpc>
                <a:spcPts val="1733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Arial"/>
                <a:ea typeface="Times New Roman" pitchFamily="18" charset="0"/>
                <a:cs typeface="Arial"/>
              </a:rPr>
              <a:t>Rollout per cluster</a:t>
            </a:r>
          </a:p>
          <a:p>
            <a:pPr marL="183515" indent="-183515" eaLnBrk="0" fontAlgn="base" hangingPunct="0">
              <a:lnSpc>
                <a:spcPts val="1733"/>
              </a:lnSpc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Shaping the business transformation by a professional training &amp; change management approach</a:t>
            </a:r>
          </a:p>
          <a:p>
            <a:pPr marL="183515" indent="-183515" eaLnBrk="0" fontAlgn="base" hangingPunct="0">
              <a:lnSpc>
                <a:spcPts val="1733"/>
              </a:lnSpc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16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673652" y="2274706"/>
            <a:ext cx="1218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/>
              <a:t>DATA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9258004" y="2235795"/>
            <a:ext cx="18277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/>
              <a:t>PEOPLE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Our major guiding and design principles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F90ADF5-7604-4C46-B0B3-4C5A53B53682}"/>
              </a:ext>
            </a:extLst>
          </p:cNvPr>
          <p:cNvGrpSpPr/>
          <p:nvPr/>
        </p:nvGrpSpPr>
        <p:grpSpPr>
          <a:xfrm>
            <a:off x="6246063" y="1400919"/>
            <a:ext cx="2638800" cy="2013633"/>
            <a:chOff x="6246063" y="1400919"/>
            <a:chExt cx="2638800" cy="201363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99B616A-55F7-4E98-88F5-A8EC6488BE21}"/>
                </a:ext>
              </a:extLst>
            </p:cNvPr>
            <p:cNvSpPr/>
            <p:nvPr/>
          </p:nvSpPr>
          <p:spPr>
            <a:xfrm>
              <a:off x="6246063" y="1686552"/>
              <a:ext cx="2638800" cy="172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962" tIns="71962" rIns="71962" bIns="71962" rtlCol="0" anchor="ctr" anchorCtr="0"/>
            <a:lstStyle/>
            <a:p>
              <a:pPr algn="ctr" defTabSz="913852">
                <a:buClr>
                  <a:srgbClr val="0097AC"/>
                </a:buClr>
                <a:tabLst>
                  <a:tab pos="234811" algn="l"/>
                </a:tabLst>
              </a:pPr>
              <a:r>
                <a:rPr lang="de-DE" sz="3200" b="1">
                  <a:solidFill>
                    <a:prstClr val="white"/>
                  </a:solidFill>
                  <a:latin typeface="Arial"/>
                </a:rPr>
                <a:t>Data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87D3692-33A0-49E5-870E-50D9447F852A}"/>
                </a:ext>
              </a:extLst>
            </p:cNvPr>
            <p:cNvGrpSpPr/>
            <p:nvPr/>
          </p:nvGrpSpPr>
          <p:grpSpPr>
            <a:xfrm>
              <a:off x="7205463" y="1400919"/>
              <a:ext cx="720000" cy="720000"/>
              <a:chOff x="7061177" y="1155032"/>
              <a:chExt cx="720000" cy="720000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9005418-8E75-4977-BE89-3F474C3D8F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61177" y="1155032"/>
                <a:ext cx="720000" cy="72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t" anchorCtr="0"/>
              <a:lstStyle/>
              <a:p>
                <a:pPr algn="l"/>
                <a:endParaRPr lang="de-DE" err="1"/>
              </a:p>
            </p:txBody>
          </p:sp>
          <p:grpSp>
            <p:nvGrpSpPr>
              <p:cNvPr id="29" name="Graphic 1100">
                <a:extLst>
                  <a:ext uri="{FF2B5EF4-FFF2-40B4-BE49-F238E27FC236}">
                    <a16:creationId xmlns:a16="http://schemas.microsoft.com/office/drawing/2014/main" id="{1F82239E-8209-4737-A07B-A920A680D5D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61177" y="1155032"/>
                <a:ext cx="719401" cy="720000"/>
                <a:chOff x="7193791" y="922173"/>
                <a:chExt cx="361670" cy="361971"/>
              </a:xfrm>
              <a:solidFill>
                <a:schemeClr val="accent2"/>
              </a:solidFill>
            </p:grpSpPr>
            <p:sp>
              <p:nvSpPr>
                <p:cNvPr id="30" name="Graphic 1100">
                  <a:extLst>
                    <a:ext uri="{FF2B5EF4-FFF2-40B4-BE49-F238E27FC236}">
                      <a16:creationId xmlns:a16="http://schemas.microsoft.com/office/drawing/2014/main" id="{FFE24417-D769-4B00-97E0-72F40A7C3D95}"/>
                    </a:ext>
                  </a:extLst>
                </p:cNvPr>
                <p:cNvSpPr/>
                <p:nvPr/>
              </p:nvSpPr>
              <p:spPr>
                <a:xfrm>
                  <a:off x="7193791" y="922173"/>
                  <a:ext cx="361670" cy="361971"/>
                </a:xfrm>
                <a:custGeom>
                  <a:avLst/>
                  <a:gdLst>
                    <a:gd name="connsiteX0" fmla="*/ 180835 w 361670"/>
                    <a:gd name="connsiteY0" fmla="*/ 0 h 361971"/>
                    <a:gd name="connsiteX1" fmla="*/ 0 w 361670"/>
                    <a:gd name="connsiteY1" fmla="*/ 180667 h 361971"/>
                    <a:gd name="connsiteX2" fmla="*/ 180835 w 361670"/>
                    <a:gd name="connsiteY2" fmla="*/ 361972 h 361971"/>
                    <a:gd name="connsiteX3" fmla="*/ 361670 w 361670"/>
                    <a:gd name="connsiteY3" fmla="*/ 181305 h 361971"/>
                    <a:gd name="connsiteX4" fmla="*/ 361670 w 361670"/>
                    <a:gd name="connsiteY4" fmla="*/ 181305 h 361971"/>
                    <a:gd name="connsiteX5" fmla="*/ 180835 w 361670"/>
                    <a:gd name="connsiteY5" fmla="*/ 0 h 361971"/>
                    <a:gd name="connsiteX6" fmla="*/ 180835 w 361670"/>
                    <a:gd name="connsiteY6" fmla="*/ 0 h 361971"/>
                    <a:gd name="connsiteX7" fmla="*/ 259431 w 361670"/>
                    <a:gd name="connsiteY7" fmla="*/ 252806 h 361971"/>
                    <a:gd name="connsiteX8" fmla="*/ 253041 w 361670"/>
                    <a:gd name="connsiteY8" fmla="*/ 259190 h 361971"/>
                    <a:gd name="connsiteX9" fmla="*/ 79235 w 361670"/>
                    <a:gd name="connsiteY9" fmla="*/ 259190 h 361971"/>
                    <a:gd name="connsiteX10" fmla="*/ 72845 w 361670"/>
                    <a:gd name="connsiteY10" fmla="*/ 252806 h 361971"/>
                    <a:gd name="connsiteX11" fmla="*/ 72845 w 361670"/>
                    <a:gd name="connsiteY11" fmla="*/ 137256 h 361971"/>
                    <a:gd name="connsiteX12" fmla="*/ 79235 w 361670"/>
                    <a:gd name="connsiteY12" fmla="*/ 130872 h 361971"/>
                    <a:gd name="connsiteX13" fmla="*/ 129715 w 361670"/>
                    <a:gd name="connsiteY13" fmla="*/ 130872 h 361971"/>
                    <a:gd name="connsiteX14" fmla="*/ 135466 w 361670"/>
                    <a:gd name="connsiteY14" fmla="*/ 134702 h 361971"/>
                    <a:gd name="connsiteX15" fmla="*/ 140579 w 361670"/>
                    <a:gd name="connsiteY15" fmla="*/ 145555 h 361971"/>
                    <a:gd name="connsiteX16" fmla="*/ 252403 w 361670"/>
                    <a:gd name="connsiteY16" fmla="*/ 145555 h 361971"/>
                    <a:gd name="connsiteX17" fmla="*/ 258792 w 361670"/>
                    <a:gd name="connsiteY17" fmla="*/ 151939 h 361971"/>
                    <a:gd name="connsiteX18" fmla="*/ 258792 w 361670"/>
                    <a:gd name="connsiteY18" fmla="*/ 252806 h 361971"/>
                    <a:gd name="connsiteX19" fmla="*/ 288186 w 361670"/>
                    <a:gd name="connsiteY19" fmla="*/ 224078 h 361971"/>
                    <a:gd name="connsiteX20" fmla="*/ 281796 w 361670"/>
                    <a:gd name="connsiteY20" fmla="*/ 230462 h 361971"/>
                    <a:gd name="connsiteX21" fmla="*/ 275406 w 361670"/>
                    <a:gd name="connsiteY21" fmla="*/ 224078 h 361971"/>
                    <a:gd name="connsiteX22" fmla="*/ 275406 w 361670"/>
                    <a:gd name="connsiteY22" fmla="*/ 129595 h 361971"/>
                    <a:gd name="connsiteX23" fmla="*/ 166138 w 361670"/>
                    <a:gd name="connsiteY23" fmla="*/ 129595 h 361971"/>
                    <a:gd name="connsiteX24" fmla="*/ 160387 w 361670"/>
                    <a:gd name="connsiteY24" fmla="*/ 125764 h 361971"/>
                    <a:gd name="connsiteX25" fmla="*/ 154636 w 361670"/>
                    <a:gd name="connsiteY25" fmla="*/ 114912 h 361971"/>
                    <a:gd name="connsiteX26" fmla="*/ 107989 w 361670"/>
                    <a:gd name="connsiteY26" fmla="*/ 114912 h 361971"/>
                    <a:gd name="connsiteX27" fmla="*/ 101599 w 361670"/>
                    <a:gd name="connsiteY27" fmla="*/ 108528 h 361971"/>
                    <a:gd name="connsiteX28" fmla="*/ 107989 w 361670"/>
                    <a:gd name="connsiteY28" fmla="*/ 102144 h 361971"/>
                    <a:gd name="connsiteX29" fmla="*/ 158470 w 361670"/>
                    <a:gd name="connsiteY29" fmla="*/ 102144 h 361971"/>
                    <a:gd name="connsiteX30" fmla="*/ 164221 w 361670"/>
                    <a:gd name="connsiteY30" fmla="*/ 105974 h 361971"/>
                    <a:gd name="connsiteX31" fmla="*/ 169972 w 361670"/>
                    <a:gd name="connsiteY31" fmla="*/ 116827 h 361971"/>
                    <a:gd name="connsiteX32" fmla="*/ 281796 w 361670"/>
                    <a:gd name="connsiteY32" fmla="*/ 116827 h 361971"/>
                    <a:gd name="connsiteX33" fmla="*/ 288186 w 361670"/>
                    <a:gd name="connsiteY33" fmla="*/ 123211 h 361971"/>
                    <a:gd name="connsiteX34" fmla="*/ 288186 w 361670"/>
                    <a:gd name="connsiteY34" fmla="*/ 224078 h 361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361670" h="361971">
                      <a:moveTo>
                        <a:pt x="180835" y="0"/>
                      </a:moveTo>
                      <a:cubicBezTo>
                        <a:pt x="80513" y="0"/>
                        <a:pt x="0" y="81077"/>
                        <a:pt x="0" y="180667"/>
                      </a:cubicBezTo>
                      <a:cubicBezTo>
                        <a:pt x="0" y="280895"/>
                        <a:pt x="81152" y="361972"/>
                        <a:pt x="180835" y="361972"/>
                      </a:cubicBezTo>
                      <a:cubicBezTo>
                        <a:pt x="281157" y="361972"/>
                        <a:pt x="361670" y="280895"/>
                        <a:pt x="361670" y="181305"/>
                      </a:cubicBezTo>
                      <a:lnTo>
                        <a:pt x="361670" y="181305"/>
                      </a:lnTo>
                      <a:cubicBezTo>
                        <a:pt x="361670" y="81077"/>
                        <a:pt x="280518" y="0"/>
                        <a:pt x="180835" y="0"/>
                      </a:cubicBezTo>
                      <a:cubicBezTo>
                        <a:pt x="180835" y="0"/>
                        <a:pt x="180835" y="0"/>
                        <a:pt x="180835" y="0"/>
                      </a:cubicBezTo>
                      <a:close/>
                      <a:moveTo>
                        <a:pt x="259431" y="252806"/>
                      </a:moveTo>
                      <a:cubicBezTo>
                        <a:pt x="259431" y="256636"/>
                        <a:pt x="256875" y="259190"/>
                        <a:pt x="253041" y="259190"/>
                      </a:cubicBezTo>
                      <a:lnTo>
                        <a:pt x="79235" y="259190"/>
                      </a:lnTo>
                      <a:cubicBezTo>
                        <a:pt x="75401" y="259190"/>
                        <a:pt x="72845" y="256636"/>
                        <a:pt x="72845" y="252806"/>
                      </a:cubicBezTo>
                      <a:lnTo>
                        <a:pt x="72845" y="137256"/>
                      </a:lnTo>
                      <a:cubicBezTo>
                        <a:pt x="72845" y="133425"/>
                        <a:pt x="75401" y="130872"/>
                        <a:pt x="79235" y="130872"/>
                      </a:cubicBezTo>
                      <a:lnTo>
                        <a:pt x="129715" y="130872"/>
                      </a:lnTo>
                      <a:cubicBezTo>
                        <a:pt x="132271" y="130872"/>
                        <a:pt x="134189" y="132148"/>
                        <a:pt x="135466" y="134702"/>
                      </a:cubicBezTo>
                      <a:lnTo>
                        <a:pt x="140579" y="145555"/>
                      </a:lnTo>
                      <a:lnTo>
                        <a:pt x="252403" y="145555"/>
                      </a:lnTo>
                      <a:cubicBezTo>
                        <a:pt x="256236" y="145555"/>
                        <a:pt x="258792" y="148108"/>
                        <a:pt x="258792" y="151939"/>
                      </a:cubicBezTo>
                      <a:lnTo>
                        <a:pt x="258792" y="252806"/>
                      </a:lnTo>
                      <a:close/>
                      <a:moveTo>
                        <a:pt x="288186" y="224078"/>
                      </a:moveTo>
                      <a:cubicBezTo>
                        <a:pt x="288186" y="227908"/>
                        <a:pt x="285630" y="230462"/>
                        <a:pt x="281796" y="230462"/>
                      </a:cubicBezTo>
                      <a:cubicBezTo>
                        <a:pt x="277962" y="230462"/>
                        <a:pt x="275406" y="227908"/>
                        <a:pt x="275406" y="224078"/>
                      </a:cubicBezTo>
                      <a:lnTo>
                        <a:pt x="275406" y="129595"/>
                      </a:lnTo>
                      <a:lnTo>
                        <a:pt x="166138" y="129595"/>
                      </a:lnTo>
                      <a:cubicBezTo>
                        <a:pt x="163582" y="129595"/>
                        <a:pt x="161665" y="128318"/>
                        <a:pt x="160387" y="125764"/>
                      </a:cubicBezTo>
                      <a:lnTo>
                        <a:pt x="154636" y="114912"/>
                      </a:lnTo>
                      <a:lnTo>
                        <a:pt x="107989" y="114912"/>
                      </a:lnTo>
                      <a:cubicBezTo>
                        <a:pt x="104156" y="114912"/>
                        <a:pt x="101599" y="112358"/>
                        <a:pt x="101599" y="108528"/>
                      </a:cubicBezTo>
                      <a:cubicBezTo>
                        <a:pt x="101599" y="104697"/>
                        <a:pt x="104156" y="102144"/>
                        <a:pt x="107989" y="102144"/>
                      </a:cubicBezTo>
                      <a:lnTo>
                        <a:pt x="158470" y="102144"/>
                      </a:lnTo>
                      <a:cubicBezTo>
                        <a:pt x="161026" y="102144"/>
                        <a:pt x="162943" y="103420"/>
                        <a:pt x="164221" y="105974"/>
                      </a:cubicBezTo>
                      <a:lnTo>
                        <a:pt x="169972" y="116827"/>
                      </a:lnTo>
                      <a:lnTo>
                        <a:pt x="281796" y="116827"/>
                      </a:lnTo>
                      <a:cubicBezTo>
                        <a:pt x="285630" y="116827"/>
                        <a:pt x="288186" y="119380"/>
                        <a:pt x="288186" y="123211"/>
                      </a:cubicBezTo>
                      <a:lnTo>
                        <a:pt x="288186" y="224078"/>
                      </a:lnTo>
                      <a:close/>
                    </a:path>
                  </a:pathLst>
                </a:custGeom>
                <a:grpFill/>
                <a:ln w="63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" name="Graphic 1100">
                  <a:extLst>
                    <a:ext uri="{FF2B5EF4-FFF2-40B4-BE49-F238E27FC236}">
                      <a16:creationId xmlns:a16="http://schemas.microsoft.com/office/drawing/2014/main" id="{35BA0F35-1EE9-47FB-8D1B-00C69C48149C}"/>
                    </a:ext>
                  </a:extLst>
                </p:cNvPr>
                <p:cNvSpPr/>
                <p:nvPr/>
              </p:nvSpPr>
              <p:spPr>
                <a:xfrm>
                  <a:off x="7280055" y="1065812"/>
                  <a:ext cx="161026" cy="102782"/>
                </a:xfrm>
                <a:custGeom>
                  <a:avLst/>
                  <a:gdLst>
                    <a:gd name="connsiteX0" fmla="*/ 45368 w 161026"/>
                    <a:gd name="connsiteY0" fmla="*/ 10853 h 102782"/>
                    <a:gd name="connsiteX1" fmla="*/ 40256 w 161026"/>
                    <a:gd name="connsiteY1" fmla="*/ 0 h 102782"/>
                    <a:gd name="connsiteX2" fmla="*/ 0 w 161026"/>
                    <a:gd name="connsiteY2" fmla="*/ 0 h 102782"/>
                    <a:gd name="connsiteX3" fmla="*/ 0 w 161026"/>
                    <a:gd name="connsiteY3" fmla="*/ 102782 h 102782"/>
                    <a:gd name="connsiteX4" fmla="*/ 161026 w 161026"/>
                    <a:gd name="connsiteY4" fmla="*/ 102782 h 102782"/>
                    <a:gd name="connsiteX5" fmla="*/ 161026 w 161026"/>
                    <a:gd name="connsiteY5" fmla="*/ 14683 h 102782"/>
                    <a:gd name="connsiteX6" fmla="*/ 51758 w 161026"/>
                    <a:gd name="connsiteY6" fmla="*/ 14683 h 102782"/>
                    <a:gd name="connsiteX7" fmla="*/ 45368 w 161026"/>
                    <a:gd name="connsiteY7" fmla="*/ 10853 h 102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1026" h="102782">
                      <a:moveTo>
                        <a:pt x="45368" y="10853"/>
                      </a:moveTo>
                      <a:lnTo>
                        <a:pt x="40256" y="0"/>
                      </a:lnTo>
                      <a:lnTo>
                        <a:pt x="0" y="0"/>
                      </a:lnTo>
                      <a:lnTo>
                        <a:pt x="0" y="102782"/>
                      </a:lnTo>
                      <a:lnTo>
                        <a:pt x="161026" y="102782"/>
                      </a:lnTo>
                      <a:lnTo>
                        <a:pt x="161026" y="14683"/>
                      </a:lnTo>
                      <a:lnTo>
                        <a:pt x="51758" y="14683"/>
                      </a:lnTo>
                      <a:cubicBezTo>
                        <a:pt x="48563" y="14683"/>
                        <a:pt x="46007" y="13406"/>
                        <a:pt x="45368" y="10853"/>
                      </a:cubicBezTo>
                      <a:close/>
                    </a:path>
                  </a:pathLst>
                </a:custGeom>
                <a:grpFill/>
                <a:ln w="63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23CE49C-DD0D-4259-A769-78244C3E1AF7}"/>
              </a:ext>
            </a:extLst>
          </p:cNvPr>
          <p:cNvGrpSpPr/>
          <p:nvPr/>
        </p:nvGrpSpPr>
        <p:grpSpPr>
          <a:xfrm>
            <a:off x="9121787" y="1400919"/>
            <a:ext cx="2638800" cy="2013633"/>
            <a:chOff x="9121787" y="1400919"/>
            <a:chExt cx="2638800" cy="201363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5B347F4-E845-46B5-B873-2D6D3AC32C93}"/>
                </a:ext>
              </a:extLst>
            </p:cNvPr>
            <p:cNvSpPr/>
            <p:nvPr/>
          </p:nvSpPr>
          <p:spPr>
            <a:xfrm>
              <a:off x="9121787" y="1686552"/>
              <a:ext cx="2638800" cy="172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962" tIns="71962" rIns="71962" bIns="71962" rtlCol="0" anchor="ctr" anchorCtr="0"/>
            <a:lstStyle/>
            <a:p>
              <a:pPr algn="ctr" defTabSz="913852">
                <a:buClr>
                  <a:srgbClr val="0097AC"/>
                </a:buClr>
                <a:tabLst>
                  <a:tab pos="234811" algn="l"/>
                </a:tabLst>
              </a:pPr>
              <a:r>
                <a:rPr lang="de-DE" sz="3200" b="1">
                  <a:solidFill>
                    <a:prstClr val="white"/>
                  </a:solidFill>
                  <a:latin typeface="Arial"/>
                </a:rPr>
                <a:t>People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98DF1B3-4376-4E4B-BB7B-136ABA98B48B}"/>
                </a:ext>
              </a:extLst>
            </p:cNvPr>
            <p:cNvGrpSpPr/>
            <p:nvPr/>
          </p:nvGrpSpPr>
          <p:grpSpPr>
            <a:xfrm>
              <a:off x="10080849" y="1400919"/>
              <a:ext cx="720676" cy="720000"/>
              <a:chOff x="9817143" y="1117442"/>
              <a:chExt cx="720676" cy="7200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2F1E8B0-3C5D-4A5C-BF2A-1628164518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17143" y="1117442"/>
                <a:ext cx="720000" cy="72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t" anchorCtr="0"/>
              <a:lstStyle/>
              <a:p>
                <a:pPr algn="l"/>
                <a:endParaRPr lang="de-DE" err="1"/>
              </a:p>
            </p:txBody>
          </p:sp>
          <p:grpSp>
            <p:nvGrpSpPr>
              <p:cNvPr id="32" name="Graphic 4">
                <a:extLst>
                  <a:ext uri="{FF2B5EF4-FFF2-40B4-BE49-F238E27FC236}">
                    <a16:creationId xmlns:a16="http://schemas.microsoft.com/office/drawing/2014/main" id="{1CBF8E08-7D15-4F57-BC39-620C7BFC788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817143" y="1117442"/>
                <a:ext cx="720676" cy="720000"/>
                <a:chOff x="6146480" y="4308712"/>
                <a:chExt cx="362309" cy="361971"/>
              </a:xfrm>
              <a:solidFill>
                <a:schemeClr val="accent2"/>
              </a:solidFill>
            </p:grpSpPr>
            <p:sp>
              <p:nvSpPr>
                <p:cNvPr id="33" name="Graphic 4">
                  <a:extLst>
                    <a:ext uri="{FF2B5EF4-FFF2-40B4-BE49-F238E27FC236}">
                      <a16:creationId xmlns:a16="http://schemas.microsoft.com/office/drawing/2014/main" id="{DFE80555-9AE9-461C-9CC4-B2D19EC224C2}"/>
                    </a:ext>
                  </a:extLst>
                </p:cNvPr>
                <p:cNvSpPr/>
                <p:nvPr/>
              </p:nvSpPr>
              <p:spPr>
                <a:xfrm>
                  <a:off x="6286420" y="4491294"/>
                  <a:ext cx="17891" cy="24897"/>
                </a:xfrm>
                <a:custGeom>
                  <a:avLst/>
                  <a:gdLst>
                    <a:gd name="connsiteX0" fmla="*/ 17892 w 17891"/>
                    <a:gd name="connsiteY0" fmla="*/ 24897 h 24897"/>
                    <a:gd name="connsiteX1" fmla="*/ 10224 w 17891"/>
                    <a:gd name="connsiteY1" fmla="*/ 0 h 24897"/>
                    <a:gd name="connsiteX2" fmla="*/ 0 w 17891"/>
                    <a:gd name="connsiteY2" fmla="*/ 22344 h 24897"/>
                    <a:gd name="connsiteX3" fmla="*/ 0 w 17891"/>
                    <a:gd name="connsiteY3" fmla="*/ 24897 h 24897"/>
                    <a:gd name="connsiteX4" fmla="*/ 17892 w 17891"/>
                    <a:gd name="connsiteY4" fmla="*/ 24897 h 248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891" h="24897">
                      <a:moveTo>
                        <a:pt x="17892" y="24897"/>
                      </a:moveTo>
                      <a:cubicBezTo>
                        <a:pt x="14058" y="17236"/>
                        <a:pt x="11502" y="8937"/>
                        <a:pt x="10224" y="0"/>
                      </a:cubicBezTo>
                      <a:cubicBezTo>
                        <a:pt x="7668" y="7660"/>
                        <a:pt x="3834" y="15321"/>
                        <a:pt x="0" y="22344"/>
                      </a:cubicBezTo>
                      <a:cubicBezTo>
                        <a:pt x="0" y="22982"/>
                        <a:pt x="0" y="24259"/>
                        <a:pt x="0" y="24897"/>
                      </a:cubicBezTo>
                      <a:lnTo>
                        <a:pt x="17892" y="24897"/>
                      </a:lnTo>
                      <a:close/>
                    </a:path>
                  </a:pathLst>
                </a:custGeom>
                <a:grpFill/>
                <a:ln w="63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" name="Graphic 4">
                  <a:extLst>
                    <a:ext uri="{FF2B5EF4-FFF2-40B4-BE49-F238E27FC236}">
                      <a16:creationId xmlns:a16="http://schemas.microsoft.com/office/drawing/2014/main" id="{00D3CD3F-22F9-4C8D-AB34-1E94D8C35B39}"/>
                    </a:ext>
                  </a:extLst>
                </p:cNvPr>
                <p:cNvSpPr/>
                <p:nvPr/>
              </p:nvSpPr>
              <p:spPr>
                <a:xfrm>
                  <a:off x="6271723" y="4440860"/>
                  <a:ext cx="17891" cy="17236"/>
                </a:xfrm>
                <a:custGeom>
                  <a:avLst/>
                  <a:gdLst>
                    <a:gd name="connsiteX0" fmla="*/ 16614 w 17891"/>
                    <a:gd name="connsiteY0" fmla="*/ 8938 h 17236"/>
                    <a:gd name="connsiteX1" fmla="*/ 15336 w 17891"/>
                    <a:gd name="connsiteY1" fmla="*/ 7661 h 17236"/>
                    <a:gd name="connsiteX2" fmla="*/ 0 w 17891"/>
                    <a:gd name="connsiteY2" fmla="*/ 0 h 17236"/>
                    <a:gd name="connsiteX3" fmla="*/ 17892 w 17891"/>
                    <a:gd name="connsiteY3" fmla="*/ 17237 h 17236"/>
                    <a:gd name="connsiteX4" fmla="*/ 16614 w 17891"/>
                    <a:gd name="connsiteY4" fmla="*/ 8938 h 17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891" h="17236">
                      <a:moveTo>
                        <a:pt x="16614" y="8938"/>
                      </a:moveTo>
                      <a:cubicBezTo>
                        <a:pt x="15975" y="8299"/>
                        <a:pt x="15975" y="8299"/>
                        <a:pt x="15336" y="7661"/>
                      </a:cubicBezTo>
                      <a:cubicBezTo>
                        <a:pt x="10863" y="3830"/>
                        <a:pt x="5751" y="1277"/>
                        <a:pt x="0" y="0"/>
                      </a:cubicBezTo>
                      <a:cubicBezTo>
                        <a:pt x="2556" y="8299"/>
                        <a:pt x="9585" y="14683"/>
                        <a:pt x="17892" y="17237"/>
                      </a:cubicBezTo>
                      <a:cubicBezTo>
                        <a:pt x="17892" y="14045"/>
                        <a:pt x="17892" y="11491"/>
                        <a:pt x="16614" y="8938"/>
                      </a:cubicBezTo>
                      <a:close/>
                    </a:path>
                  </a:pathLst>
                </a:custGeom>
                <a:grpFill/>
                <a:ln w="63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" name="Graphic 4">
                  <a:extLst>
                    <a:ext uri="{FF2B5EF4-FFF2-40B4-BE49-F238E27FC236}">
                      <a16:creationId xmlns:a16="http://schemas.microsoft.com/office/drawing/2014/main" id="{CD4F9555-E65C-46D7-9E42-3A72DD11F424}"/>
                    </a:ext>
                  </a:extLst>
                </p:cNvPr>
                <p:cNvSpPr/>
                <p:nvPr/>
              </p:nvSpPr>
              <p:spPr>
                <a:xfrm>
                  <a:off x="6237856" y="4440222"/>
                  <a:ext cx="18530" cy="17236"/>
                </a:xfrm>
                <a:custGeom>
                  <a:avLst/>
                  <a:gdLst>
                    <a:gd name="connsiteX0" fmla="*/ 3195 w 18530"/>
                    <a:gd name="connsiteY0" fmla="*/ 8299 h 17236"/>
                    <a:gd name="connsiteX1" fmla="*/ 1278 w 18530"/>
                    <a:gd name="connsiteY1" fmla="*/ 10852 h 17236"/>
                    <a:gd name="connsiteX2" fmla="*/ 0 w 18530"/>
                    <a:gd name="connsiteY2" fmla="*/ 17236 h 17236"/>
                    <a:gd name="connsiteX3" fmla="*/ 18531 w 18530"/>
                    <a:gd name="connsiteY3" fmla="*/ 0 h 17236"/>
                    <a:gd name="connsiteX4" fmla="*/ 3195 w 18530"/>
                    <a:gd name="connsiteY4" fmla="*/ 8299 h 17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530" h="17236">
                      <a:moveTo>
                        <a:pt x="3195" y="8299"/>
                      </a:moveTo>
                      <a:cubicBezTo>
                        <a:pt x="2556" y="8937"/>
                        <a:pt x="1917" y="10214"/>
                        <a:pt x="1278" y="10852"/>
                      </a:cubicBezTo>
                      <a:cubicBezTo>
                        <a:pt x="639" y="12768"/>
                        <a:pt x="0" y="15321"/>
                        <a:pt x="0" y="17236"/>
                      </a:cubicBezTo>
                      <a:cubicBezTo>
                        <a:pt x="8946" y="15321"/>
                        <a:pt x="15336" y="8299"/>
                        <a:pt x="18531" y="0"/>
                      </a:cubicBezTo>
                      <a:cubicBezTo>
                        <a:pt x="12780" y="1276"/>
                        <a:pt x="7668" y="4468"/>
                        <a:pt x="3195" y="8299"/>
                      </a:cubicBezTo>
                      <a:close/>
                    </a:path>
                  </a:pathLst>
                </a:custGeom>
                <a:grpFill/>
                <a:ln w="63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" name="Graphic 4">
                  <a:extLst>
                    <a:ext uri="{FF2B5EF4-FFF2-40B4-BE49-F238E27FC236}">
                      <a16:creationId xmlns:a16="http://schemas.microsoft.com/office/drawing/2014/main" id="{F5B97F47-C6FE-463F-820D-637A0FBEFD43}"/>
                    </a:ext>
                  </a:extLst>
                </p:cNvPr>
                <p:cNvSpPr/>
                <p:nvPr/>
              </p:nvSpPr>
              <p:spPr>
                <a:xfrm>
                  <a:off x="6146480" y="4308712"/>
                  <a:ext cx="362309" cy="361971"/>
                </a:xfrm>
                <a:custGeom>
                  <a:avLst/>
                  <a:gdLst>
                    <a:gd name="connsiteX0" fmla="*/ 181474 w 362309"/>
                    <a:gd name="connsiteY0" fmla="*/ 0 h 361971"/>
                    <a:gd name="connsiteX1" fmla="*/ 0 w 362309"/>
                    <a:gd name="connsiteY1" fmla="*/ 180667 h 361971"/>
                    <a:gd name="connsiteX2" fmla="*/ 180835 w 362309"/>
                    <a:gd name="connsiteY2" fmla="*/ 361972 h 361971"/>
                    <a:gd name="connsiteX3" fmla="*/ 362309 w 362309"/>
                    <a:gd name="connsiteY3" fmla="*/ 181305 h 361971"/>
                    <a:gd name="connsiteX4" fmla="*/ 362309 w 362309"/>
                    <a:gd name="connsiteY4" fmla="*/ 181305 h 361971"/>
                    <a:gd name="connsiteX5" fmla="*/ 181474 w 362309"/>
                    <a:gd name="connsiteY5" fmla="*/ 0 h 361971"/>
                    <a:gd name="connsiteX6" fmla="*/ 181474 w 362309"/>
                    <a:gd name="connsiteY6" fmla="*/ 0 h 361971"/>
                    <a:gd name="connsiteX7" fmla="*/ 307995 w 362309"/>
                    <a:gd name="connsiteY7" fmla="*/ 240038 h 361971"/>
                    <a:gd name="connsiteX8" fmla="*/ 302244 w 362309"/>
                    <a:gd name="connsiteY8" fmla="*/ 243230 h 361971"/>
                    <a:gd name="connsiteX9" fmla="*/ 299049 w 362309"/>
                    <a:gd name="connsiteY9" fmla="*/ 242591 h 361971"/>
                    <a:gd name="connsiteX10" fmla="*/ 282435 w 362309"/>
                    <a:gd name="connsiteY10" fmla="*/ 238761 h 361971"/>
                    <a:gd name="connsiteX11" fmla="*/ 267738 w 362309"/>
                    <a:gd name="connsiteY11" fmla="*/ 235569 h 361971"/>
                    <a:gd name="connsiteX12" fmla="*/ 255597 w 362309"/>
                    <a:gd name="connsiteY12" fmla="*/ 215779 h 361971"/>
                    <a:gd name="connsiteX13" fmla="*/ 256236 w 362309"/>
                    <a:gd name="connsiteY13" fmla="*/ 197903 h 361971"/>
                    <a:gd name="connsiteX14" fmla="*/ 267738 w 362309"/>
                    <a:gd name="connsiteY14" fmla="*/ 170452 h 361971"/>
                    <a:gd name="connsiteX15" fmla="*/ 270294 w 362309"/>
                    <a:gd name="connsiteY15" fmla="*/ 148108 h 361971"/>
                    <a:gd name="connsiteX16" fmla="*/ 258153 w 362309"/>
                    <a:gd name="connsiteY16" fmla="*/ 151939 h 361971"/>
                    <a:gd name="connsiteX17" fmla="*/ 254319 w 362309"/>
                    <a:gd name="connsiteY17" fmla="*/ 150024 h 361971"/>
                    <a:gd name="connsiteX18" fmla="*/ 254319 w 362309"/>
                    <a:gd name="connsiteY18" fmla="*/ 150024 h 361971"/>
                    <a:gd name="connsiteX19" fmla="*/ 254319 w 362309"/>
                    <a:gd name="connsiteY19" fmla="*/ 150024 h 361971"/>
                    <a:gd name="connsiteX20" fmla="*/ 251763 w 362309"/>
                    <a:gd name="connsiteY20" fmla="*/ 151300 h 361971"/>
                    <a:gd name="connsiteX21" fmla="*/ 237705 w 362309"/>
                    <a:gd name="connsiteY21" fmla="*/ 153854 h 361971"/>
                    <a:gd name="connsiteX22" fmla="*/ 218536 w 362309"/>
                    <a:gd name="connsiteY22" fmla="*/ 148108 h 361971"/>
                    <a:gd name="connsiteX23" fmla="*/ 221092 w 362309"/>
                    <a:gd name="connsiteY23" fmla="*/ 170452 h 361971"/>
                    <a:gd name="connsiteX24" fmla="*/ 232593 w 362309"/>
                    <a:gd name="connsiteY24" fmla="*/ 197903 h 361971"/>
                    <a:gd name="connsiteX25" fmla="*/ 233233 w 362309"/>
                    <a:gd name="connsiteY25" fmla="*/ 215779 h 361971"/>
                    <a:gd name="connsiteX26" fmla="*/ 221092 w 362309"/>
                    <a:gd name="connsiteY26" fmla="*/ 235569 h 361971"/>
                    <a:gd name="connsiteX27" fmla="*/ 206395 w 362309"/>
                    <a:gd name="connsiteY27" fmla="*/ 238761 h 361971"/>
                    <a:gd name="connsiteX28" fmla="*/ 189781 w 362309"/>
                    <a:gd name="connsiteY28" fmla="*/ 242591 h 361971"/>
                    <a:gd name="connsiteX29" fmla="*/ 180835 w 362309"/>
                    <a:gd name="connsiteY29" fmla="*/ 240038 h 361971"/>
                    <a:gd name="connsiteX30" fmla="*/ 180835 w 362309"/>
                    <a:gd name="connsiteY30" fmla="*/ 240038 h 361971"/>
                    <a:gd name="connsiteX31" fmla="*/ 180196 w 362309"/>
                    <a:gd name="connsiteY31" fmla="*/ 238761 h 361971"/>
                    <a:gd name="connsiteX32" fmla="*/ 179557 w 362309"/>
                    <a:gd name="connsiteY32" fmla="*/ 240038 h 361971"/>
                    <a:gd name="connsiteX33" fmla="*/ 173806 w 362309"/>
                    <a:gd name="connsiteY33" fmla="*/ 243230 h 361971"/>
                    <a:gd name="connsiteX34" fmla="*/ 170611 w 362309"/>
                    <a:gd name="connsiteY34" fmla="*/ 242591 h 361971"/>
                    <a:gd name="connsiteX35" fmla="*/ 153997 w 362309"/>
                    <a:gd name="connsiteY35" fmla="*/ 238761 h 361971"/>
                    <a:gd name="connsiteX36" fmla="*/ 139301 w 362309"/>
                    <a:gd name="connsiteY36" fmla="*/ 235569 h 361971"/>
                    <a:gd name="connsiteX37" fmla="*/ 127160 w 362309"/>
                    <a:gd name="connsiteY37" fmla="*/ 215779 h 361971"/>
                    <a:gd name="connsiteX38" fmla="*/ 127799 w 362309"/>
                    <a:gd name="connsiteY38" fmla="*/ 197903 h 361971"/>
                    <a:gd name="connsiteX39" fmla="*/ 139301 w 362309"/>
                    <a:gd name="connsiteY39" fmla="*/ 170452 h 361971"/>
                    <a:gd name="connsiteX40" fmla="*/ 141217 w 362309"/>
                    <a:gd name="connsiteY40" fmla="*/ 161515 h 361971"/>
                    <a:gd name="connsiteX41" fmla="*/ 116297 w 362309"/>
                    <a:gd name="connsiteY41" fmla="*/ 144278 h 361971"/>
                    <a:gd name="connsiteX42" fmla="*/ 90737 w 362309"/>
                    <a:gd name="connsiteY42" fmla="*/ 161515 h 361971"/>
                    <a:gd name="connsiteX43" fmla="*/ 92654 w 362309"/>
                    <a:gd name="connsiteY43" fmla="*/ 170452 h 361971"/>
                    <a:gd name="connsiteX44" fmla="*/ 104156 w 362309"/>
                    <a:gd name="connsiteY44" fmla="*/ 197903 h 361971"/>
                    <a:gd name="connsiteX45" fmla="*/ 104795 w 362309"/>
                    <a:gd name="connsiteY45" fmla="*/ 215779 h 361971"/>
                    <a:gd name="connsiteX46" fmla="*/ 92654 w 362309"/>
                    <a:gd name="connsiteY46" fmla="*/ 235569 h 361971"/>
                    <a:gd name="connsiteX47" fmla="*/ 77957 w 362309"/>
                    <a:gd name="connsiteY47" fmla="*/ 238761 h 361971"/>
                    <a:gd name="connsiteX48" fmla="*/ 61343 w 362309"/>
                    <a:gd name="connsiteY48" fmla="*/ 242591 h 361971"/>
                    <a:gd name="connsiteX49" fmla="*/ 52397 w 362309"/>
                    <a:gd name="connsiteY49" fmla="*/ 240038 h 361971"/>
                    <a:gd name="connsiteX50" fmla="*/ 54953 w 362309"/>
                    <a:gd name="connsiteY50" fmla="*/ 231100 h 361971"/>
                    <a:gd name="connsiteX51" fmla="*/ 76040 w 362309"/>
                    <a:gd name="connsiteY51" fmla="*/ 225993 h 361971"/>
                    <a:gd name="connsiteX52" fmla="*/ 86264 w 362309"/>
                    <a:gd name="connsiteY52" fmla="*/ 224078 h 361971"/>
                    <a:gd name="connsiteX53" fmla="*/ 89459 w 362309"/>
                    <a:gd name="connsiteY53" fmla="*/ 220247 h 361971"/>
                    <a:gd name="connsiteX54" fmla="*/ 63899 w 362309"/>
                    <a:gd name="connsiteY54" fmla="*/ 220247 h 361971"/>
                    <a:gd name="connsiteX55" fmla="*/ 57509 w 362309"/>
                    <a:gd name="connsiteY55" fmla="*/ 213863 h 361971"/>
                    <a:gd name="connsiteX56" fmla="*/ 59426 w 362309"/>
                    <a:gd name="connsiteY56" fmla="*/ 209395 h 361971"/>
                    <a:gd name="connsiteX57" fmla="*/ 71567 w 362309"/>
                    <a:gd name="connsiteY57" fmla="*/ 162153 h 361971"/>
                    <a:gd name="connsiteX58" fmla="*/ 79235 w 362309"/>
                    <a:gd name="connsiteY58" fmla="*/ 135341 h 361971"/>
                    <a:gd name="connsiteX59" fmla="*/ 83069 w 362309"/>
                    <a:gd name="connsiteY59" fmla="*/ 128318 h 361971"/>
                    <a:gd name="connsiteX60" fmla="*/ 115019 w 362309"/>
                    <a:gd name="connsiteY60" fmla="*/ 114912 h 361971"/>
                    <a:gd name="connsiteX61" fmla="*/ 146969 w 362309"/>
                    <a:gd name="connsiteY61" fmla="*/ 128318 h 361971"/>
                    <a:gd name="connsiteX62" fmla="*/ 150164 w 362309"/>
                    <a:gd name="connsiteY62" fmla="*/ 134064 h 361971"/>
                    <a:gd name="connsiteX63" fmla="*/ 159109 w 362309"/>
                    <a:gd name="connsiteY63" fmla="*/ 162153 h 361971"/>
                    <a:gd name="connsiteX64" fmla="*/ 171250 w 362309"/>
                    <a:gd name="connsiteY64" fmla="*/ 209395 h 361971"/>
                    <a:gd name="connsiteX65" fmla="*/ 171250 w 362309"/>
                    <a:gd name="connsiteY65" fmla="*/ 218332 h 361971"/>
                    <a:gd name="connsiteX66" fmla="*/ 166777 w 362309"/>
                    <a:gd name="connsiteY66" fmla="*/ 220247 h 361971"/>
                    <a:gd name="connsiteX67" fmla="*/ 141217 w 362309"/>
                    <a:gd name="connsiteY67" fmla="*/ 220247 h 361971"/>
                    <a:gd name="connsiteX68" fmla="*/ 144412 w 362309"/>
                    <a:gd name="connsiteY68" fmla="*/ 224078 h 361971"/>
                    <a:gd name="connsiteX69" fmla="*/ 154636 w 362309"/>
                    <a:gd name="connsiteY69" fmla="*/ 225993 h 361971"/>
                    <a:gd name="connsiteX70" fmla="*/ 175723 w 362309"/>
                    <a:gd name="connsiteY70" fmla="*/ 231100 h 361971"/>
                    <a:gd name="connsiteX71" fmla="*/ 178918 w 362309"/>
                    <a:gd name="connsiteY71" fmla="*/ 234930 h 361971"/>
                    <a:gd name="connsiteX72" fmla="*/ 182113 w 362309"/>
                    <a:gd name="connsiteY72" fmla="*/ 231100 h 361971"/>
                    <a:gd name="connsiteX73" fmla="*/ 203200 w 362309"/>
                    <a:gd name="connsiteY73" fmla="*/ 225993 h 361971"/>
                    <a:gd name="connsiteX74" fmla="*/ 213424 w 362309"/>
                    <a:gd name="connsiteY74" fmla="*/ 224078 h 361971"/>
                    <a:gd name="connsiteX75" fmla="*/ 219814 w 362309"/>
                    <a:gd name="connsiteY75" fmla="*/ 204287 h 361971"/>
                    <a:gd name="connsiteX76" fmla="*/ 207034 w 362309"/>
                    <a:gd name="connsiteY76" fmla="*/ 173644 h 361971"/>
                    <a:gd name="connsiteX77" fmla="*/ 210868 w 362309"/>
                    <a:gd name="connsiteY77" fmla="*/ 127680 h 361971"/>
                    <a:gd name="connsiteX78" fmla="*/ 242818 w 362309"/>
                    <a:gd name="connsiteY78" fmla="*/ 114273 h 361971"/>
                    <a:gd name="connsiteX79" fmla="*/ 274767 w 362309"/>
                    <a:gd name="connsiteY79" fmla="*/ 127680 h 361971"/>
                    <a:gd name="connsiteX80" fmla="*/ 278601 w 362309"/>
                    <a:gd name="connsiteY80" fmla="*/ 173644 h 361971"/>
                    <a:gd name="connsiteX81" fmla="*/ 265182 w 362309"/>
                    <a:gd name="connsiteY81" fmla="*/ 204287 h 361971"/>
                    <a:gd name="connsiteX82" fmla="*/ 272211 w 362309"/>
                    <a:gd name="connsiteY82" fmla="*/ 223439 h 361971"/>
                    <a:gd name="connsiteX83" fmla="*/ 282435 w 362309"/>
                    <a:gd name="connsiteY83" fmla="*/ 225355 h 361971"/>
                    <a:gd name="connsiteX84" fmla="*/ 303522 w 362309"/>
                    <a:gd name="connsiteY84" fmla="*/ 230462 h 361971"/>
                    <a:gd name="connsiteX85" fmla="*/ 307995 w 362309"/>
                    <a:gd name="connsiteY85" fmla="*/ 240038 h 361971"/>
                    <a:gd name="connsiteX86" fmla="*/ 307995 w 362309"/>
                    <a:gd name="connsiteY86" fmla="*/ 240038 h 361971"/>
                    <a:gd name="connsiteX87" fmla="*/ 307995 w 362309"/>
                    <a:gd name="connsiteY87" fmla="*/ 240038 h 361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</a:cxnLst>
                  <a:rect l="l" t="t" r="r" b="b"/>
                  <a:pathLst>
                    <a:path w="362309" h="361971">
                      <a:moveTo>
                        <a:pt x="181474" y="0"/>
                      </a:moveTo>
                      <a:cubicBezTo>
                        <a:pt x="81152" y="0"/>
                        <a:pt x="0" y="81077"/>
                        <a:pt x="0" y="180667"/>
                      </a:cubicBezTo>
                      <a:cubicBezTo>
                        <a:pt x="0" y="280257"/>
                        <a:pt x="81152" y="361972"/>
                        <a:pt x="180835" y="361972"/>
                      </a:cubicBezTo>
                      <a:cubicBezTo>
                        <a:pt x="280518" y="361972"/>
                        <a:pt x="362309" y="280895"/>
                        <a:pt x="362309" y="181305"/>
                      </a:cubicBezTo>
                      <a:cubicBezTo>
                        <a:pt x="362309" y="181305"/>
                        <a:pt x="362309" y="181305"/>
                        <a:pt x="362309" y="181305"/>
                      </a:cubicBezTo>
                      <a:cubicBezTo>
                        <a:pt x="362309" y="81077"/>
                        <a:pt x="281157" y="0"/>
                        <a:pt x="181474" y="0"/>
                      </a:cubicBezTo>
                      <a:lnTo>
                        <a:pt x="181474" y="0"/>
                      </a:lnTo>
                      <a:close/>
                      <a:moveTo>
                        <a:pt x="307995" y="240038"/>
                      </a:moveTo>
                      <a:cubicBezTo>
                        <a:pt x="306717" y="241953"/>
                        <a:pt x="304800" y="243230"/>
                        <a:pt x="302244" y="243230"/>
                      </a:cubicBezTo>
                      <a:cubicBezTo>
                        <a:pt x="300966" y="243230"/>
                        <a:pt x="300327" y="243230"/>
                        <a:pt x="299049" y="242591"/>
                      </a:cubicBezTo>
                      <a:cubicBezTo>
                        <a:pt x="293937" y="240676"/>
                        <a:pt x="288186" y="239399"/>
                        <a:pt x="282435" y="238761"/>
                      </a:cubicBezTo>
                      <a:cubicBezTo>
                        <a:pt x="277323" y="238761"/>
                        <a:pt x="272211" y="237484"/>
                        <a:pt x="267738" y="235569"/>
                      </a:cubicBezTo>
                      <a:cubicBezTo>
                        <a:pt x="260070" y="231738"/>
                        <a:pt x="256875" y="220886"/>
                        <a:pt x="255597" y="215779"/>
                      </a:cubicBezTo>
                      <a:cubicBezTo>
                        <a:pt x="253680" y="210033"/>
                        <a:pt x="253680" y="203649"/>
                        <a:pt x="256236" y="197903"/>
                      </a:cubicBezTo>
                      <a:cubicBezTo>
                        <a:pt x="261348" y="189604"/>
                        <a:pt x="265182" y="180028"/>
                        <a:pt x="267738" y="170452"/>
                      </a:cubicBezTo>
                      <a:cubicBezTo>
                        <a:pt x="270294" y="163430"/>
                        <a:pt x="270933" y="155769"/>
                        <a:pt x="270294" y="148108"/>
                      </a:cubicBezTo>
                      <a:cubicBezTo>
                        <a:pt x="267099" y="150662"/>
                        <a:pt x="262626" y="151939"/>
                        <a:pt x="258153" y="151939"/>
                      </a:cubicBezTo>
                      <a:cubicBezTo>
                        <a:pt x="256875" y="151939"/>
                        <a:pt x="254958" y="151300"/>
                        <a:pt x="254319" y="150024"/>
                      </a:cubicBezTo>
                      <a:lnTo>
                        <a:pt x="254319" y="150024"/>
                      </a:lnTo>
                      <a:lnTo>
                        <a:pt x="254319" y="150024"/>
                      </a:lnTo>
                      <a:cubicBezTo>
                        <a:pt x="253680" y="150662"/>
                        <a:pt x="253041" y="151300"/>
                        <a:pt x="251763" y="151300"/>
                      </a:cubicBezTo>
                      <a:cubicBezTo>
                        <a:pt x="247290" y="152577"/>
                        <a:pt x="242818" y="153854"/>
                        <a:pt x="237705" y="153854"/>
                      </a:cubicBezTo>
                      <a:cubicBezTo>
                        <a:pt x="230677" y="153854"/>
                        <a:pt x="224287" y="151939"/>
                        <a:pt x="218536" y="148108"/>
                      </a:cubicBezTo>
                      <a:cubicBezTo>
                        <a:pt x="217897" y="155769"/>
                        <a:pt x="219175" y="163430"/>
                        <a:pt x="221092" y="170452"/>
                      </a:cubicBezTo>
                      <a:cubicBezTo>
                        <a:pt x="223648" y="180028"/>
                        <a:pt x="227482" y="188966"/>
                        <a:pt x="232593" y="197903"/>
                      </a:cubicBezTo>
                      <a:cubicBezTo>
                        <a:pt x="235150" y="203649"/>
                        <a:pt x="235150" y="210033"/>
                        <a:pt x="233233" y="215779"/>
                      </a:cubicBezTo>
                      <a:cubicBezTo>
                        <a:pt x="231955" y="220247"/>
                        <a:pt x="228760" y="231738"/>
                        <a:pt x="221092" y="235569"/>
                      </a:cubicBezTo>
                      <a:cubicBezTo>
                        <a:pt x="216619" y="237484"/>
                        <a:pt x="211507" y="238761"/>
                        <a:pt x="206395" y="238761"/>
                      </a:cubicBezTo>
                      <a:cubicBezTo>
                        <a:pt x="200644" y="238761"/>
                        <a:pt x="195532" y="240038"/>
                        <a:pt x="189781" y="242591"/>
                      </a:cubicBezTo>
                      <a:cubicBezTo>
                        <a:pt x="186586" y="244506"/>
                        <a:pt x="182752" y="243230"/>
                        <a:pt x="180835" y="240038"/>
                      </a:cubicBezTo>
                      <a:cubicBezTo>
                        <a:pt x="180835" y="240038"/>
                        <a:pt x="180835" y="240038"/>
                        <a:pt x="180835" y="240038"/>
                      </a:cubicBezTo>
                      <a:cubicBezTo>
                        <a:pt x="180835" y="239399"/>
                        <a:pt x="180835" y="239399"/>
                        <a:pt x="180196" y="238761"/>
                      </a:cubicBezTo>
                      <a:cubicBezTo>
                        <a:pt x="180196" y="239399"/>
                        <a:pt x="180196" y="239399"/>
                        <a:pt x="179557" y="240038"/>
                      </a:cubicBezTo>
                      <a:cubicBezTo>
                        <a:pt x="178279" y="241953"/>
                        <a:pt x="176362" y="243230"/>
                        <a:pt x="173806" y="243230"/>
                      </a:cubicBezTo>
                      <a:cubicBezTo>
                        <a:pt x="172528" y="243230"/>
                        <a:pt x="171889" y="243230"/>
                        <a:pt x="170611" y="242591"/>
                      </a:cubicBezTo>
                      <a:cubicBezTo>
                        <a:pt x="165499" y="240676"/>
                        <a:pt x="159748" y="239399"/>
                        <a:pt x="153997" y="238761"/>
                      </a:cubicBezTo>
                      <a:cubicBezTo>
                        <a:pt x="148885" y="238761"/>
                        <a:pt x="143774" y="237484"/>
                        <a:pt x="139301" y="235569"/>
                      </a:cubicBezTo>
                      <a:cubicBezTo>
                        <a:pt x="131633" y="231738"/>
                        <a:pt x="128438" y="220247"/>
                        <a:pt x="127160" y="215779"/>
                      </a:cubicBezTo>
                      <a:cubicBezTo>
                        <a:pt x="125243" y="210033"/>
                        <a:pt x="125243" y="203649"/>
                        <a:pt x="127799" y="197903"/>
                      </a:cubicBezTo>
                      <a:cubicBezTo>
                        <a:pt x="132911" y="189604"/>
                        <a:pt x="136744" y="180028"/>
                        <a:pt x="139301" y="170452"/>
                      </a:cubicBezTo>
                      <a:cubicBezTo>
                        <a:pt x="139939" y="167260"/>
                        <a:pt x="140579" y="164707"/>
                        <a:pt x="141217" y="161515"/>
                      </a:cubicBezTo>
                      <a:cubicBezTo>
                        <a:pt x="130994" y="159600"/>
                        <a:pt x="122048" y="153216"/>
                        <a:pt x="116297" y="144278"/>
                      </a:cubicBezTo>
                      <a:cubicBezTo>
                        <a:pt x="110546" y="153216"/>
                        <a:pt x="100961" y="159600"/>
                        <a:pt x="90737" y="161515"/>
                      </a:cubicBezTo>
                      <a:cubicBezTo>
                        <a:pt x="91376" y="164707"/>
                        <a:pt x="92015" y="167260"/>
                        <a:pt x="92654" y="170452"/>
                      </a:cubicBezTo>
                      <a:cubicBezTo>
                        <a:pt x="95210" y="180028"/>
                        <a:pt x="99044" y="188966"/>
                        <a:pt x="104156" y="197903"/>
                      </a:cubicBezTo>
                      <a:cubicBezTo>
                        <a:pt x="106712" y="203649"/>
                        <a:pt x="106712" y="210033"/>
                        <a:pt x="104795" y="215779"/>
                      </a:cubicBezTo>
                      <a:cubicBezTo>
                        <a:pt x="103517" y="220247"/>
                        <a:pt x="100322" y="231100"/>
                        <a:pt x="92654" y="235569"/>
                      </a:cubicBezTo>
                      <a:cubicBezTo>
                        <a:pt x="88181" y="237484"/>
                        <a:pt x="83069" y="238761"/>
                        <a:pt x="77957" y="238761"/>
                      </a:cubicBezTo>
                      <a:cubicBezTo>
                        <a:pt x="72206" y="238761"/>
                        <a:pt x="67094" y="240038"/>
                        <a:pt x="61343" y="242591"/>
                      </a:cubicBezTo>
                      <a:cubicBezTo>
                        <a:pt x="58148" y="244506"/>
                        <a:pt x="54314" y="243230"/>
                        <a:pt x="52397" y="240038"/>
                      </a:cubicBezTo>
                      <a:cubicBezTo>
                        <a:pt x="50480" y="236846"/>
                        <a:pt x="51758" y="233015"/>
                        <a:pt x="54953" y="231100"/>
                      </a:cubicBezTo>
                      <a:cubicBezTo>
                        <a:pt x="61343" y="227908"/>
                        <a:pt x="69011" y="225993"/>
                        <a:pt x="76040" y="225993"/>
                      </a:cubicBezTo>
                      <a:cubicBezTo>
                        <a:pt x="79235" y="225993"/>
                        <a:pt x="83069" y="225355"/>
                        <a:pt x="86264" y="224078"/>
                      </a:cubicBezTo>
                      <a:cubicBezTo>
                        <a:pt x="87542" y="222801"/>
                        <a:pt x="88820" y="221524"/>
                        <a:pt x="89459" y="220247"/>
                      </a:cubicBezTo>
                      <a:lnTo>
                        <a:pt x="63899" y="220247"/>
                      </a:lnTo>
                      <a:cubicBezTo>
                        <a:pt x="60065" y="220247"/>
                        <a:pt x="57509" y="217055"/>
                        <a:pt x="57509" y="213863"/>
                      </a:cubicBezTo>
                      <a:cubicBezTo>
                        <a:pt x="57509" y="211948"/>
                        <a:pt x="58148" y="210671"/>
                        <a:pt x="59426" y="209395"/>
                      </a:cubicBezTo>
                      <a:cubicBezTo>
                        <a:pt x="59426" y="209395"/>
                        <a:pt x="71567" y="196627"/>
                        <a:pt x="71567" y="162153"/>
                      </a:cubicBezTo>
                      <a:cubicBezTo>
                        <a:pt x="71567" y="152577"/>
                        <a:pt x="74123" y="143640"/>
                        <a:pt x="79235" y="135341"/>
                      </a:cubicBezTo>
                      <a:cubicBezTo>
                        <a:pt x="79874" y="132787"/>
                        <a:pt x="81152" y="130233"/>
                        <a:pt x="83069" y="128318"/>
                      </a:cubicBezTo>
                      <a:cubicBezTo>
                        <a:pt x="89459" y="119381"/>
                        <a:pt x="100322" y="114912"/>
                        <a:pt x="115019" y="114912"/>
                      </a:cubicBezTo>
                      <a:cubicBezTo>
                        <a:pt x="129716" y="114912"/>
                        <a:pt x="140579" y="119381"/>
                        <a:pt x="146969" y="128318"/>
                      </a:cubicBezTo>
                      <a:cubicBezTo>
                        <a:pt x="148246" y="130233"/>
                        <a:pt x="149524" y="132149"/>
                        <a:pt x="150164" y="134064"/>
                      </a:cubicBezTo>
                      <a:cubicBezTo>
                        <a:pt x="155914" y="142363"/>
                        <a:pt x="159109" y="151939"/>
                        <a:pt x="159109" y="162153"/>
                      </a:cubicBezTo>
                      <a:cubicBezTo>
                        <a:pt x="159109" y="196627"/>
                        <a:pt x="171250" y="209395"/>
                        <a:pt x="171250" y="209395"/>
                      </a:cubicBezTo>
                      <a:cubicBezTo>
                        <a:pt x="173806" y="211948"/>
                        <a:pt x="173806" y="215779"/>
                        <a:pt x="171250" y="218332"/>
                      </a:cubicBezTo>
                      <a:cubicBezTo>
                        <a:pt x="169972" y="219609"/>
                        <a:pt x="168694" y="220247"/>
                        <a:pt x="166777" y="220247"/>
                      </a:cubicBezTo>
                      <a:lnTo>
                        <a:pt x="141217" y="220247"/>
                      </a:lnTo>
                      <a:cubicBezTo>
                        <a:pt x="141856" y="222163"/>
                        <a:pt x="143134" y="223439"/>
                        <a:pt x="144412" y="224078"/>
                      </a:cubicBezTo>
                      <a:cubicBezTo>
                        <a:pt x="147607" y="225355"/>
                        <a:pt x="151441" y="225993"/>
                        <a:pt x="154636" y="225993"/>
                      </a:cubicBezTo>
                      <a:cubicBezTo>
                        <a:pt x="162304" y="225993"/>
                        <a:pt x="169333" y="227908"/>
                        <a:pt x="175723" y="231100"/>
                      </a:cubicBezTo>
                      <a:cubicBezTo>
                        <a:pt x="177001" y="231738"/>
                        <a:pt x="178279" y="233015"/>
                        <a:pt x="178918" y="234930"/>
                      </a:cubicBezTo>
                      <a:cubicBezTo>
                        <a:pt x="179557" y="233654"/>
                        <a:pt x="180196" y="232377"/>
                        <a:pt x="182113" y="231100"/>
                      </a:cubicBezTo>
                      <a:cubicBezTo>
                        <a:pt x="188503" y="227908"/>
                        <a:pt x="196171" y="225993"/>
                        <a:pt x="203200" y="225993"/>
                      </a:cubicBezTo>
                      <a:cubicBezTo>
                        <a:pt x="206395" y="225993"/>
                        <a:pt x="210229" y="225355"/>
                        <a:pt x="213424" y="224078"/>
                      </a:cubicBezTo>
                      <a:cubicBezTo>
                        <a:pt x="217258" y="222163"/>
                        <a:pt x="221092" y="208118"/>
                        <a:pt x="219814" y="204287"/>
                      </a:cubicBezTo>
                      <a:cubicBezTo>
                        <a:pt x="214063" y="194711"/>
                        <a:pt x="210229" y="184497"/>
                        <a:pt x="207034" y="173644"/>
                      </a:cubicBezTo>
                      <a:cubicBezTo>
                        <a:pt x="203839" y="162792"/>
                        <a:pt x="200005" y="141724"/>
                        <a:pt x="210868" y="127680"/>
                      </a:cubicBezTo>
                      <a:cubicBezTo>
                        <a:pt x="217258" y="118742"/>
                        <a:pt x="228120" y="114273"/>
                        <a:pt x="242818" y="114273"/>
                      </a:cubicBezTo>
                      <a:cubicBezTo>
                        <a:pt x="257514" y="114273"/>
                        <a:pt x="268377" y="118742"/>
                        <a:pt x="274767" y="127680"/>
                      </a:cubicBezTo>
                      <a:cubicBezTo>
                        <a:pt x="285630" y="141724"/>
                        <a:pt x="281796" y="162153"/>
                        <a:pt x="278601" y="173644"/>
                      </a:cubicBezTo>
                      <a:cubicBezTo>
                        <a:pt x="275406" y="184497"/>
                        <a:pt x="270933" y="194711"/>
                        <a:pt x="265182" y="204287"/>
                      </a:cubicBezTo>
                      <a:cubicBezTo>
                        <a:pt x="264543" y="207479"/>
                        <a:pt x="268377" y="221524"/>
                        <a:pt x="272211" y="223439"/>
                      </a:cubicBezTo>
                      <a:cubicBezTo>
                        <a:pt x="275406" y="224716"/>
                        <a:pt x="279240" y="225355"/>
                        <a:pt x="282435" y="225355"/>
                      </a:cubicBezTo>
                      <a:cubicBezTo>
                        <a:pt x="290103" y="225355"/>
                        <a:pt x="297132" y="227270"/>
                        <a:pt x="303522" y="230462"/>
                      </a:cubicBezTo>
                      <a:cubicBezTo>
                        <a:pt x="308634" y="233015"/>
                        <a:pt x="309912" y="236846"/>
                        <a:pt x="307995" y="240038"/>
                      </a:cubicBezTo>
                      <a:cubicBezTo>
                        <a:pt x="307995" y="240038"/>
                        <a:pt x="307995" y="240038"/>
                        <a:pt x="307995" y="240038"/>
                      </a:cubicBezTo>
                      <a:lnTo>
                        <a:pt x="307995" y="240038"/>
                      </a:lnTo>
                      <a:close/>
                    </a:path>
                  </a:pathLst>
                </a:custGeom>
                <a:grpFill/>
                <a:ln w="63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" name="Graphic 4">
                  <a:extLst>
                    <a:ext uri="{FF2B5EF4-FFF2-40B4-BE49-F238E27FC236}">
                      <a16:creationId xmlns:a16="http://schemas.microsoft.com/office/drawing/2014/main" id="{D135D341-59E4-4524-A8C4-21FB5646B032}"/>
                    </a:ext>
                  </a:extLst>
                </p:cNvPr>
                <p:cNvSpPr/>
                <p:nvPr/>
              </p:nvSpPr>
              <p:spPr>
                <a:xfrm>
                  <a:off x="6370128" y="4436934"/>
                  <a:ext cx="42173" cy="13479"/>
                </a:xfrm>
                <a:custGeom>
                  <a:avLst/>
                  <a:gdLst>
                    <a:gd name="connsiteX0" fmla="*/ 21087 w 42173"/>
                    <a:gd name="connsiteY0" fmla="*/ 96 h 13479"/>
                    <a:gd name="connsiteX1" fmla="*/ 0 w 42173"/>
                    <a:gd name="connsiteY1" fmla="*/ 7756 h 13479"/>
                    <a:gd name="connsiteX2" fmla="*/ 22365 w 42173"/>
                    <a:gd name="connsiteY2" fmla="*/ 12225 h 13479"/>
                    <a:gd name="connsiteX3" fmla="*/ 26199 w 42173"/>
                    <a:gd name="connsiteY3" fmla="*/ 8395 h 13479"/>
                    <a:gd name="connsiteX4" fmla="*/ 30672 w 42173"/>
                    <a:gd name="connsiteY4" fmla="*/ 6480 h 13479"/>
                    <a:gd name="connsiteX5" fmla="*/ 35145 w 42173"/>
                    <a:gd name="connsiteY5" fmla="*/ 8395 h 13479"/>
                    <a:gd name="connsiteX6" fmla="*/ 37700 w 42173"/>
                    <a:gd name="connsiteY6" fmla="*/ 10948 h 13479"/>
                    <a:gd name="connsiteX7" fmla="*/ 42173 w 42173"/>
                    <a:gd name="connsiteY7" fmla="*/ 7756 h 13479"/>
                    <a:gd name="connsiteX8" fmla="*/ 21087 w 42173"/>
                    <a:gd name="connsiteY8" fmla="*/ 96 h 13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2173" h="13479">
                      <a:moveTo>
                        <a:pt x="21087" y="96"/>
                      </a:moveTo>
                      <a:cubicBezTo>
                        <a:pt x="13419" y="-543"/>
                        <a:pt x="5751" y="2011"/>
                        <a:pt x="0" y="7756"/>
                      </a:cubicBezTo>
                      <a:cubicBezTo>
                        <a:pt x="6390" y="13502"/>
                        <a:pt x="14697" y="14779"/>
                        <a:pt x="22365" y="12225"/>
                      </a:cubicBezTo>
                      <a:lnTo>
                        <a:pt x="26199" y="8395"/>
                      </a:lnTo>
                      <a:cubicBezTo>
                        <a:pt x="27477" y="7118"/>
                        <a:pt x="28755" y="6480"/>
                        <a:pt x="30672" y="6480"/>
                      </a:cubicBezTo>
                      <a:cubicBezTo>
                        <a:pt x="32589" y="6480"/>
                        <a:pt x="33867" y="7118"/>
                        <a:pt x="35145" y="8395"/>
                      </a:cubicBezTo>
                      <a:lnTo>
                        <a:pt x="37700" y="10948"/>
                      </a:lnTo>
                      <a:cubicBezTo>
                        <a:pt x="39617" y="10310"/>
                        <a:pt x="40895" y="9033"/>
                        <a:pt x="42173" y="7756"/>
                      </a:cubicBezTo>
                      <a:cubicBezTo>
                        <a:pt x="37062" y="2011"/>
                        <a:pt x="28755" y="-543"/>
                        <a:pt x="21087" y="96"/>
                      </a:cubicBezTo>
                      <a:close/>
                    </a:path>
                  </a:pathLst>
                </a:custGeom>
                <a:grpFill/>
                <a:ln w="63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" name="Graphic 4">
                  <a:extLst>
                    <a:ext uri="{FF2B5EF4-FFF2-40B4-BE49-F238E27FC236}">
                      <a16:creationId xmlns:a16="http://schemas.microsoft.com/office/drawing/2014/main" id="{29A78C03-CA39-4E59-A35D-6B36599D3A72}"/>
                    </a:ext>
                  </a:extLst>
                </p:cNvPr>
                <p:cNvSpPr/>
                <p:nvPr/>
              </p:nvSpPr>
              <p:spPr>
                <a:xfrm>
                  <a:off x="6224437" y="4492570"/>
                  <a:ext cx="17252" cy="23620"/>
                </a:xfrm>
                <a:custGeom>
                  <a:avLst/>
                  <a:gdLst>
                    <a:gd name="connsiteX0" fmla="*/ 0 w 17252"/>
                    <a:gd name="connsiteY0" fmla="*/ 23621 h 23620"/>
                    <a:gd name="connsiteX1" fmla="*/ 17253 w 17252"/>
                    <a:gd name="connsiteY1" fmla="*/ 23621 h 23620"/>
                    <a:gd name="connsiteX2" fmla="*/ 17253 w 17252"/>
                    <a:gd name="connsiteY2" fmla="*/ 20429 h 23620"/>
                    <a:gd name="connsiteX3" fmla="*/ 7668 w 17252"/>
                    <a:gd name="connsiteY3" fmla="*/ 0 h 23620"/>
                    <a:gd name="connsiteX4" fmla="*/ 0 w 17252"/>
                    <a:gd name="connsiteY4" fmla="*/ 23621 h 23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52" h="23620">
                      <a:moveTo>
                        <a:pt x="0" y="23621"/>
                      </a:moveTo>
                      <a:lnTo>
                        <a:pt x="17253" y="23621"/>
                      </a:lnTo>
                      <a:cubicBezTo>
                        <a:pt x="17253" y="22344"/>
                        <a:pt x="17253" y="21706"/>
                        <a:pt x="17253" y="20429"/>
                      </a:cubicBezTo>
                      <a:cubicBezTo>
                        <a:pt x="13419" y="14045"/>
                        <a:pt x="10224" y="7023"/>
                        <a:pt x="7668" y="0"/>
                      </a:cubicBezTo>
                      <a:cubicBezTo>
                        <a:pt x="5751" y="8299"/>
                        <a:pt x="3834" y="16599"/>
                        <a:pt x="0" y="23621"/>
                      </a:cubicBezTo>
                      <a:close/>
                    </a:path>
                  </a:pathLst>
                </a:custGeom>
                <a:grpFill/>
                <a:ln w="63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09B84F1-160E-47C3-ADDA-6FE54580F752}"/>
              </a:ext>
            </a:extLst>
          </p:cNvPr>
          <p:cNvGrpSpPr/>
          <p:nvPr/>
        </p:nvGrpSpPr>
        <p:grpSpPr>
          <a:xfrm>
            <a:off x="494618" y="1400919"/>
            <a:ext cx="2638800" cy="2013633"/>
            <a:chOff x="494618" y="1400919"/>
            <a:chExt cx="2638800" cy="201363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119E495-8520-42E4-BBFA-AFB71685808B}"/>
                </a:ext>
              </a:extLst>
            </p:cNvPr>
            <p:cNvSpPr/>
            <p:nvPr/>
          </p:nvSpPr>
          <p:spPr>
            <a:xfrm>
              <a:off x="494618" y="1686552"/>
              <a:ext cx="2638800" cy="172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962" tIns="71962" rIns="71962" bIns="71962" rtlCol="0" anchor="ctr" anchorCtr="0"/>
            <a:lstStyle/>
            <a:p>
              <a:pPr algn="ctr" defTabSz="913852">
                <a:buClr>
                  <a:srgbClr val="0097AC"/>
                </a:buClr>
                <a:tabLst>
                  <a:tab pos="234811" algn="l"/>
                </a:tabLst>
              </a:pPr>
              <a:r>
                <a:rPr lang="de-DE" sz="3200" b="1" err="1">
                  <a:solidFill>
                    <a:prstClr val="white"/>
                  </a:solidFill>
                  <a:latin typeface="Arial"/>
                </a:rPr>
                <a:t>Processes</a:t>
              </a:r>
              <a:endParaRPr lang="de-DE" sz="3200" b="1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8D5A84F-C7A0-4F17-9D8C-8E846ED4D6CA}"/>
                </a:ext>
              </a:extLst>
            </p:cNvPr>
            <p:cNvGrpSpPr/>
            <p:nvPr/>
          </p:nvGrpSpPr>
          <p:grpSpPr>
            <a:xfrm>
              <a:off x="1453680" y="1400919"/>
              <a:ext cx="720676" cy="720000"/>
              <a:chOff x="1221751" y="1155032"/>
              <a:chExt cx="720676" cy="72000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8D155017-7DF7-4649-AC2F-F52EF0A6AB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21751" y="1155032"/>
                <a:ext cx="720000" cy="72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t" anchorCtr="0"/>
              <a:lstStyle/>
              <a:p>
                <a:pPr algn="l"/>
                <a:endParaRPr lang="de-DE" err="1"/>
              </a:p>
            </p:txBody>
          </p:sp>
          <p:grpSp>
            <p:nvGrpSpPr>
              <p:cNvPr id="39" name="Graphic 1100">
                <a:extLst>
                  <a:ext uri="{FF2B5EF4-FFF2-40B4-BE49-F238E27FC236}">
                    <a16:creationId xmlns:a16="http://schemas.microsoft.com/office/drawing/2014/main" id="{67FE0348-A704-493D-93F6-8AE66E733B8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221751" y="1155032"/>
                <a:ext cx="720676" cy="720000"/>
                <a:chOff x="11372810" y="3343617"/>
                <a:chExt cx="362309" cy="361971"/>
              </a:xfrm>
              <a:solidFill>
                <a:schemeClr val="accent2"/>
              </a:solidFill>
            </p:grpSpPr>
            <p:sp>
              <p:nvSpPr>
                <p:cNvPr id="40" name="Graphic 1100">
                  <a:extLst>
                    <a:ext uri="{FF2B5EF4-FFF2-40B4-BE49-F238E27FC236}">
                      <a16:creationId xmlns:a16="http://schemas.microsoft.com/office/drawing/2014/main" id="{E5C695F0-FAF2-4789-99C8-12B4712C168F}"/>
                    </a:ext>
                  </a:extLst>
                </p:cNvPr>
                <p:cNvSpPr/>
                <p:nvPr/>
              </p:nvSpPr>
              <p:spPr>
                <a:xfrm>
                  <a:off x="11475688" y="3459806"/>
                  <a:ext cx="29393" cy="29366"/>
                </a:xfrm>
                <a:custGeom>
                  <a:avLst/>
                  <a:gdLst>
                    <a:gd name="connsiteX0" fmla="*/ 14696 w 29393"/>
                    <a:gd name="connsiteY0" fmla="*/ 0 h 29366"/>
                    <a:gd name="connsiteX1" fmla="*/ 0 w 29393"/>
                    <a:gd name="connsiteY1" fmla="*/ 14683 h 29366"/>
                    <a:gd name="connsiteX2" fmla="*/ 14696 w 29393"/>
                    <a:gd name="connsiteY2" fmla="*/ 29366 h 29366"/>
                    <a:gd name="connsiteX3" fmla="*/ 29394 w 29393"/>
                    <a:gd name="connsiteY3" fmla="*/ 14683 h 29366"/>
                    <a:gd name="connsiteX4" fmla="*/ 29394 w 29393"/>
                    <a:gd name="connsiteY4" fmla="*/ 14683 h 29366"/>
                    <a:gd name="connsiteX5" fmla="*/ 14696 w 29393"/>
                    <a:gd name="connsiteY5" fmla="*/ 0 h 29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393" h="29366">
                      <a:moveTo>
                        <a:pt x="14696" y="0"/>
                      </a:moveTo>
                      <a:cubicBezTo>
                        <a:pt x="6390" y="0"/>
                        <a:pt x="0" y="6384"/>
                        <a:pt x="0" y="14683"/>
                      </a:cubicBezTo>
                      <a:cubicBezTo>
                        <a:pt x="0" y="22982"/>
                        <a:pt x="6390" y="29366"/>
                        <a:pt x="14696" y="29366"/>
                      </a:cubicBezTo>
                      <a:cubicBezTo>
                        <a:pt x="23004" y="29366"/>
                        <a:pt x="29394" y="22982"/>
                        <a:pt x="29394" y="14683"/>
                      </a:cubicBezTo>
                      <a:lnTo>
                        <a:pt x="29394" y="14683"/>
                      </a:lnTo>
                      <a:cubicBezTo>
                        <a:pt x="29394" y="7022"/>
                        <a:pt x="22365" y="0"/>
                        <a:pt x="14696" y="0"/>
                      </a:cubicBezTo>
                      <a:close/>
                    </a:path>
                  </a:pathLst>
                </a:custGeom>
                <a:grpFill/>
                <a:ln w="63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" name="Graphic 1100">
                  <a:extLst>
                    <a:ext uri="{FF2B5EF4-FFF2-40B4-BE49-F238E27FC236}">
                      <a16:creationId xmlns:a16="http://schemas.microsoft.com/office/drawing/2014/main" id="{97042F67-A7DE-4D7C-BAFB-75B28368E406}"/>
                    </a:ext>
                  </a:extLst>
                </p:cNvPr>
                <p:cNvSpPr/>
                <p:nvPr/>
              </p:nvSpPr>
              <p:spPr>
                <a:xfrm>
                  <a:off x="11372810" y="3343617"/>
                  <a:ext cx="362309" cy="361971"/>
                </a:xfrm>
                <a:custGeom>
                  <a:avLst/>
                  <a:gdLst>
                    <a:gd name="connsiteX0" fmla="*/ 181474 w 362309"/>
                    <a:gd name="connsiteY0" fmla="*/ 0 h 361971"/>
                    <a:gd name="connsiteX1" fmla="*/ 0 w 362309"/>
                    <a:gd name="connsiteY1" fmla="*/ 180667 h 361971"/>
                    <a:gd name="connsiteX2" fmla="*/ 180835 w 362309"/>
                    <a:gd name="connsiteY2" fmla="*/ 361972 h 361971"/>
                    <a:gd name="connsiteX3" fmla="*/ 362309 w 362309"/>
                    <a:gd name="connsiteY3" fmla="*/ 181305 h 361971"/>
                    <a:gd name="connsiteX4" fmla="*/ 362309 w 362309"/>
                    <a:gd name="connsiteY4" fmla="*/ 181305 h 361971"/>
                    <a:gd name="connsiteX5" fmla="*/ 181474 w 362309"/>
                    <a:gd name="connsiteY5" fmla="*/ 0 h 361971"/>
                    <a:gd name="connsiteX6" fmla="*/ 123964 w 362309"/>
                    <a:gd name="connsiteY6" fmla="*/ 158323 h 361971"/>
                    <a:gd name="connsiteX7" fmla="*/ 123964 w 362309"/>
                    <a:gd name="connsiteY7" fmla="*/ 280895 h 361971"/>
                    <a:gd name="connsiteX8" fmla="*/ 117574 w 362309"/>
                    <a:gd name="connsiteY8" fmla="*/ 287279 h 361971"/>
                    <a:gd name="connsiteX9" fmla="*/ 111184 w 362309"/>
                    <a:gd name="connsiteY9" fmla="*/ 280895 h 361971"/>
                    <a:gd name="connsiteX10" fmla="*/ 111184 w 362309"/>
                    <a:gd name="connsiteY10" fmla="*/ 158323 h 361971"/>
                    <a:gd name="connsiteX11" fmla="*/ 90737 w 362309"/>
                    <a:gd name="connsiteY11" fmla="*/ 125126 h 361971"/>
                    <a:gd name="connsiteX12" fmla="*/ 111184 w 362309"/>
                    <a:gd name="connsiteY12" fmla="*/ 104697 h 361971"/>
                    <a:gd name="connsiteX13" fmla="*/ 111184 w 362309"/>
                    <a:gd name="connsiteY13" fmla="*/ 81715 h 361971"/>
                    <a:gd name="connsiteX14" fmla="*/ 117574 w 362309"/>
                    <a:gd name="connsiteY14" fmla="*/ 75331 h 361971"/>
                    <a:gd name="connsiteX15" fmla="*/ 123964 w 362309"/>
                    <a:gd name="connsiteY15" fmla="*/ 81715 h 361971"/>
                    <a:gd name="connsiteX16" fmla="*/ 123964 w 362309"/>
                    <a:gd name="connsiteY16" fmla="*/ 104697 h 361971"/>
                    <a:gd name="connsiteX17" fmla="*/ 144412 w 362309"/>
                    <a:gd name="connsiteY17" fmla="*/ 137894 h 361971"/>
                    <a:gd name="connsiteX18" fmla="*/ 123964 w 362309"/>
                    <a:gd name="connsiteY18" fmla="*/ 158323 h 361971"/>
                    <a:gd name="connsiteX19" fmla="*/ 123964 w 362309"/>
                    <a:gd name="connsiteY19" fmla="*/ 158323 h 361971"/>
                    <a:gd name="connsiteX20" fmla="*/ 187864 w 362309"/>
                    <a:gd name="connsiteY20" fmla="*/ 257913 h 361971"/>
                    <a:gd name="connsiteX21" fmla="*/ 187864 w 362309"/>
                    <a:gd name="connsiteY21" fmla="*/ 280895 h 361971"/>
                    <a:gd name="connsiteX22" fmla="*/ 181474 w 362309"/>
                    <a:gd name="connsiteY22" fmla="*/ 287279 h 361971"/>
                    <a:gd name="connsiteX23" fmla="*/ 175084 w 362309"/>
                    <a:gd name="connsiteY23" fmla="*/ 280895 h 361971"/>
                    <a:gd name="connsiteX24" fmla="*/ 175084 w 362309"/>
                    <a:gd name="connsiteY24" fmla="*/ 257913 h 361971"/>
                    <a:gd name="connsiteX25" fmla="*/ 154636 w 362309"/>
                    <a:gd name="connsiteY25" fmla="*/ 224716 h 361971"/>
                    <a:gd name="connsiteX26" fmla="*/ 175084 w 362309"/>
                    <a:gd name="connsiteY26" fmla="*/ 204287 h 361971"/>
                    <a:gd name="connsiteX27" fmla="*/ 175084 w 362309"/>
                    <a:gd name="connsiteY27" fmla="*/ 81715 h 361971"/>
                    <a:gd name="connsiteX28" fmla="*/ 181474 w 362309"/>
                    <a:gd name="connsiteY28" fmla="*/ 75331 h 361971"/>
                    <a:gd name="connsiteX29" fmla="*/ 187864 w 362309"/>
                    <a:gd name="connsiteY29" fmla="*/ 81715 h 361971"/>
                    <a:gd name="connsiteX30" fmla="*/ 187864 w 362309"/>
                    <a:gd name="connsiteY30" fmla="*/ 204287 h 361971"/>
                    <a:gd name="connsiteX31" fmla="*/ 208312 w 362309"/>
                    <a:gd name="connsiteY31" fmla="*/ 237484 h 361971"/>
                    <a:gd name="connsiteX32" fmla="*/ 187864 w 362309"/>
                    <a:gd name="connsiteY32" fmla="*/ 257913 h 361971"/>
                    <a:gd name="connsiteX33" fmla="*/ 187864 w 362309"/>
                    <a:gd name="connsiteY33" fmla="*/ 257913 h 361971"/>
                    <a:gd name="connsiteX34" fmla="*/ 251763 w 362309"/>
                    <a:gd name="connsiteY34" fmla="*/ 194073 h 361971"/>
                    <a:gd name="connsiteX35" fmla="*/ 251763 w 362309"/>
                    <a:gd name="connsiteY35" fmla="*/ 280895 h 361971"/>
                    <a:gd name="connsiteX36" fmla="*/ 245373 w 362309"/>
                    <a:gd name="connsiteY36" fmla="*/ 287279 h 361971"/>
                    <a:gd name="connsiteX37" fmla="*/ 238983 w 362309"/>
                    <a:gd name="connsiteY37" fmla="*/ 280895 h 361971"/>
                    <a:gd name="connsiteX38" fmla="*/ 238983 w 362309"/>
                    <a:gd name="connsiteY38" fmla="*/ 194073 h 361971"/>
                    <a:gd name="connsiteX39" fmla="*/ 218536 w 362309"/>
                    <a:gd name="connsiteY39" fmla="*/ 160876 h 361971"/>
                    <a:gd name="connsiteX40" fmla="*/ 238983 w 362309"/>
                    <a:gd name="connsiteY40" fmla="*/ 140448 h 361971"/>
                    <a:gd name="connsiteX41" fmla="*/ 238983 w 362309"/>
                    <a:gd name="connsiteY41" fmla="*/ 81715 h 361971"/>
                    <a:gd name="connsiteX42" fmla="*/ 245373 w 362309"/>
                    <a:gd name="connsiteY42" fmla="*/ 75331 h 361971"/>
                    <a:gd name="connsiteX43" fmla="*/ 251763 w 362309"/>
                    <a:gd name="connsiteY43" fmla="*/ 81715 h 361971"/>
                    <a:gd name="connsiteX44" fmla="*/ 251763 w 362309"/>
                    <a:gd name="connsiteY44" fmla="*/ 140448 h 361971"/>
                    <a:gd name="connsiteX45" fmla="*/ 272211 w 362309"/>
                    <a:gd name="connsiteY45" fmla="*/ 173644 h 361971"/>
                    <a:gd name="connsiteX46" fmla="*/ 251763 w 362309"/>
                    <a:gd name="connsiteY46" fmla="*/ 194073 h 361971"/>
                    <a:gd name="connsiteX47" fmla="*/ 251763 w 362309"/>
                    <a:gd name="connsiteY47" fmla="*/ 194073 h 361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362309" h="361971">
                      <a:moveTo>
                        <a:pt x="181474" y="0"/>
                      </a:moveTo>
                      <a:cubicBezTo>
                        <a:pt x="81152" y="0"/>
                        <a:pt x="0" y="81077"/>
                        <a:pt x="0" y="180667"/>
                      </a:cubicBezTo>
                      <a:cubicBezTo>
                        <a:pt x="0" y="280895"/>
                        <a:pt x="81152" y="361972"/>
                        <a:pt x="180835" y="361972"/>
                      </a:cubicBezTo>
                      <a:cubicBezTo>
                        <a:pt x="281157" y="361972"/>
                        <a:pt x="362309" y="280895"/>
                        <a:pt x="362309" y="181305"/>
                      </a:cubicBezTo>
                      <a:cubicBezTo>
                        <a:pt x="362309" y="181305"/>
                        <a:pt x="362309" y="181305"/>
                        <a:pt x="362309" y="181305"/>
                      </a:cubicBezTo>
                      <a:cubicBezTo>
                        <a:pt x="362309" y="81077"/>
                        <a:pt x="281157" y="0"/>
                        <a:pt x="181474" y="0"/>
                      </a:cubicBezTo>
                      <a:close/>
                      <a:moveTo>
                        <a:pt x="123964" y="158323"/>
                      </a:moveTo>
                      <a:lnTo>
                        <a:pt x="123964" y="280895"/>
                      </a:lnTo>
                      <a:cubicBezTo>
                        <a:pt x="123964" y="284725"/>
                        <a:pt x="121409" y="287279"/>
                        <a:pt x="117574" y="287279"/>
                      </a:cubicBezTo>
                      <a:cubicBezTo>
                        <a:pt x="113740" y="287279"/>
                        <a:pt x="111184" y="284725"/>
                        <a:pt x="111184" y="280895"/>
                      </a:cubicBezTo>
                      <a:lnTo>
                        <a:pt x="111184" y="158323"/>
                      </a:lnTo>
                      <a:cubicBezTo>
                        <a:pt x="96488" y="155131"/>
                        <a:pt x="86903" y="139809"/>
                        <a:pt x="90737" y="125126"/>
                      </a:cubicBezTo>
                      <a:cubicBezTo>
                        <a:pt x="93293" y="114912"/>
                        <a:pt x="100961" y="107251"/>
                        <a:pt x="111184" y="104697"/>
                      </a:cubicBezTo>
                      <a:lnTo>
                        <a:pt x="111184" y="81715"/>
                      </a:lnTo>
                      <a:cubicBezTo>
                        <a:pt x="111184" y="77885"/>
                        <a:pt x="113740" y="75331"/>
                        <a:pt x="117574" y="75331"/>
                      </a:cubicBezTo>
                      <a:cubicBezTo>
                        <a:pt x="121409" y="75331"/>
                        <a:pt x="123964" y="77885"/>
                        <a:pt x="123964" y="81715"/>
                      </a:cubicBezTo>
                      <a:lnTo>
                        <a:pt x="123964" y="104697"/>
                      </a:lnTo>
                      <a:cubicBezTo>
                        <a:pt x="138661" y="107889"/>
                        <a:pt x="148246" y="123211"/>
                        <a:pt x="144412" y="137894"/>
                      </a:cubicBezTo>
                      <a:cubicBezTo>
                        <a:pt x="141856" y="148108"/>
                        <a:pt x="134189" y="155769"/>
                        <a:pt x="123964" y="158323"/>
                      </a:cubicBezTo>
                      <a:lnTo>
                        <a:pt x="123964" y="158323"/>
                      </a:lnTo>
                      <a:close/>
                      <a:moveTo>
                        <a:pt x="187864" y="257913"/>
                      </a:moveTo>
                      <a:lnTo>
                        <a:pt x="187864" y="280895"/>
                      </a:lnTo>
                      <a:cubicBezTo>
                        <a:pt x="187864" y="284725"/>
                        <a:pt x="185308" y="287279"/>
                        <a:pt x="181474" y="287279"/>
                      </a:cubicBezTo>
                      <a:cubicBezTo>
                        <a:pt x="177640" y="287279"/>
                        <a:pt x="175084" y="284725"/>
                        <a:pt x="175084" y="280895"/>
                      </a:cubicBezTo>
                      <a:lnTo>
                        <a:pt x="175084" y="257913"/>
                      </a:lnTo>
                      <a:cubicBezTo>
                        <a:pt x="160387" y="254721"/>
                        <a:pt x="150802" y="239399"/>
                        <a:pt x="154636" y="224716"/>
                      </a:cubicBezTo>
                      <a:cubicBezTo>
                        <a:pt x="157192" y="214502"/>
                        <a:pt x="164860" y="206841"/>
                        <a:pt x="175084" y="204287"/>
                      </a:cubicBezTo>
                      <a:lnTo>
                        <a:pt x="175084" y="81715"/>
                      </a:lnTo>
                      <a:cubicBezTo>
                        <a:pt x="175084" y="77885"/>
                        <a:pt x="177640" y="75331"/>
                        <a:pt x="181474" y="75331"/>
                      </a:cubicBezTo>
                      <a:cubicBezTo>
                        <a:pt x="185308" y="75331"/>
                        <a:pt x="187864" y="77885"/>
                        <a:pt x="187864" y="81715"/>
                      </a:cubicBezTo>
                      <a:lnTo>
                        <a:pt x="187864" y="204287"/>
                      </a:lnTo>
                      <a:cubicBezTo>
                        <a:pt x="202561" y="207479"/>
                        <a:pt x="212146" y="222801"/>
                        <a:pt x="208312" y="237484"/>
                      </a:cubicBezTo>
                      <a:cubicBezTo>
                        <a:pt x="205756" y="247698"/>
                        <a:pt x="198088" y="255359"/>
                        <a:pt x="187864" y="257913"/>
                      </a:cubicBezTo>
                      <a:lnTo>
                        <a:pt x="187864" y="257913"/>
                      </a:lnTo>
                      <a:close/>
                      <a:moveTo>
                        <a:pt x="251763" y="194073"/>
                      </a:moveTo>
                      <a:lnTo>
                        <a:pt x="251763" y="280895"/>
                      </a:lnTo>
                      <a:cubicBezTo>
                        <a:pt x="251763" y="284725"/>
                        <a:pt x="249208" y="287279"/>
                        <a:pt x="245373" y="287279"/>
                      </a:cubicBezTo>
                      <a:cubicBezTo>
                        <a:pt x="241539" y="287279"/>
                        <a:pt x="238983" y="284725"/>
                        <a:pt x="238983" y="280895"/>
                      </a:cubicBezTo>
                      <a:lnTo>
                        <a:pt x="238983" y="194073"/>
                      </a:lnTo>
                      <a:cubicBezTo>
                        <a:pt x="224287" y="190881"/>
                        <a:pt x="214702" y="175560"/>
                        <a:pt x="218536" y="160876"/>
                      </a:cubicBezTo>
                      <a:cubicBezTo>
                        <a:pt x="221092" y="150662"/>
                        <a:pt x="228759" y="143001"/>
                        <a:pt x="238983" y="140448"/>
                      </a:cubicBezTo>
                      <a:lnTo>
                        <a:pt x="238983" y="81715"/>
                      </a:lnTo>
                      <a:cubicBezTo>
                        <a:pt x="238983" y="77885"/>
                        <a:pt x="241539" y="75331"/>
                        <a:pt x="245373" y="75331"/>
                      </a:cubicBezTo>
                      <a:cubicBezTo>
                        <a:pt x="249208" y="75331"/>
                        <a:pt x="251763" y="77885"/>
                        <a:pt x="251763" y="81715"/>
                      </a:cubicBezTo>
                      <a:lnTo>
                        <a:pt x="251763" y="140448"/>
                      </a:lnTo>
                      <a:cubicBezTo>
                        <a:pt x="266460" y="143640"/>
                        <a:pt x="276045" y="158961"/>
                        <a:pt x="272211" y="173644"/>
                      </a:cubicBezTo>
                      <a:cubicBezTo>
                        <a:pt x="269655" y="183220"/>
                        <a:pt x="261987" y="191519"/>
                        <a:pt x="251763" y="194073"/>
                      </a:cubicBezTo>
                      <a:lnTo>
                        <a:pt x="251763" y="194073"/>
                      </a:lnTo>
                      <a:close/>
                    </a:path>
                  </a:pathLst>
                </a:custGeom>
                <a:grpFill/>
                <a:ln w="63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" name="Graphic 1100">
                  <a:extLst>
                    <a:ext uri="{FF2B5EF4-FFF2-40B4-BE49-F238E27FC236}">
                      <a16:creationId xmlns:a16="http://schemas.microsoft.com/office/drawing/2014/main" id="{0DA74B4A-059E-4E6A-AB42-2AD59E48F6C1}"/>
                    </a:ext>
                  </a:extLst>
                </p:cNvPr>
                <p:cNvSpPr/>
                <p:nvPr/>
              </p:nvSpPr>
              <p:spPr>
                <a:xfrm>
                  <a:off x="11539587" y="3559396"/>
                  <a:ext cx="29393" cy="29366"/>
                </a:xfrm>
                <a:custGeom>
                  <a:avLst/>
                  <a:gdLst>
                    <a:gd name="connsiteX0" fmla="*/ 14696 w 29393"/>
                    <a:gd name="connsiteY0" fmla="*/ 0 h 29366"/>
                    <a:gd name="connsiteX1" fmla="*/ 0 w 29393"/>
                    <a:gd name="connsiteY1" fmla="*/ 14683 h 29366"/>
                    <a:gd name="connsiteX2" fmla="*/ 14696 w 29393"/>
                    <a:gd name="connsiteY2" fmla="*/ 29367 h 29366"/>
                    <a:gd name="connsiteX3" fmla="*/ 29394 w 29393"/>
                    <a:gd name="connsiteY3" fmla="*/ 14683 h 29366"/>
                    <a:gd name="connsiteX4" fmla="*/ 29394 w 29393"/>
                    <a:gd name="connsiteY4" fmla="*/ 14683 h 29366"/>
                    <a:gd name="connsiteX5" fmla="*/ 14696 w 29393"/>
                    <a:gd name="connsiteY5" fmla="*/ 0 h 29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393" h="29366">
                      <a:moveTo>
                        <a:pt x="14696" y="0"/>
                      </a:moveTo>
                      <a:cubicBezTo>
                        <a:pt x="6390" y="0"/>
                        <a:pt x="0" y="6384"/>
                        <a:pt x="0" y="14683"/>
                      </a:cubicBezTo>
                      <a:cubicBezTo>
                        <a:pt x="0" y="22983"/>
                        <a:pt x="6390" y="29367"/>
                        <a:pt x="14696" y="29367"/>
                      </a:cubicBezTo>
                      <a:cubicBezTo>
                        <a:pt x="23004" y="29367"/>
                        <a:pt x="29394" y="22983"/>
                        <a:pt x="29394" y="14683"/>
                      </a:cubicBezTo>
                      <a:lnTo>
                        <a:pt x="29394" y="14683"/>
                      </a:lnTo>
                      <a:cubicBezTo>
                        <a:pt x="29394" y="7023"/>
                        <a:pt x="23004" y="0"/>
                        <a:pt x="14696" y="0"/>
                      </a:cubicBezTo>
                      <a:close/>
                    </a:path>
                  </a:pathLst>
                </a:custGeom>
                <a:grpFill/>
                <a:ln w="63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" name="Graphic 1100">
                  <a:extLst>
                    <a:ext uri="{FF2B5EF4-FFF2-40B4-BE49-F238E27FC236}">
                      <a16:creationId xmlns:a16="http://schemas.microsoft.com/office/drawing/2014/main" id="{F1058FAB-646C-404A-A194-998AA4CDB9AC}"/>
                    </a:ext>
                  </a:extLst>
                </p:cNvPr>
                <p:cNvSpPr/>
                <p:nvPr/>
              </p:nvSpPr>
              <p:spPr>
                <a:xfrm>
                  <a:off x="11603486" y="3495556"/>
                  <a:ext cx="29393" cy="29366"/>
                </a:xfrm>
                <a:custGeom>
                  <a:avLst/>
                  <a:gdLst>
                    <a:gd name="connsiteX0" fmla="*/ 14696 w 29393"/>
                    <a:gd name="connsiteY0" fmla="*/ 0 h 29366"/>
                    <a:gd name="connsiteX1" fmla="*/ 0 w 29393"/>
                    <a:gd name="connsiteY1" fmla="*/ 14683 h 29366"/>
                    <a:gd name="connsiteX2" fmla="*/ 14696 w 29393"/>
                    <a:gd name="connsiteY2" fmla="*/ 29367 h 29366"/>
                    <a:gd name="connsiteX3" fmla="*/ 29394 w 29393"/>
                    <a:gd name="connsiteY3" fmla="*/ 14683 h 29366"/>
                    <a:gd name="connsiteX4" fmla="*/ 14696 w 29393"/>
                    <a:gd name="connsiteY4" fmla="*/ 0 h 29366"/>
                    <a:gd name="connsiteX5" fmla="*/ 14696 w 29393"/>
                    <a:gd name="connsiteY5" fmla="*/ 0 h 29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393" h="29366">
                      <a:moveTo>
                        <a:pt x="14696" y="0"/>
                      </a:moveTo>
                      <a:cubicBezTo>
                        <a:pt x="6390" y="0"/>
                        <a:pt x="0" y="7023"/>
                        <a:pt x="0" y="14683"/>
                      </a:cubicBezTo>
                      <a:cubicBezTo>
                        <a:pt x="0" y="22983"/>
                        <a:pt x="7029" y="29367"/>
                        <a:pt x="14696" y="29367"/>
                      </a:cubicBezTo>
                      <a:cubicBezTo>
                        <a:pt x="23004" y="29367"/>
                        <a:pt x="29394" y="22344"/>
                        <a:pt x="29394" y="14683"/>
                      </a:cubicBezTo>
                      <a:cubicBezTo>
                        <a:pt x="29394" y="7023"/>
                        <a:pt x="23004" y="0"/>
                        <a:pt x="14696" y="0"/>
                      </a:cubicBezTo>
                      <a:cubicBezTo>
                        <a:pt x="14696" y="0"/>
                        <a:pt x="14696" y="0"/>
                        <a:pt x="14696" y="0"/>
                      </a:cubicBezTo>
                      <a:close/>
                    </a:path>
                  </a:pathLst>
                </a:custGeom>
                <a:grpFill/>
                <a:ln w="63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BD1653F-B5F2-4561-9565-90C9DA44CB33}"/>
              </a:ext>
            </a:extLst>
          </p:cNvPr>
          <p:cNvGrpSpPr/>
          <p:nvPr/>
        </p:nvGrpSpPr>
        <p:grpSpPr>
          <a:xfrm>
            <a:off x="3370340" y="1400919"/>
            <a:ext cx="2638800" cy="2013633"/>
            <a:chOff x="3370340" y="1400919"/>
            <a:chExt cx="2638800" cy="201363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DFAB07E-3A55-4C41-9F96-FBCB2B413869}"/>
                </a:ext>
              </a:extLst>
            </p:cNvPr>
            <p:cNvSpPr/>
            <p:nvPr/>
          </p:nvSpPr>
          <p:spPr>
            <a:xfrm>
              <a:off x="3370340" y="1686552"/>
              <a:ext cx="2638800" cy="172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962" tIns="71962" rIns="71962" bIns="71962" rtlCol="0" anchor="ctr" anchorCtr="0"/>
            <a:lstStyle/>
            <a:p>
              <a:pPr algn="ctr" defTabSz="913852">
                <a:buClr>
                  <a:srgbClr val="0097AC"/>
                </a:buClr>
                <a:tabLst>
                  <a:tab pos="234811" algn="l"/>
                </a:tabLst>
              </a:pPr>
              <a:r>
                <a:rPr lang="de-DE" sz="3200" b="1">
                  <a:solidFill>
                    <a:prstClr val="white"/>
                  </a:solidFill>
                  <a:latin typeface="Arial"/>
                </a:rPr>
                <a:t>Systems</a:t>
              </a: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4279F1A-804F-4EA7-B8AC-F2CBB0CEB583}"/>
                </a:ext>
              </a:extLst>
            </p:cNvPr>
            <p:cNvGrpSpPr/>
            <p:nvPr/>
          </p:nvGrpSpPr>
          <p:grpSpPr>
            <a:xfrm>
              <a:off x="4329402" y="1400919"/>
              <a:ext cx="720676" cy="720000"/>
              <a:chOff x="3948532" y="1155032"/>
              <a:chExt cx="720676" cy="720000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711859F-E683-4EB6-917A-AB0629BCD3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48532" y="1155032"/>
                <a:ext cx="720000" cy="72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t" anchorCtr="0"/>
              <a:lstStyle/>
              <a:p>
                <a:pPr algn="l"/>
                <a:endParaRPr lang="de-DE" err="1"/>
              </a:p>
            </p:txBody>
          </p:sp>
          <p:sp>
            <p:nvSpPr>
              <p:cNvPr id="44" name="Graphic 4">
                <a:extLst>
                  <a:ext uri="{FF2B5EF4-FFF2-40B4-BE49-F238E27FC236}">
                    <a16:creationId xmlns:a16="http://schemas.microsoft.com/office/drawing/2014/main" id="{B5459BB7-B328-4759-9A9F-B2B81729F3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48532" y="1155032"/>
                <a:ext cx="720676" cy="720000"/>
              </a:xfrm>
              <a:custGeom>
                <a:avLst/>
                <a:gdLst>
                  <a:gd name="connsiteX0" fmla="*/ 180835 w 362309"/>
                  <a:gd name="connsiteY0" fmla="*/ 0 h 361971"/>
                  <a:gd name="connsiteX1" fmla="*/ 0 w 362309"/>
                  <a:gd name="connsiteY1" fmla="*/ 181305 h 361971"/>
                  <a:gd name="connsiteX2" fmla="*/ 181474 w 362309"/>
                  <a:gd name="connsiteY2" fmla="*/ 361972 h 361971"/>
                  <a:gd name="connsiteX3" fmla="*/ 362310 w 362309"/>
                  <a:gd name="connsiteY3" fmla="*/ 181305 h 361971"/>
                  <a:gd name="connsiteX4" fmla="*/ 180835 w 362309"/>
                  <a:gd name="connsiteY4" fmla="*/ 0 h 361971"/>
                  <a:gd name="connsiteX5" fmla="*/ 180835 w 362309"/>
                  <a:gd name="connsiteY5" fmla="*/ 0 h 361971"/>
                  <a:gd name="connsiteX6" fmla="*/ 269655 w 362309"/>
                  <a:gd name="connsiteY6" fmla="*/ 108528 h 361971"/>
                  <a:gd name="connsiteX7" fmla="*/ 265182 w 362309"/>
                  <a:gd name="connsiteY7" fmla="*/ 110443 h 361971"/>
                  <a:gd name="connsiteX8" fmla="*/ 260710 w 362309"/>
                  <a:gd name="connsiteY8" fmla="*/ 108528 h 361971"/>
                  <a:gd name="connsiteX9" fmla="*/ 240901 w 362309"/>
                  <a:gd name="connsiteY9" fmla="*/ 88738 h 361971"/>
                  <a:gd name="connsiteX10" fmla="*/ 240901 w 362309"/>
                  <a:gd name="connsiteY10" fmla="*/ 142363 h 361971"/>
                  <a:gd name="connsiteX11" fmla="*/ 197449 w 362309"/>
                  <a:gd name="connsiteY11" fmla="*/ 213225 h 361971"/>
                  <a:gd name="connsiteX12" fmla="*/ 193615 w 362309"/>
                  <a:gd name="connsiteY12" fmla="*/ 216417 h 361971"/>
                  <a:gd name="connsiteX13" fmla="*/ 187225 w 362309"/>
                  <a:gd name="connsiteY13" fmla="*/ 226631 h 361971"/>
                  <a:gd name="connsiteX14" fmla="*/ 187225 w 362309"/>
                  <a:gd name="connsiteY14" fmla="*/ 226631 h 361971"/>
                  <a:gd name="connsiteX15" fmla="*/ 187225 w 362309"/>
                  <a:gd name="connsiteY15" fmla="*/ 288556 h 361971"/>
                  <a:gd name="connsiteX16" fmla="*/ 180835 w 362309"/>
                  <a:gd name="connsiteY16" fmla="*/ 294940 h 361971"/>
                  <a:gd name="connsiteX17" fmla="*/ 174445 w 362309"/>
                  <a:gd name="connsiteY17" fmla="*/ 288556 h 361971"/>
                  <a:gd name="connsiteX18" fmla="*/ 174445 w 362309"/>
                  <a:gd name="connsiteY18" fmla="*/ 226631 h 361971"/>
                  <a:gd name="connsiteX19" fmla="*/ 168055 w 362309"/>
                  <a:gd name="connsiteY19" fmla="*/ 216417 h 361971"/>
                  <a:gd name="connsiteX20" fmla="*/ 164221 w 362309"/>
                  <a:gd name="connsiteY20" fmla="*/ 213225 h 361971"/>
                  <a:gd name="connsiteX21" fmla="*/ 120770 w 362309"/>
                  <a:gd name="connsiteY21" fmla="*/ 142363 h 361971"/>
                  <a:gd name="connsiteX22" fmla="*/ 120770 w 362309"/>
                  <a:gd name="connsiteY22" fmla="*/ 88738 h 361971"/>
                  <a:gd name="connsiteX23" fmla="*/ 100961 w 362309"/>
                  <a:gd name="connsiteY23" fmla="*/ 108528 h 361971"/>
                  <a:gd name="connsiteX24" fmla="*/ 96488 w 362309"/>
                  <a:gd name="connsiteY24" fmla="*/ 110443 h 361971"/>
                  <a:gd name="connsiteX25" fmla="*/ 92015 w 362309"/>
                  <a:gd name="connsiteY25" fmla="*/ 108528 h 361971"/>
                  <a:gd name="connsiteX26" fmla="*/ 92015 w 362309"/>
                  <a:gd name="connsiteY26" fmla="*/ 99590 h 361971"/>
                  <a:gd name="connsiteX27" fmla="*/ 122687 w 362309"/>
                  <a:gd name="connsiteY27" fmla="*/ 68947 h 361971"/>
                  <a:gd name="connsiteX28" fmla="*/ 131633 w 362309"/>
                  <a:gd name="connsiteY28" fmla="*/ 68947 h 361971"/>
                  <a:gd name="connsiteX29" fmla="*/ 162305 w 362309"/>
                  <a:gd name="connsiteY29" fmla="*/ 99590 h 361971"/>
                  <a:gd name="connsiteX30" fmla="*/ 162305 w 362309"/>
                  <a:gd name="connsiteY30" fmla="*/ 108528 h 361971"/>
                  <a:gd name="connsiteX31" fmla="*/ 153358 w 362309"/>
                  <a:gd name="connsiteY31" fmla="*/ 108528 h 361971"/>
                  <a:gd name="connsiteX32" fmla="*/ 153358 w 362309"/>
                  <a:gd name="connsiteY32" fmla="*/ 108528 h 361971"/>
                  <a:gd name="connsiteX33" fmla="*/ 133550 w 362309"/>
                  <a:gd name="connsiteY33" fmla="*/ 88738 h 361971"/>
                  <a:gd name="connsiteX34" fmla="*/ 133550 w 362309"/>
                  <a:gd name="connsiteY34" fmla="*/ 142363 h 361971"/>
                  <a:gd name="connsiteX35" fmla="*/ 172528 w 362309"/>
                  <a:gd name="connsiteY35" fmla="*/ 203649 h 361971"/>
                  <a:gd name="connsiteX36" fmla="*/ 176362 w 362309"/>
                  <a:gd name="connsiteY36" fmla="*/ 206841 h 361971"/>
                  <a:gd name="connsiteX37" fmla="*/ 180835 w 362309"/>
                  <a:gd name="connsiteY37" fmla="*/ 211310 h 361971"/>
                  <a:gd name="connsiteX38" fmla="*/ 185308 w 362309"/>
                  <a:gd name="connsiteY38" fmla="*/ 206841 h 361971"/>
                  <a:gd name="connsiteX39" fmla="*/ 189142 w 362309"/>
                  <a:gd name="connsiteY39" fmla="*/ 203649 h 361971"/>
                  <a:gd name="connsiteX40" fmla="*/ 228121 w 362309"/>
                  <a:gd name="connsiteY40" fmla="*/ 142363 h 361971"/>
                  <a:gd name="connsiteX41" fmla="*/ 228121 w 362309"/>
                  <a:gd name="connsiteY41" fmla="*/ 88738 h 361971"/>
                  <a:gd name="connsiteX42" fmla="*/ 208312 w 362309"/>
                  <a:gd name="connsiteY42" fmla="*/ 108528 h 361971"/>
                  <a:gd name="connsiteX43" fmla="*/ 199366 w 362309"/>
                  <a:gd name="connsiteY43" fmla="*/ 108528 h 361971"/>
                  <a:gd name="connsiteX44" fmla="*/ 199366 w 362309"/>
                  <a:gd name="connsiteY44" fmla="*/ 108528 h 361971"/>
                  <a:gd name="connsiteX45" fmla="*/ 199366 w 362309"/>
                  <a:gd name="connsiteY45" fmla="*/ 99590 h 361971"/>
                  <a:gd name="connsiteX46" fmla="*/ 230038 w 362309"/>
                  <a:gd name="connsiteY46" fmla="*/ 68947 h 361971"/>
                  <a:gd name="connsiteX47" fmla="*/ 238984 w 362309"/>
                  <a:gd name="connsiteY47" fmla="*/ 68947 h 361971"/>
                  <a:gd name="connsiteX48" fmla="*/ 269655 w 362309"/>
                  <a:gd name="connsiteY48" fmla="*/ 99590 h 361971"/>
                  <a:gd name="connsiteX49" fmla="*/ 269655 w 362309"/>
                  <a:gd name="connsiteY49" fmla="*/ 108528 h 361971"/>
                  <a:gd name="connsiteX50" fmla="*/ 269655 w 362309"/>
                  <a:gd name="connsiteY50" fmla="*/ 108528 h 361971"/>
                  <a:gd name="connsiteX51" fmla="*/ 269655 w 362309"/>
                  <a:gd name="connsiteY51" fmla="*/ 108528 h 36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62309" h="361971">
                    <a:moveTo>
                      <a:pt x="180835" y="0"/>
                    </a:moveTo>
                    <a:cubicBezTo>
                      <a:pt x="80513" y="0"/>
                      <a:pt x="0" y="81077"/>
                      <a:pt x="0" y="181305"/>
                    </a:cubicBezTo>
                    <a:cubicBezTo>
                      <a:pt x="0" y="281533"/>
                      <a:pt x="81152" y="361972"/>
                      <a:pt x="181474" y="361972"/>
                    </a:cubicBezTo>
                    <a:cubicBezTo>
                      <a:pt x="281157" y="361972"/>
                      <a:pt x="362310" y="280895"/>
                      <a:pt x="362310" y="181305"/>
                    </a:cubicBezTo>
                    <a:cubicBezTo>
                      <a:pt x="362310" y="81077"/>
                      <a:pt x="281157" y="0"/>
                      <a:pt x="180835" y="0"/>
                    </a:cubicBezTo>
                    <a:cubicBezTo>
                      <a:pt x="180835" y="0"/>
                      <a:pt x="180835" y="0"/>
                      <a:pt x="180835" y="0"/>
                    </a:cubicBezTo>
                    <a:close/>
                    <a:moveTo>
                      <a:pt x="269655" y="108528"/>
                    </a:moveTo>
                    <a:cubicBezTo>
                      <a:pt x="268377" y="109805"/>
                      <a:pt x="267100" y="110443"/>
                      <a:pt x="265182" y="110443"/>
                    </a:cubicBezTo>
                    <a:cubicBezTo>
                      <a:pt x="263266" y="110443"/>
                      <a:pt x="261987" y="109805"/>
                      <a:pt x="260710" y="108528"/>
                    </a:cubicBezTo>
                    <a:lnTo>
                      <a:pt x="240901" y="88738"/>
                    </a:lnTo>
                    <a:lnTo>
                      <a:pt x="240901" y="142363"/>
                    </a:lnTo>
                    <a:cubicBezTo>
                      <a:pt x="240901" y="174283"/>
                      <a:pt x="214702" y="197903"/>
                      <a:pt x="197449" y="213225"/>
                    </a:cubicBezTo>
                    <a:lnTo>
                      <a:pt x="193615" y="216417"/>
                    </a:lnTo>
                    <a:cubicBezTo>
                      <a:pt x="187225" y="222163"/>
                      <a:pt x="187225" y="225355"/>
                      <a:pt x="187225" y="226631"/>
                    </a:cubicBezTo>
                    <a:lnTo>
                      <a:pt x="187225" y="226631"/>
                    </a:lnTo>
                    <a:lnTo>
                      <a:pt x="187225" y="288556"/>
                    </a:lnTo>
                    <a:cubicBezTo>
                      <a:pt x="187225" y="292386"/>
                      <a:pt x="184669" y="294940"/>
                      <a:pt x="180835" y="294940"/>
                    </a:cubicBezTo>
                    <a:cubicBezTo>
                      <a:pt x="177001" y="294940"/>
                      <a:pt x="174445" y="292386"/>
                      <a:pt x="174445" y="288556"/>
                    </a:cubicBezTo>
                    <a:lnTo>
                      <a:pt x="174445" y="226631"/>
                    </a:lnTo>
                    <a:cubicBezTo>
                      <a:pt x="174445" y="225355"/>
                      <a:pt x="174445" y="222163"/>
                      <a:pt x="168055" y="216417"/>
                    </a:cubicBezTo>
                    <a:lnTo>
                      <a:pt x="164221" y="213225"/>
                    </a:lnTo>
                    <a:cubicBezTo>
                      <a:pt x="146969" y="197903"/>
                      <a:pt x="120770" y="174921"/>
                      <a:pt x="120770" y="142363"/>
                    </a:cubicBezTo>
                    <a:lnTo>
                      <a:pt x="120770" y="88738"/>
                    </a:lnTo>
                    <a:lnTo>
                      <a:pt x="100961" y="108528"/>
                    </a:lnTo>
                    <a:cubicBezTo>
                      <a:pt x="99683" y="109805"/>
                      <a:pt x="98405" y="110443"/>
                      <a:pt x="96488" y="110443"/>
                    </a:cubicBezTo>
                    <a:cubicBezTo>
                      <a:pt x="94571" y="110443"/>
                      <a:pt x="93293" y="109805"/>
                      <a:pt x="92015" y="108528"/>
                    </a:cubicBezTo>
                    <a:cubicBezTo>
                      <a:pt x="89459" y="105974"/>
                      <a:pt x="89459" y="102144"/>
                      <a:pt x="92015" y="99590"/>
                    </a:cubicBezTo>
                    <a:lnTo>
                      <a:pt x="122687" y="68947"/>
                    </a:lnTo>
                    <a:cubicBezTo>
                      <a:pt x="125243" y="66394"/>
                      <a:pt x="129077" y="66394"/>
                      <a:pt x="131633" y="68947"/>
                    </a:cubicBezTo>
                    <a:lnTo>
                      <a:pt x="162305" y="99590"/>
                    </a:lnTo>
                    <a:cubicBezTo>
                      <a:pt x="164861" y="102144"/>
                      <a:pt x="164861" y="105974"/>
                      <a:pt x="162305" y="108528"/>
                    </a:cubicBezTo>
                    <a:cubicBezTo>
                      <a:pt x="159748" y="111081"/>
                      <a:pt x="155915" y="111081"/>
                      <a:pt x="153358" y="108528"/>
                    </a:cubicBezTo>
                    <a:cubicBezTo>
                      <a:pt x="153358" y="108528"/>
                      <a:pt x="153358" y="108528"/>
                      <a:pt x="153358" y="108528"/>
                    </a:cubicBezTo>
                    <a:lnTo>
                      <a:pt x="133550" y="88738"/>
                    </a:lnTo>
                    <a:lnTo>
                      <a:pt x="133550" y="142363"/>
                    </a:lnTo>
                    <a:cubicBezTo>
                      <a:pt x="133550" y="169176"/>
                      <a:pt x="157192" y="189604"/>
                      <a:pt x="172528" y="203649"/>
                    </a:cubicBezTo>
                    <a:lnTo>
                      <a:pt x="176362" y="206841"/>
                    </a:lnTo>
                    <a:cubicBezTo>
                      <a:pt x="178279" y="208118"/>
                      <a:pt x="179557" y="210033"/>
                      <a:pt x="180835" y="211310"/>
                    </a:cubicBezTo>
                    <a:cubicBezTo>
                      <a:pt x="182113" y="209395"/>
                      <a:pt x="184030" y="208118"/>
                      <a:pt x="185308" y="206841"/>
                    </a:cubicBezTo>
                    <a:lnTo>
                      <a:pt x="189142" y="203649"/>
                    </a:lnTo>
                    <a:cubicBezTo>
                      <a:pt x="204478" y="189604"/>
                      <a:pt x="228121" y="169176"/>
                      <a:pt x="228121" y="142363"/>
                    </a:cubicBezTo>
                    <a:lnTo>
                      <a:pt x="228121" y="88738"/>
                    </a:lnTo>
                    <a:lnTo>
                      <a:pt x="208312" y="108528"/>
                    </a:lnTo>
                    <a:cubicBezTo>
                      <a:pt x="205756" y="111081"/>
                      <a:pt x="201922" y="111081"/>
                      <a:pt x="199366" y="108528"/>
                    </a:cubicBezTo>
                    <a:cubicBezTo>
                      <a:pt x="199366" y="108528"/>
                      <a:pt x="199366" y="108528"/>
                      <a:pt x="199366" y="108528"/>
                    </a:cubicBezTo>
                    <a:cubicBezTo>
                      <a:pt x="196810" y="105974"/>
                      <a:pt x="196810" y="102144"/>
                      <a:pt x="199366" y="99590"/>
                    </a:cubicBezTo>
                    <a:lnTo>
                      <a:pt x="230038" y="68947"/>
                    </a:lnTo>
                    <a:cubicBezTo>
                      <a:pt x="232594" y="66394"/>
                      <a:pt x="236428" y="66394"/>
                      <a:pt x="238984" y="68947"/>
                    </a:cubicBezTo>
                    <a:lnTo>
                      <a:pt x="269655" y="99590"/>
                    </a:lnTo>
                    <a:cubicBezTo>
                      <a:pt x="272850" y="102144"/>
                      <a:pt x="272850" y="106613"/>
                      <a:pt x="269655" y="108528"/>
                    </a:cubicBezTo>
                    <a:cubicBezTo>
                      <a:pt x="270294" y="108528"/>
                      <a:pt x="269655" y="109166"/>
                      <a:pt x="269655" y="108528"/>
                    </a:cubicBezTo>
                    <a:lnTo>
                      <a:pt x="269655" y="108528"/>
                    </a:lnTo>
                    <a:close/>
                  </a:path>
                </a:pathLst>
              </a:custGeom>
              <a:solidFill>
                <a:schemeClr val="accent2"/>
              </a:solidFill>
              <a:ln w="6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72DE8F-D7E1-44DA-A4EB-3997AE7E2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07.12.2022 | synapsis communication deck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424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4D23F-9C8B-9C6A-2DB0-CF16F60B7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The modules: Opportunity management - what exactly?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D5FC81-0911-EA07-98EC-F5A51CC84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07.12.2022 | synapsis communication deck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745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2359EC6C-AC1E-4E63-95A9-C6C5AF5C730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6"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2359EC6C-AC1E-4E63-95A9-C6C5AF5C73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0F131E6-CA7B-4742-889C-D1E4D05EED52}"/>
              </a:ext>
            </a:extLst>
          </p:cNvPr>
          <p:cNvGrpSpPr/>
          <p:nvPr/>
        </p:nvGrpSpPr>
        <p:grpSpPr>
          <a:xfrm>
            <a:off x="14643" y="1424035"/>
            <a:ext cx="12192000" cy="4953483"/>
            <a:chOff x="9791" y="1068026"/>
            <a:chExt cx="9144000" cy="3715112"/>
          </a:xfrm>
        </p:grpSpPr>
        <p:sp>
          <p:nvSpPr>
            <p:cNvPr id="85" name="Rechteck 84"/>
            <p:cNvSpPr/>
            <p:nvPr/>
          </p:nvSpPr>
          <p:spPr bwMode="gray">
            <a:xfrm>
              <a:off x="9791" y="1276350"/>
              <a:ext cx="9144000" cy="3506788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667"/>
            </a:p>
          </p:txBody>
        </p:sp>
        <p:pic>
          <p:nvPicPr>
            <p:cNvPr id="14" name="Grafik 13" descr="O:\_DRXGroup\MK\90_Change_Managment\05 Projekte_laufend\synapsis\Grafik\Grafik\synapsis\final_bearb_Fotolia_86011606_XL_Hochformat_leer_rgb.jpg"/>
            <p:cNvPicPr/>
            <p:nvPr/>
          </p:nvPicPr>
          <p:blipFill>
            <a:blip r:embed="rId6" cstate="email"/>
            <a:srcRect l="19660"/>
            <a:stretch>
              <a:fillRect/>
            </a:stretch>
          </p:blipFill>
          <p:spPr bwMode="auto">
            <a:xfrm rot="16200000">
              <a:off x="3014820" y="-21114"/>
              <a:ext cx="3021277" cy="5667557"/>
            </a:xfrm>
            <a:prstGeom prst="rect">
              <a:avLst/>
            </a:prstGeom>
            <a:noFill/>
          </p:spPr>
        </p:pic>
        <p:sp>
          <p:nvSpPr>
            <p:cNvPr id="53" name="Rechteck 52"/>
            <p:cNvSpPr/>
            <p:nvPr/>
          </p:nvSpPr>
          <p:spPr>
            <a:xfrm>
              <a:off x="1691681" y="2808077"/>
              <a:ext cx="2880319" cy="1475292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667"/>
            </a:p>
          </p:txBody>
        </p:sp>
        <p:sp>
          <p:nvSpPr>
            <p:cNvPr id="54" name="Rechteck 53"/>
            <p:cNvSpPr/>
            <p:nvPr/>
          </p:nvSpPr>
          <p:spPr>
            <a:xfrm>
              <a:off x="4596171" y="1302028"/>
              <a:ext cx="2880320" cy="1475292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667"/>
            </a:p>
          </p:txBody>
        </p:sp>
        <p:sp>
          <p:nvSpPr>
            <p:cNvPr id="55" name="Rechteck 54"/>
            <p:cNvSpPr/>
            <p:nvPr/>
          </p:nvSpPr>
          <p:spPr>
            <a:xfrm>
              <a:off x="4596172" y="2808077"/>
              <a:ext cx="2880319" cy="1475292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667"/>
            </a:p>
          </p:txBody>
        </p:sp>
        <p:sp>
          <p:nvSpPr>
            <p:cNvPr id="52" name="Rechteck 51"/>
            <p:cNvSpPr/>
            <p:nvPr/>
          </p:nvSpPr>
          <p:spPr>
            <a:xfrm>
              <a:off x="1691680" y="1302028"/>
              <a:ext cx="2880320" cy="1475292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667"/>
            </a:p>
          </p:txBody>
        </p:sp>
        <p:sp>
          <p:nvSpPr>
            <p:cNvPr id="16" name="Rechteck 15"/>
            <p:cNvSpPr/>
            <p:nvPr/>
          </p:nvSpPr>
          <p:spPr>
            <a:xfrm>
              <a:off x="1691680" y="1302027"/>
              <a:ext cx="5688632" cy="3021277"/>
            </a:xfrm>
            <a:prstGeom prst="rect">
              <a:avLst/>
            </a:prstGeom>
            <a:noFill/>
            <a:ln w="215900" cap="sq">
              <a:solidFill>
                <a:schemeClr val="accent1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667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5508104" y="3617750"/>
              <a:ext cx="684000" cy="5576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33" b="1"/>
                <a:t>Host</a:t>
              </a:r>
            </a:p>
            <a:p>
              <a:pPr algn="ctr"/>
              <a:r>
                <a:rPr lang="en-US" sz="933"/>
                <a:t>(Sales, Logistics, Purchasing)</a:t>
              </a: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4896096" y="3147814"/>
              <a:ext cx="540000" cy="34230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33" b="1"/>
                <a:t>QSYS</a:t>
              </a:r>
            </a:p>
            <a:p>
              <a:pPr algn="ctr"/>
              <a:r>
                <a:rPr lang="en-US" sz="933"/>
                <a:t>(Quality)</a:t>
              </a: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5772117" y="2844000"/>
              <a:ext cx="593000" cy="4499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33" b="1"/>
                <a:t>CAS</a:t>
              </a:r>
            </a:p>
            <a:p>
              <a:pPr algn="ctr"/>
              <a:r>
                <a:rPr lang="en-US" sz="933"/>
                <a:t>(FI / CO / NSL)</a:t>
              </a: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6403097" y="2844000"/>
              <a:ext cx="540000" cy="4154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933" b="1"/>
                <a:t>AVAS</a:t>
              </a:r>
            </a:p>
            <a:p>
              <a:pPr algn="ctr"/>
              <a:r>
                <a:rPr lang="en-US" sz="933"/>
                <a:t>(JIT/JIS)</a:t>
              </a: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6281262" y="3507854"/>
              <a:ext cx="684000" cy="34230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33" b="1"/>
                <a:t>Optimain</a:t>
              </a:r>
            </a:p>
            <a:p>
              <a:pPr algn="ctr"/>
              <a:r>
                <a:rPr lang="en-US" sz="933"/>
                <a:t>(Production)</a:t>
              </a: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6281261" y="3838584"/>
              <a:ext cx="684000" cy="3423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33" b="1"/>
                <a:t>Small ERP</a:t>
              </a:r>
            </a:p>
            <a:p>
              <a:pPr algn="ctr"/>
              <a:r>
                <a:rPr lang="en-US" sz="933"/>
                <a:t>(dConn)</a:t>
              </a: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62545" y="4168062"/>
              <a:ext cx="684000" cy="342305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33" b="1"/>
                <a:t>KS-info</a:t>
              </a:r>
            </a:p>
            <a:p>
              <a:pPr algn="ctr"/>
              <a:r>
                <a:rPr lang="en-US" sz="933"/>
                <a:t>(Production)</a:t>
              </a: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5426456" y="4168062"/>
              <a:ext cx="684000" cy="342305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33" b="1"/>
                <a:t>MES</a:t>
              </a:r>
            </a:p>
            <a:p>
              <a:pPr algn="ctr"/>
              <a:r>
                <a:rPr lang="en-US" sz="933"/>
                <a:t>(Production)</a:t>
              </a:r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7005600" y="4168800"/>
              <a:ext cx="792000" cy="342305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33" b="1"/>
                <a:t>Aula</a:t>
              </a:r>
            </a:p>
            <a:p>
              <a:pPr algn="ctr"/>
              <a:r>
                <a:rPr lang="en-US" sz="933"/>
                <a:t>(JIT/JIS)</a:t>
              </a:r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6187184" y="4167245"/>
              <a:ext cx="756000" cy="342305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33" b="1"/>
                <a:t>Test stations</a:t>
              </a:r>
            </a:p>
            <a:p>
              <a:pPr algn="ctr"/>
              <a:r>
                <a:rPr lang="en-US" sz="933"/>
                <a:t>(Production)</a:t>
              </a:r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7006720" y="3505250"/>
              <a:ext cx="792000" cy="34230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33" b="1">
                  <a:solidFill>
                    <a:schemeClr val="tx2"/>
                  </a:solidFill>
                </a:rPr>
                <a:t>SAP/ local HR</a:t>
              </a:r>
            </a:p>
            <a:p>
              <a:pPr algn="ctr"/>
              <a:r>
                <a:rPr lang="en-US" sz="933"/>
                <a:t>(HR)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7006720" y="2842195"/>
              <a:ext cx="792000" cy="83845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33" b="1" u="sng">
                  <a:solidFill>
                    <a:schemeClr val="tx2"/>
                  </a:solidFill>
                </a:rPr>
                <a:t>PLM</a:t>
              </a:r>
            </a:p>
            <a:p>
              <a:pPr algn="ctr"/>
              <a:r>
                <a:rPr lang="en-US" sz="933" b="1" err="1">
                  <a:solidFill>
                    <a:schemeClr val="tx2"/>
                  </a:solidFill>
                </a:rPr>
                <a:t>Teamcenter</a:t>
              </a:r>
              <a:r>
                <a:rPr lang="en-US" sz="933" b="1">
                  <a:solidFill>
                    <a:schemeClr val="tx2"/>
                  </a:solidFill>
                </a:rPr>
                <a:t>,</a:t>
              </a:r>
            </a:p>
            <a:p>
              <a:pPr algn="ctr"/>
              <a:r>
                <a:rPr lang="en-US" sz="933" b="1">
                  <a:solidFill>
                    <a:schemeClr val="tx2"/>
                  </a:solidFill>
                </a:rPr>
                <a:t>HED,</a:t>
              </a:r>
            </a:p>
            <a:p>
              <a:pPr algn="ctr"/>
              <a:r>
                <a:rPr lang="en-US" sz="933" b="1" err="1">
                  <a:solidFill>
                    <a:schemeClr val="tx2"/>
                  </a:solidFill>
                </a:rPr>
                <a:t>Altium</a:t>
              </a:r>
              <a:endParaRPr lang="en-US" sz="933" b="1"/>
            </a:p>
            <a:p>
              <a:pPr algn="ctr"/>
              <a:r>
                <a:rPr lang="en-US" sz="933"/>
                <a:t>(Development)</a:t>
              </a:r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4568635" y="2787774"/>
              <a:ext cx="1403648" cy="23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67" b="1">
                  <a:solidFill>
                    <a:schemeClr val="accent1"/>
                  </a:solidFill>
                </a:rPr>
                <a:t>APPLICATIONS</a:t>
              </a:r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2574453" y="2425080"/>
              <a:ext cx="2014639" cy="403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933" b="1">
                  <a:solidFill>
                    <a:schemeClr val="accent1"/>
                  </a:solidFill>
                </a:rPr>
                <a:t>(BUSINESS)</a:t>
              </a:r>
            </a:p>
            <a:p>
              <a:pPr algn="r"/>
              <a:r>
                <a:rPr lang="de-DE" sz="1467" b="1">
                  <a:solidFill>
                    <a:schemeClr val="accent1"/>
                  </a:solidFill>
                </a:rPr>
                <a:t>PROCESSES*</a:t>
              </a:r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2236348" y="2787774"/>
              <a:ext cx="2352744" cy="23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67" b="1">
                  <a:solidFill>
                    <a:schemeClr val="accent1"/>
                  </a:solidFill>
                </a:rPr>
                <a:t>CROSS CUTTING ISSUES</a:t>
              </a:r>
            </a:p>
          </p:txBody>
        </p:sp>
        <p:sp>
          <p:nvSpPr>
            <p:cNvPr id="58" name="Textfeld 57"/>
            <p:cNvSpPr txBox="1"/>
            <p:nvPr/>
          </p:nvSpPr>
          <p:spPr>
            <a:xfrm>
              <a:off x="4568635" y="2532802"/>
              <a:ext cx="1436835" cy="23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67" b="1">
                  <a:solidFill>
                    <a:schemeClr val="accent1"/>
                  </a:solidFill>
                </a:rPr>
                <a:t>ORGANISATION</a:t>
              </a:r>
            </a:p>
          </p:txBody>
        </p:sp>
        <p:sp>
          <p:nvSpPr>
            <p:cNvPr id="59" name="Rechteck 58"/>
            <p:cNvSpPr/>
            <p:nvPr/>
          </p:nvSpPr>
          <p:spPr>
            <a:xfrm>
              <a:off x="5561183" y="2111026"/>
              <a:ext cx="720080" cy="360040"/>
            </a:xfrm>
            <a:prstGeom prst="rect">
              <a:avLst/>
            </a:prstGeom>
            <a:ln w="95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933" b="1"/>
                <a:t>All </a:t>
              </a:r>
              <a:br>
                <a:rPr lang="de-DE" sz="933" b="1"/>
              </a:br>
              <a:r>
                <a:rPr lang="de-DE" sz="933" b="1"/>
                <a:t>regions</a:t>
              </a:r>
            </a:p>
          </p:txBody>
        </p:sp>
        <p:sp>
          <p:nvSpPr>
            <p:cNvPr id="60" name="Rechteck 59"/>
            <p:cNvSpPr/>
            <p:nvPr/>
          </p:nvSpPr>
          <p:spPr>
            <a:xfrm>
              <a:off x="6318729" y="2111026"/>
              <a:ext cx="720080" cy="360040"/>
            </a:xfrm>
            <a:prstGeom prst="rect">
              <a:avLst/>
            </a:prstGeom>
            <a:ln w="95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933" b="1"/>
                <a:t>All segments &amp; products</a:t>
              </a:r>
            </a:p>
          </p:txBody>
        </p:sp>
        <p:sp>
          <p:nvSpPr>
            <p:cNvPr id="61" name="Rechteck 60"/>
            <p:cNvSpPr/>
            <p:nvPr/>
          </p:nvSpPr>
          <p:spPr>
            <a:xfrm>
              <a:off x="4662545" y="2111026"/>
              <a:ext cx="864096" cy="360040"/>
            </a:xfrm>
            <a:prstGeom prst="rect">
              <a:avLst/>
            </a:prstGeom>
            <a:ln w="95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933" b="1"/>
                <a:t>All automotive legal entities</a:t>
              </a:r>
            </a:p>
          </p:txBody>
        </p:sp>
        <p:sp>
          <p:nvSpPr>
            <p:cNvPr id="62" name="Rechteck 61"/>
            <p:cNvSpPr/>
            <p:nvPr/>
          </p:nvSpPr>
          <p:spPr>
            <a:xfrm>
              <a:off x="7778176" y="2039596"/>
              <a:ext cx="576064" cy="180020"/>
            </a:xfrm>
            <a:prstGeom prst="rect">
              <a:avLst/>
            </a:prstGeom>
            <a:ln w="95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933" b="1"/>
                <a:t>Delta</a:t>
              </a:r>
            </a:p>
          </p:txBody>
        </p:sp>
        <p:sp>
          <p:nvSpPr>
            <p:cNvPr id="63" name="Rechteck 62"/>
            <p:cNvSpPr/>
            <p:nvPr/>
          </p:nvSpPr>
          <p:spPr>
            <a:xfrm>
              <a:off x="7778176" y="2282006"/>
              <a:ext cx="576064" cy="180020"/>
            </a:xfrm>
            <a:prstGeom prst="rect">
              <a:avLst/>
            </a:prstGeom>
            <a:ln w="95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933" b="1"/>
                <a:t>Qest</a:t>
              </a:r>
            </a:p>
          </p:txBody>
        </p:sp>
        <p:sp>
          <p:nvSpPr>
            <p:cNvPr id="64" name="Rechteck 63"/>
            <p:cNvSpPr/>
            <p:nvPr/>
          </p:nvSpPr>
          <p:spPr>
            <a:xfrm>
              <a:off x="7778176" y="1799440"/>
              <a:ext cx="576063" cy="180020"/>
            </a:xfrm>
            <a:prstGeom prst="rect">
              <a:avLst/>
            </a:prstGeom>
            <a:ln w="95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933" b="1"/>
                <a:t>HR</a:t>
              </a:r>
            </a:p>
          </p:txBody>
        </p:sp>
        <p:sp>
          <p:nvSpPr>
            <p:cNvPr id="65" name="Rechteck 64"/>
            <p:cNvSpPr/>
            <p:nvPr/>
          </p:nvSpPr>
          <p:spPr>
            <a:xfrm>
              <a:off x="7038809" y="1237180"/>
              <a:ext cx="656927" cy="180020"/>
            </a:xfrm>
            <a:prstGeom prst="rect">
              <a:avLst/>
            </a:prstGeom>
            <a:ln w="95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933" b="1"/>
                <a:t>Sales</a:t>
              </a:r>
            </a:p>
          </p:txBody>
        </p:sp>
        <p:sp>
          <p:nvSpPr>
            <p:cNvPr id="66" name="Rechteck 65"/>
            <p:cNvSpPr/>
            <p:nvPr/>
          </p:nvSpPr>
          <p:spPr>
            <a:xfrm>
              <a:off x="7038809" y="1488136"/>
              <a:ext cx="656927" cy="252028"/>
            </a:xfrm>
            <a:prstGeom prst="rect">
              <a:avLst/>
            </a:prstGeom>
            <a:ln w="95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933" b="1"/>
                <a:t>Develop-ment</a:t>
              </a:r>
            </a:p>
          </p:txBody>
        </p:sp>
        <p:sp>
          <p:nvSpPr>
            <p:cNvPr id="67" name="Rechteck 66"/>
            <p:cNvSpPr/>
            <p:nvPr/>
          </p:nvSpPr>
          <p:spPr>
            <a:xfrm>
              <a:off x="6143364" y="1572746"/>
              <a:ext cx="611802" cy="187240"/>
            </a:xfrm>
            <a:prstGeom prst="rect">
              <a:avLst/>
            </a:prstGeom>
            <a:ln w="95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933" b="1">
                  <a:solidFill>
                    <a:schemeClr val="tx1"/>
                  </a:solidFill>
                </a:rPr>
                <a:t>Finance</a:t>
              </a:r>
            </a:p>
          </p:txBody>
        </p:sp>
        <p:sp>
          <p:nvSpPr>
            <p:cNvPr id="68" name="Rechteck 67"/>
            <p:cNvSpPr/>
            <p:nvPr/>
          </p:nvSpPr>
          <p:spPr>
            <a:xfrm>
              <a:off x="5317718" y="1579966"/>
              <a:ext cx="792088" cy="180020"/>
            </a:xfrm>
            <a:prstGeom prst="rect">
              <a:avLst/>
            </a:prstGeom>
            <a:ln w="95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933" b="1"/>
                <a:t>Procurement</a:t>
              </a:r>
            </a:p>
          </p:txBody>
        </p:sp>
        <p:sp>
          <p:nvSpPr>
            <p:cNvPr id="69" name="Rechteck 68"/>
            <p:cNvSpPr/>
            <p:nvPr/>
          </p:nvSpPr>
          <p:spPr>
            <a:xfrm>
              <a:off x="4669646" y="1579966"/>
              <a:ext cx="611802" cy="180020"/>
            </a:xfrm>
            <a:prstGeom prst="rect">
              <a:avLst/>
            </a:prstGeom>
            <a:ln w="95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933" b="1"/>
                <a:t>Quality</a:t>
              </a:r>
            </a:p>
          </p:txBody>
        </p:sp>
        <p:sp>
          <p:nvSpPr>
            <p:cNvPr id="70" name="Rechteck 69"/>
            <p:cNvSpPr/>
            <p:nvPr/>
          </p:nvSpPr>
          <p:spPr>
            <a:xfrm>
              <a:off x="7051847" y="1794170"/>
              <a:ext cx="656929" cy="250829"/>
            </a:xfrm>
            <a:prstGeom prst="rect">
              <a:avLst/>
            </a:prstGeom>
            <a:ln w="95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933" b="1"/>
            </a:p>
            <a:p>
              <a:r>
                <a:rPr lang="de-DE" sz="933" b="1"/>
                <a:t>Production</a:t>
              </a:r>
            </a:p>
            <a:p>
              <a:pPr algn="ctr"/>
              <a:endParaRPr lang="de-DE" sz="933" b="1"/>
            </a:p>
          </p:txBody>
        </p:sp>
        <p:sp>
          <p:nvSpPr>
            <p:cNvPr id="81" name="Rechteck 80"/>
            <p:cNvSpPr/>
            <p:nvPr/>
          </p:nvSpPr>
          <p:spPr>
            <a:xfrm>
              <a:off x="2991464" y="3185702"/>
              <a:ext cx="792088" cy="360040"/>
            </a:xfrm>
            <a:prstGeom prst="rect">
              <a:avLst/>
            </a:prstGeom>
            <a:ln w="95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933" b="1"/>
                <a:t>Material number</a:t>
              </a:r>
              <a:br>
                <a:rPr lang="en-US" sz="933" b="1"/>
              </a:br>
              <a:r>
                <a:rPr lang="en-US" sz="667"/>
                <a:t>[non descriptive]</a:t>
              </a:r>
            </a:p>
          </p:txBody>
        </p:sp>
        <p:sp>
          <p:nvSpPr>
            <p:cNvPr id="82" name="Rechteck 81"/>
            <p:cNvSpPr/>
            <p:nvPr/>
          </p:nvSpPr>
          <p:spPr>
            <a:xfrm>
              <a:off x="2150888" y="3185702"/>
              <a:ext cx="768568" cy="360040"/>
            </a:xfrm>
            <a:prstGeom prst="rect">
              <a:avLst/>
            </a:prstGeom>
            <a:ln w="95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933" b="1"/>
                <a:t>Master data</a:t>
              </a:r>
            </a:p>
          </p:txBody>
        </p:sp>
        <p:sp>
          <p:nvSpPr>
            <p:cNvPr id="83" name="Rechteck 82"/>
            <p:cNvSpPr/>
            <p:nvPr/>
          </p:nvSpPr>
          <p:spPr>
            <a:xfrm>
              <a:off x="2991464" y="3617750"/>
              <a:ext cx="792088" cy="360040"/>
            </a:xfrm>
            <a:prstGeom prst="rect">
              <a:avLst/>
            </a:prstGeom>
            <a:ln w="95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933" b="1"/>
                <a:t>Series</a:t>
              </a:r>
            </a:p>
          </p:txBody>
        </p:sp>
        <p:sp>
          <p:nvSpPr>
            <p:cNvPr id="84" name="Rechteck 83"/>
            <p:cNvSpPr/>
            <p:nvPr/>
          </p:nvSpPr>
          <p:spPr>
            <a:xfrm>
              <a:off x="2150888" y="3617750"/>
              <a:ext cx="768568" cy="360040"/>
            </a:xfrm>
            <a:prstGeom prst="rect">
              <a:avLst/>
            </a:prstGeom>
            <a:ln w="95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933" b="1"/>
                <a:t>Non-series</a:t>
              </a:r>
            </a:p>
          </p:txBody>
        </p:sp>
        <p:sp>
          <p:nvSpPr>
            <p:cNvPr id="56" name="Rechteck 55"/>
            <p:cNvSpPr/>
            <p:nvPr/>
          </p:nvSpPr>
          <p:spPr>
            <a:xfrm>
              <a:off x="1259632" y="3441989"/>
              <a:ext cx="828000" cy="360040"/>
            </a:xfrm>
            <a:prstGeom prst="rect">
              <a:avLst/>
            </a:prstGeom>
            <a:ln w="95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933" b="1"/>
                <a:t>Digitization</a:t>
              </a:r>
            </a:p>
          </p:txBody>
        </p:sp>
        <p:sp>
          <p:nvSpPr>
            <p:cNvPr id="80" name="Rechteck 79"/>
            <p:cNvSpPr/>
            <p:nvPr/>
          </p:nvSpPr>
          <p:spPr>
            <a:xfrm>
              <a:off x="2150888" y="4143285"/>
              <a:ext cx="768568" cy="360040"/>
            </a:xfrm>
            <a:prstGeom prst="rect">
              <a:avLst/>
            </a:prstGeom>
            <a:ln w="95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933" b="1"/>
                <a:t>Operations Model</a:t>
              </a:r>
            </a:p>
          </p:txBody>
        </p:sp>
        <p:sp>
          <p:nvSpPr>
            <p:cNvPr id="94" name="Rechteck 93"/>
            <p:cNvSpPr/>
            <p:nvPr/>
          </p:nvSpPr>
          <p:spPr>
            <a:xfrm>
              <a:off x="6390426" y="1794170"/>
              <a:ext cx="656929" cy="250829"/>
            </a:xfrm>
            <a:prstGeom prst="rect">
              <a:avLst/>
            </a:prstGeom>
            <a:ln w="95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933" b="1"/>
            </a:p>
            <a:p>
              <a:r>
                <a:rPr lang="de-DE" sz="933" b="1"/>
                <a:t>Logistics</a:t>
              </a:r>
            </a:p>
            <a:p>
              <a:pPr algn="ctr"/>
              <a:endParaRPr lang="de-DE" sz="933" b="1"/>
            </a:p>
          </p:txBody>
        </p:sp>
        <p:sp>
          <p:nvSpPr>
            <p:cNvPr id="96" name="Rechteck 95"/>
            <p:cNvSpPr/>
            <p:nvPr/>
          </p:nvSpPr>
          <p:spPr>
            <a:xfrm>
              <a:off x="7871138" y="3441989"/>
              <a:ext cx="877326" cy="415498"/>
            </a:xfrm>
            <a:prstGeom prst="rect">
              <a:avLst/>
            </a:prstGeom>
            <a:ln w="95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933" b="1"/>
                <a:t>TCD </a:t>
              </a:r>
            </a:p>
            <a:p>
              <a:pPr algn="ctr"/>
              <a:r>
                <a:rPr lang="de-DE" sz="933"/>
                <a:t>(Target Costing Data)</a:t>
              </a:r>
            </a:p>
          </p:txBody>
        </p:sp>
        <p:sp>
          <p:nvSpPr>
            <p:cNvPr id="97" name="Rechteck 96"/>
            <p:cNvSpPr/>
            <p:nvPr/>
          </p:nvSpPr>
          <p:spPr>
            <a:xfrm>
              <a:off x="7640506" y="4541425"/>
              <a:ext cx="1250583" cy="1615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800"/>
                <a:t>* House of Processes (ADONIS)</a:t>
              </a:r>
            </a:p>
          </p:txBody>
        </p:sp>
        <p:sp>
          <p:nvSpPr>
            <p:cNvPr id="71" name="Rechteck 70"/>
            <p:cNvSpPr/>
            <p:nvPr/>
          </p:nvSpPr>
          <p:spPr>
            <a:xfrm>
              <a:off x="2400392" y="1614150"/>
              <a:ext cx="864000" cy="360040"/>
            </a:xfrm>
            <a:prstGeom prst="rect">
              <a:avLst/>
            </a:prstGeom>
            <a:ln w="95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933" b="1"/>
                <a:t>Implementation and realization of products</a:t>
              </a:r>
            </a:p>
          </p:txBody>
        </p:sp>
        <p:sp>
          <p:nvSpPr>
            <p:cNvPr id="72" name="Rechteck 71"/>
            <p:cNvSpPr/>
            <p:nvPr/>
          </p:nvSpPr>
          <p:spPr>
            <a:xfrm>
              <a:off x="3324811" y="1614150"/>
              <a:ext cx="864000" cy="360040"/>
            </a:xfrm>
            <a:prstGeom prst="rect">
              <a:avLst/>
            </a:prstGeom>
            <a:ln w="95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933" b="1"/>
                <a:t>Financial management</a:t>
              </a:r>
            </a:p>
          </p:txBody>
        </p:sp>
        <p:sp>
          <p:nvSpPr>
            <p:cNvPr id="73" name="Rechteck 72"/>
            <p:cNvSpPr/>
            <p:nvPr/>
          </p:nvSpPr>
          <p:spPr>
            <a:xfrm>
              <a:off x="2400392" y="1068356"/>
              <a:ext cx="877745" cy="468000"/>
            </a:xfrm>
            <a:prstGeom prst="rect">
              <a:avLst/>
            </a:prstGeom>
            <a:ln w="95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933" b="1"/>
                <a:t>Rule based management</a:t>
              </a:r>
              <a:br>
                <a:rPr lang="de-DE" sz="933"/>
              </a:br>
              <a:r>
                <a:rPr lang="de-DE" sz="667"/>
                <a:t>[Quality Management]</a:t>
              </a:r>
            </a:p>
          </p:txBody>
        </p:sp>
        <p:sp>
          <p:nvSpPr>
            <p:cNvPr id="75" name="Rechteck 74"/>
            <p:cNvSpPr/>
            <p:nvPr/>
          </p:nvSpPr>
          <p:spPr>
            <a:xfrm>
              <a:off x="1252905" y="1434130"/>
              <a:ext cx="864000" cy="360040"/>
            </a:xfrm>
            <a:prstGeom prst="rect">
              <a:avLst/>
            </a:prstGeom>
            <a:ln w="95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933" b="1"/>
                <a:t>Information technology management</a:t>
              </a:r>
            </a:p>
          </p:txBody>
        </p:sp>
        <p:sp>
          <p:nvSpPr>
            <p:cNvPr id="86" name="Gleichschenkliges Dreieck 85"/>
            <p:cNvSpPr/>
            <p:nvPr/>
          </p:nvSpPr>
          <p:spPr>
            <a:xfrm>
              <a:off x="330352" y="2036580"/>
              <a:ext cx="2722657" cy="301798"/>
            </a:xfrm>
            <a:prstGeom prst="triangle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667"/>
            </a:p>
          </p:txBody>
        </p:sp>
        <p:sp>
          <p:nvSpPr>
            <p:cNvPr id="76" name="Rechteck 75"/>
            <p:cNvSpPr/>
            <p:nvPr/>
          </p:nvSpPr>
          <p:spPr>
            <a:xfrm>
              <a:off x="1252905" y="1871783"/>
              <a:ext cx="864000" cy="360040"/>
            </a:xfrm>
            <a:prstGeom prst="rect">
              <a:avLst/>
            </a:prstGeom>
            <a:ln w="95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933" b="1"/>
                <a:t>Creation of products</a:t>
              </a:r>
            </a:p>
          </p:txBody>
        </p:sp>
        <p:sp>
          <p:nvSpPr>
            <p:cNvPr id="77" name="Rechteck 76"/>
            <p:cNvSpPr/>
            <p:nvPr/>
          </p:nvSpPr>
          <p:spPr>
            <a:xfrm>
              <a:off x="2150888" y="2334277"/>
              <a:ext cx="864000" cy="360040"/>
            </a:xfrm>
            <a:prstGeom prst="rect">
              <a:avLst/>
            </a:prstGeom>
            <a:ln w="95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933" b="1"/>
                <a:t>SEP process phases V, S</a:t>
              </a:r>
            </a:p>
          </p:txBody>
        </p:sp>
        <p:sp>
          <p:nvSpPr>
            <p:cNvPr id="78" name="Rechteck 77"/>
            <p:cNvSpPr/>
            <p:nvPr/>
          </p:nvSpPr>
          <p:spPr>
            <a:xfrm>
              <a:off x="1252905" y="2334277"/>
              <a:ext cx="864000" cy="360040"/>
            </a:xfrm>
            <a:prstGeom prst="rect">
              <a:avLst/>
            </a:prstGeom>
            <a:ln w="95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933" b="1"/>
                <a:t>SEP process phases E0, E, P</a:t>
              </a:r>
            </a:p>
          </p:txBody>
        </p:sp>
        <p:sp>
          <p:nvSpPr>
            <p:cNvPr id="79" name="Rechteck 78"/>
            <p:cNvSpPr/>
            <p:nvPr/>
          </p:nvSpPr>
          <p:spPr>
            <a:xfrm>
              <a:off x="330352" y="2334277"/>
              <a:ext cx="864000" cy="360040"/>
            </a:xfrm>
            <a:prstGeom prst="rect">
              <a:avLst/>
            </a:prstGeom>
            <a:ln w="95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933" b="1"/>
                <a:t>SEP process phases A, O, K</a:t>
              </a:r>
            </a:p>
          </p:txBody>
        </p:sp>
        <p:sp>
          <p:nvSpPr>
            <p:cNvPr id="89" name="Rechteck 88"/>
            <p:cNvSpPr/>
            <p:nvPr/>
          </p:nvSpPr>
          <p:spPr>
            <a:xfrm>
              <a:off x="3338556" y="1068026"/>
              <a:ext cx="889991" cy="468000"/>
            </a:xfrm>
            <a:prstGeom prst="rect">
              <a:avLst/>
            </a:prstGeom>
            <a:ln w="95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933" b="1"/>
                <a:t>Resource management</a:t>
              </a:r>
              <a:br>
                <a:rPr lang="de-DE" sz="933"/>
              </a:br>
              <a:r>
                <a:rPr lang="de-DE" sz="667"/>
                <a:t>[Purchasing]</a:t>
              </a:r>
            </a:p>
          </p:txBody>
        </p:sp>
        <p:sp>
          <p:nvSpPr>
            <p:cNvPr id="87" name="Textfeld 86"/>
            <p:cNvSpPr txBox="1"/>
            <p:nvPr/>
          </p:nvSpPr>
          <p:spPr>
            <a:xfrm>
              <a:off x="4760316" y="3618000"/>
              <a:ext cx="675780" cy="50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933" b="1"/>
                <a:t>Format / </a:t>
              </a:r>
              <a:br>
                <a:rPr lang="en-US" sz="933" b="1"/>
              </a:br>
              <a:r>
                <a:rPr lang="en-US" sz="933" b="1"/>
                <a:t> TCUDAP </a:t>
              </a:r>
              <a:r>
                <a:rPr lang="en-US" sz="933"/>
                <a:t>(Customs)</a:t>
              </a:r>
            </a:p>
          </p:txBody>
        </p:sp>
        <p:sp>
          <p:nvSpPr>
            <p:cNvPr id="74" name="Textfeld 73"/>
            <p:cNvSpPr txBox="1"/>
            <p:nvPr/>
          </p:nvSpPr>
          <p:spPr>
            <a:xfrm>
              <a:off x="7005600" y="3838584"/>
              <a:ext cx="792000" cy="28459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33" b="1">
                  <a:solidFill>
                    <a:schemeClr val="tx2"/>
                  </a:solidFill>
                </a:rPr>
                <a:t>TISS</a:t>
              </a:r>
              <a:br>
                <a:rPr lang="en-US" sz="933" b="1">
                  <a:solidFill>
                    <a:schemeClr val="tx2"/>
                  </a:solidFill>
                </a:rPr>
              </a:br>
              <a:r>
                <a:rPr lang="en-US" sz="933"/>
                <a:t>(Transport)</a:t>
              </a:r>
            </a:p>
          </p:txBody>
        </p:sp>
        <p:sp>
          <p:nvSpPr>
            <p:cNvPr id="90" name="Textfeld 89"/>
            <p:cNvSpPr txBox="1"/>
            <p:nvPr/>
          </p:nvSpPr>
          <p:spPr>
            <a:xfrm>
              <a:off x="5549547" y="3291649"/>
              <a:ext cx="648000" cy="34230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33" b="1"/>
                <a:t>BISS</a:t>
              </a:r>
            </a:p>
            <a:p>
              <a:pPr algn="ctr"/>
              <a:r>
                <a:rPr lang="en-US" sz="933"/>
                <a:t>(Container)</a:t>
              </a:r>
            </a:p>
          </p:txBody>
        </p:sp>
      </p:grpSp>
      <p:sp>
        <p:nvSpPr>
          <p:cNvPr id="7" name="Titel 7">
            <a:extLst>
              <a:ext uri="{FF2B5EF4-FFF2-40B4-BE49-F238E27FC236}">
                <a16:creationId xmlns:a16="http://schemas.microsoft.com/office/drawing/2014/main" id="{61412E17-67A4-2A5C-5818-85E41DA40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 sz="2800" err="1"/>
              <a:t>Scope</a:t>
            </a:r>
            <a:r>
              <a:rPr lang="de-DE" sz="2800"/>
              <a:t> </a:t>
            </a:r>
            <a:r>
              <a:rPr lang="de-DE" sz="2800" err="1"/>
              <a:t>of</a:t>
            </a:r>
            <a:r>
              <a:rPr lang="de-DE" sz="2800"/>
              <a:t> </a:t>
            </a:r>
            <a:r>
              <a:rPr lang="de-DE" sz="2800" err="1"/>
              <a:t>synapsis</a:t>
            </a:r>
            <a:endParaRPr lang="en-GB" sz="280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de-DE"/>
            </a:defPPr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Tx/>
              <a:buNone/>
              <a:tabLst>
                <a:tab pos="234951" algn="l"/>
              </a:tabLst>
              <a:defRPr kumimoji="0" lang="de-DE" sz="933" kern="120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16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rtl="0" eaLnBrk="1" latinLnBrk="0" hangingPunct="1">
              <a:spcBef>
                <a:spcPts val="533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rtl="0" eaLnBrk="1" latinLnBrk="0" hangingPunct="1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tabLst/>
              <a:defRPr kumimoji="0" sz="17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07.12.2022 | synapsis communication deck</a:t>
            </a:r>
          </a:p>
        </p:txBody>
      </p:sp>
    </p:spTree>
    <p:extLst>
      <p:ext uri="{BB962C8B-B14F-4D97-AF65-F5344CB8AC3E}">
        <p14:creationId xmlns:p14="http://schemas.microsoft.com/office/powerpoint/2010/main" val="171699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0D15FBCC-C6EB-4064-83A6-8AF59436A12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75313562"/>
              </p:ext>
            </p:extLst>
          </p:nvPr>
        </p:nvGraphicFramePr>
        <p:xfrm>
          <a:off x="3175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4" name="think-cell Slide" r:id="rId13" imgW="353" imgH="353" progId="TCLayout.ActiveDocument.1">
                  <p:embed/>
                </p:oleObj>
              </mc:Choice>
              <mc:Fallback>
                <p:oleObj name="think-cell Slide" r:id="rId13" imgW="353" imgH="353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0D15FBCC-C6EB-4064-83A6-8AF59436A1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175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0C3FF57-B205-4A6C-9F0B-4D9186CCEB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synapsis as a driver of our fundamental digital business transformation</a:t>
            </a:r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4047498-AFA8-4270-8BF5-D054E5FE07CF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 vert="horz"/>
          <a:lstStyle/>
          <a:p>
            <a:r>
              <a:rPr lang="de-DE" err="1"/>
              <a:t>synapsis</a:t>
            </a:r>
            <a:r>
              <a:rPr lang="de-DE"/>
              <a:t>: Management Summary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49023C3-1BF8-4A87-87C8-8AE9EA2748B7}"/>
              </a:ext>
            </a:extLst>
          </p:cNvPr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Tx/>
              <a:buNone/>
              <a:tabLst>
                <a:tab pos="234951" algn="l"/>
              </a:tabLst>
              <a:defRPr kumimoji="0" lang="de-DE" sz="800" kern="120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16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rtl="0" eaLnBrk="1" latinLnBrk="0" hangingPunct="1">
              <a:spcBef>
                <a:spcPts val="533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rtl="0" eaLnBrk="1" latinLnBrk="0" hangingPunct="1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tabLst/>
              <a:defRPr kumimoji="0" sz="17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852">
              <a:buClr>
                <a:srgbClr val="0097AC"/>
              </a:buClr>
              <a:tabLst>
                <a:tab pos="234811" algn="l"/>
              </a:tabLst>
              <a:defRPr/>
            </a:pPr>
            <a:r>
              <a:rPr lang="de-DE"/>
              <a:t>07.12.2022 | synapsis communication deck</a:t>
            </a:r>
            <a:endParaRPr lang="en-US">
              <a:solidFill>
                <a:srgbClr val="888E95"/>
              </a:solidFill>
              <a:latin typeface="Arial"/>
            </a:endParaRPr>
          </a:p>
        </p:txBody>
      </p: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1F48F630-ADAF-4470-AFA9-8B7ED1FF9880}"/>
              </a:ext>
            </a:extLst>
          </p:cNvPr>
          <p:cNvGrpSpPr>
            <a:grpSpLocks/>
          </p:cNvGrpSpPr>
          <p:nvPr>
            <p:custDataLst>
              <p:tags r:id="rId5"/>
            </p:custDataLst>
          </p:nvPr>
        </p:nvGrpSpPr>
        <p:grpSpPr>
          <a:xfrm>
            <a:off x="5088687" y="2332510"/>
            <a:ext cx="2016218" cy="3978706"/>
            <a:chOff x="5088160" y="2331937"/>
            <a:chExt cx="2017268" cy="3980775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6A814F51-0E8D-4AE5-87D9-FE01C8DF177B}"/>
                </a:ext>
              </a:extLst>
            </p:cNvPr>
            <p:cNvSpPr/>
            <p:nvPr/>
          </p:nvSpPr>
          <p:spPr>
            <a:xfrm>
              <a:off x="5088160" y="2548233"/>
              <a:ext cx="2017268" cy="65094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962" tIns="71962" rIns="71962" bIns="71962" rtlCol="0" anchor="ctr" anchorCtr="0"/>
            <a:lstStyle/>
            <a:p>
              <a:pPr algn="ctr" defTabSz="913852">
                <a:buClr>
                  <a:srgbClr val="0097AC"/>
                </a:buClr>
                <a:tabLst>
                  <a:tab pos="234811" algn="l"/>
                </a:tabLst>
                <a:defRPr/>
              </a:pPr>
              <a:r>
                <a:rPr lang="de-DE" sz="1798">
                  <a:solidFill>
                    <a:prstClr val="white"/>
                  </a:solidFill>
                  <a:latin typeface="Arial"/>
                </a:rPr>
                <a:t>Rollout Roadmap (Go-Live)</a:t>
              </a:r>
            </a:p>
          </p:txBody>
        </p:sp>
        <p:sp>
          <p:nvSpPr>
            <p:cNvPr id="34" name="Isosceles Triangle 12">
              <a:extLst>
                <a:ext uri="{FF2B5EF4-FFF2-40B4-BE49-F238E27FC236}">
                  <a16:creationId xmlns:a16="http://schemas.microsoft.com/office/drawing/2014/main" id="{87CC6309-BDFE-4854-84D6-CBF2EBEEC955}"/>
                </a:ext>
              </a:extLst>
            </p:cNvPr>
            <p:cNvSpPr/>
            <p:nvPr/>
          </p:nvSpPr>
          <p:spPr>
            <a:xfrm flipV="1">
              <a:off x="5913914" y="2331937"/>
              <a:ext cx="365760" cy="124691"/>
            </a:xfrm>
            <a:prstGeom prst="triangle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52">
                <a:spcBef>
                  <a:spcPts val="0"/>
                </a:spcBef>
                <a:buClrTx/>
                <a:buSzTx/>
                <a:tabLst/>
                <a:defRPr/>
              </a:pPr>
              <a:endParaRPr lang="de-DE" sz="1798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A2C0CB2E-B39D-4FFE-B4CA-A352CAF73CFF}"/>
                </a:ext>
              </a:extLst>
            </p:cNvPr>
            <p:cNvSpPr/>
            <p:nvPr/>
          </p:nvSpPr>
          <p:spPr>
            <a:xfrm>
              <a:off x="5088160" y="3193494"/>
              <a:ext cx="2017268" cy="31192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962" tIns="71962" rIns="0" bIns="71962" rtlCol="0" anchor="t" anchorCtr="0"/>
            <a:lstStyle/>
            <a:p>
              <a:pPr defTabSz="913852">
                <a:spcBef>
                  <a:spcPts val="0"/>
                </a:spcBef>
                <a:buClr>
                  <a:srgbClr val="0097AC"/>
                </a:buClr>
                <a:buSzTx/>
                <a:tabLst/>
                <a:defRPr/>
              </a:pPr>
              <a:r>
                <a:rPr lang="sv-SE" sz="1400" b="1">
                  <a:solidFill>
                    <a:srgbClr val="020B13"/>
                  </a:solidFill>
                  <a:latin typeface="Arial"/>
                </a:rPr>
                <a:t>2020: </a:t>
              </a:r>
              <a:r>
                <a:rPr lang="sv-SE" sz="1200">
                  <a:solidFill>
                    <a:srgbClr val="020B13"/>
                  </a:solidFill>
                  <a:latin typeface="Arial"/>
                </a:rPr>
                <a:t>Pilot rollout BRA</a:t>
              </a:r>
              <a:endParaRPr lang="sv-SE" sz="1400">
                <a:solidFill>
                  <a:srgbClr val="020B13"/>
                </a:solidFill>
                <a:latin typeface="Arial"/>
              </a:endParaRPr>
            </a:p>
            <a:p>
              <a:pPr defTabSz="913852">
                <a:buClr>
                  <a:srgbClr val="0097AC"/>
                </a:buClr>
                <a:tabLst>
                  <a:tab pos="234811" algn="l"/>
                </a:tabLst>
                <a:defRPr/>
              </a:pPr>
              <a:r>
                <a:rPr lang="sv-SE" sz="1400" b="1">
                  <a:solidFill>
                    <a:srgbClr val="020B13"/>
                  </a:solidFill>
                  <a:latin typeface="Arial"/>
                </a:rPr>
                <a:t>2021 (EMEA): </a:t>
              </a:r>
            </a:p>
            <a:p>
              <a:pPr marL="171348" indent="-171348" defTabSz="913852">
                <a:spcBef>
                  <a:spcPts val="0"/>
                </a:spcBef>
                <a:buClr>
                  <a:srgbClr val="0097AC"/>
                </a:buClr>
                <a:buFont typeface="Wingdings" panose="05000000000000000000" pitchFamily="2" charset="2"/>
                <a:buChar char="§"/>
                <a:tabLst>
                  <a:tab pos="234811" algn="l"/>
                </a:tabLst>
                <a:defRPr/>
              </a:pPr>
              <a:r>
                <a:rPr lang="sv-SE" sz="1200">
                  <a:solidFill>
                    <a:srgbClr val="020B13"/>
                  </a:solidFill>
                  <a:latin typeface="Arial"/>
                </a:rPr>
                <a:t>BS-LEI</a:t>
              </a:r>
            </a:p>
            <a:p>
              <a:pPr marL="171348" indent="-171348" defTabSz="913852">
                <a:spcBef>
                  <a:spcPts val="0"/>
                </a:spcBef>
                <a:buClr>
                  <a:srgbClr val="0097AC"/>
                </a:buClr>
                <a:buFont typeface="Wingdings" panose="05000000000000000000" pitchFamily="2" charset="2"/>
                <a:buChar char="§"/>
                <a:tabLst>
                  <a:tab pos="234811" algn="l"/>
                </a:tabLst>
                <a:defRPr/>
              </a:pPr>
              <a:r>
                <a:rPr lang="sv-SE" sz="1200">
                  <a:solidFill>
                    <a:srgbClr val="020B13"/>
                  </a:solidFill>
                  <a:latin typeface="Arial"/>
                </a:rPr>
                <a:t>CS/BS-TIM </a:t>
              </a:r>
              <a:r>
                <a:rPr lang="sv-SE" sz="900" i="1">
                  <a:solidFill>
                    <a:srgbClr val="020B13"/>
                  </a:solidFill>
                  <a:latin typeface="Arial"/>
                </a:rPr>
                <a:t>(&amp; ELFE)</a:t>
              </a:r>
            </a:p>
            <a:p>
              <a:pPr defTabSz="913852">
                <a:buClr>
                  <a:srgbClr val="0097AC"/>
                </a:buClr>
                <a:tabLst>
                  <a:tab pos="234811" algn="l"/>
                </a:tabLst>
                <a:defRPr/>
              </a:pPr>
              <a:r>
                <a:rPr lang="sv-SE" sz="1400" b="1">
                  <a:solidFill>
                    <a:srgbClr val="020B13"/>
                  </a:solidFill>
                  <a:latin typeface="Arial"/>
                </a:rPr>
                <a:t>2022 (EMEA): </a:t>
              </a:r>
            </a:p>
            <a:p>
              <a:pPr marL="171348" indent="-171348" defTabSz="913852">
                <a:spcBef>
                  <a:spcPts val="0"/>
                </a:spcBef>
                <a:buClr>
                  <a:srgbClr val="0097AC"/>
                </a:buClr>
                <a:buFont typeface="Wingdings" panose="05000000000000000000" pitchFamily="2" charset="2"/>
                <a:buChar char="§"/>
                <a:tabLst>
                  <a:tab pos="234811" algn="l"/>
                </a:tabLst>
                <a:defRPr/>
              </a:pPr>
              <a:r>
                <a:rPr lang="sv-SE" sz="1200">
                  <a:solidFill>
                    <a:srgbClr val="020B13"/>
                  </a:solidFill>
                  <a:latin typeface="Arial"/>
                </a:rPr>
                <a:t>Go-Live TEM und LAN</a:t>
              </a:r>
            </a:p>
            <a:p>
              <a:pPr marL="171348" indent="-171348" defTabSz="913852">
                <a:spcBef>
                  <a:spcPts val="0"/>
                </a:spcBef>
                <a:buClr>
                  <a:srgbClr val="0097AC"/>
                </a:buClr>
                <a:buFont typeface="Wingdings" panose="05000000000000000000" pitchFamily="2" charset="2"/>
                <a:buChar char="§"/>
                <a:tabLst>
                  <a:tab pos="234811" algn="l"/>
                </a:tabLst>
                <a:defRPr/>
              </a:pPr>
              <a:r>
                <a:rPr lang="sv-SE" sz="1200">
                  <a:solidFill>
                    <a:srgbClr val="020B13"/>
                  </a:solidFill>
                  <a:latin typeface="Arial"/>
                </a:rPr>
                <a:t>RetroFit BRA</a:t>
              </a:r>
            </a:p>
            <a:p>
              <a:pPr defTabSz="913852">
                <a:buClr>
                  <a:srgbClr val="0097AC"/>
                </a:buClr>
                <a:tabLst>
                  <a:tab pos="234811" algn="l"/>
                </a:tabLst>
                <a:defRPr/>
              </a:pPr>
              <a:r>
                <a:rPr lang="sv-SE" sz="1400" b="1">
                  <a:solidFill>
                    <a:srgbClr val="020B13"/>
                  </a:solidFill>
                  <a:latin typeface="Arial"/>
                </a:rPr>
                <a:t>2023ff (EMEA, AM, CN) </a:t>
              </a:r>
            </a:p>
            <a:p>
              <a:pPr marL="171348" indent="-171348" defTabSz="913852">
                <a:spcBef>
                  <a:spcPts val="0"/>
                </a:spcBef>
                <a:buClr>
                  <a:srgbClr val="0097AC"/>
                </a:buClr>
                <a:buFont typeface="Wingdings" panose="05000000000000000000" pitchFamily="2" charset="2"/>
                <a:buChar char="§"/>
                <a:tabLst>
                  <a:tab pos="234811" algn="l"/>
                </a:tabLst>
                <a:defRPr/>
              </a:pPr>
              <a:r>
                <a:rPr lang="sv-SE" sz="1200">
                  <a:solidFill>
                    <a:srgbClr val="020B13"/>
                  </a:solidFill>
                  <a:latin typeface="Arial"/>
                </a:rPr>
                <a:t>OC-TIM-data wires</a:t>
              </a:r>
            </a:p>
            <a:p>
              <a:pPr marL="171348" indent="-171348" defTabSz="913852">
                <a:spcBef>
                  <a:spcPts val="0"/>
                </a:spcBef>
                <a:buClr>
                  <a:srgbClr val="0097AC"/>
                </a:buClr>
                <a:buFont typeface="Wingdings" panose="05000000000000000000" pitchFamily="2" charset="2"/>
                <a:buChar char="§"/>
                <a:tabLst>
                  <a:tab pos="234811" algn="l"/>
                </a:tabLst>
                <a:defRPr/>
              </a:pPr>
              <a:r>
                <a:rPr lang="sv-SE" sz="1200">
                  <a:solidFill>
                    <a:srgbClr val="020B13"/>
                  </a:solidFill>
                  <a:latin typeface="Arial"/>
                </a:rPr>
                <a:t>HV-SAT, SLP, Jinbei</a:t>
              </a:r>
            </a:p>
            <a:p>
              <a:pPr marL="171348" indent="-171348" defTabSz="913852">
                <a:spcBef>
                  <a:spcPts val="0"/>
                </a:spcBef>
                <a:buClr>
                  <a:srgbClr val="0097AC"/>
                </a:buClr>
                <a:buFont typeface="Wingdings" panose="05000000000000000000" pitchFamily="2" charset="2"/>
                <a:buChar char="§"/>
                <a:tabLst>
                  <a:tab pos="234811" algn="l"/>
                </a:tabLst>
                <a:defRPr/>
              </a:pPr>
              <a:r>
                <a:rPr lang="sv-SE" sz="1200">
                  <a:solidFill>
                    <a:srgbClr val="020B13"/>
                  </a:solidFill>
                  <a:latin typeface="Arial"/>
                </a:rPr>
                <a:t>IS/SY-Rollouts</a:t>
              </a:r>
            </a:p>
            <a:p>
              <a:pPr defTabSz="913852">
                <a:buClr>
                  <a:srgbClr val="0097AC"/>
                </a:buClr>
                <a:tabLst>
                  <a:tab pos="234811" algn="l"/>
                </a:tabLst>
                <a:defRPr/>
              </a:pPr>
              <a:r>
                <a:rPr lang="sv-SE" sz="1400" b="1">
                  <a:solidFill>
                    <a:srgbClr val="020B13"/>
                  </a:solidFill>
                  <a:latin typeface="Arial"/>
                </a:rPr>
                <a:t>2025ff (EMEA, AM, CN) </a:t>
              </a:r>
            </a:p>
            <a:p>
              <a:pPr marL="171348" indent="-171348" defTabSz="913852">
                <a:spcBef>
                  <a:spcPts val="0"/>
                </a:spcBef>
                <a:buClr>
                  <a:srgbClr val="0097AC"/>
                </a:buClr>
                <a:buFont typeface="Wingdings" panose="05000000000000000000" pitchFamily="2" charset="2"/>
                <a:buChar char="§"/>
                <a:tabLst>
                  <a:tab pos="234811" algn="l"/>
                </a:tabLst>
                <a:defRPr/>
              </a:pPr>
              <a:r>
                <a:rPr lang="sv-SE" sz="1200">
                  <a:solidFill>
                    <a:srgbClr val="020B13"/>
                  </a:solidFill>
                  <a:latin typeface="Arial"/>
                </a:rPr>
                <a:t>ES: Rollouts / CKD-locations (to be decided)</a:t>
              </a:r>
              <a:endParaRPr lang="en-US" sz="1200">
                <a:solidFill>
                  <a:srgbClr val="020B13"/>
                </a:solidFill>
                <a:latin typeface="Arial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2BD374A2-8211-4122-8001-2CC71807E799}"/>
              </a:ext>
            </a:extLst>
          </p:cNvPr>
          <p:cNvGrpSpPr>
            <a:grpSpLocks/>
          </p:cNvGrpSpPr>
          <p:nvPr>
            <p:custDataLst>
              <p:tags r:id="rId6"/>
            </p:custDataLst>
          </p:nvPr>
        </p:nvGrpSpPr>
        <p:grpSpPr>
          <a:xfrm>
            <a:off x="7469527" y="2353890"/>
            <a:ext cx="2016218" cy="3957322"/>
            <a:chOff x="7470240" y="2353328"/>
            <a:chExt cx="2017268" cy="3959384"/>
          </a:xfrm>
        </p:grpSpPr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370ABD79-D2D5-436E-843C-6D694DD01ADF}"/>
                </a:ext>
              </a:extLst>
            </p:cNvPr>
            <p:cNvSpPr/>
            <p:nvPr/>
          </p:nvSpPr>
          <p:spPr>
            <a:xfrm>
              <a:off x="7470240" y="2548233"/>
              <a:ext cx="2017268" cy="65094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962" tIns="71962" rIns="71962" bIns="71962" rtlCol="0" anchor="ctr" anchorCtr="0"/>
            <a:lstStyle/>
            <a:p>
              <a:pPr algn="ctr" defTabSz="913852">
                <a:buClr>
                  <a:srgbClr val="0097AC"/>
                </a:buClr>
                <a:tabLst>
                  <a:tab pos="234811" algn="l"/>
                </a:tabLst>
                <a:defRPr/>
              </a:pPr>
              <a:r>
                <a:rPr lang="de-DE" sz="1798">
                  <a:solidFill>
                    <a:prstClr val="white"/>
                  </a:solidFill>
                  <a:latin typeface="Arial"/>
                </a:rPr>
                <a:t>Guiding Design </a:t>
              </a:r>
              <a:r>
                <a:rPr lang="de-DE" sz="1798" err="1">
                  <a:solidFill>
                    <a:prstClr val="white"/>
                  </a:solidFill>
                  <a:latin typeface="Arial"/>
                </a:rPr>
                <a:t>Principles</a:t>
              </a:r>
              <a:endParaRPr lang="de-DE" sz="1798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5" name="Isosceles Triangle 12">
              <a:extLst>
                <a:ext uri="{FF2B5EF4-FFF2-40B4-BE49-F238E27FC236}">
                  <a16:creationId xmlns:a16="http://schemas.microsoft.com/office/drawing/2014/main" id="{85A04997-A833-4305-AFCA-6D018DAD3023}"/>
                </a:ext>
              </a:extLst>
            </p:cNvPr>
            <p:cNvSpPr/>
            <p:nvPr/>
          </p:nvSpPr>
          <p:spPr>
            <a:xfrm flipV="1">
              <a:off x="8295994" y="2353328"/>
              <a:ext cx="365760" cy="124691"/>
            </a:xfrm>
            <a:prstGeom prst="triangle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52">
                <a:spcBef>
                  <a:spcPts val="0"/>
                </a:spcBef>
                <a:buClrTx/>
                <a:buSzTx/>
                <a:tabLst/>
                <a:defRPr/>
              </a:pPr>
              <a:endParaRPr lang="de-DE" sz="1798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1E28357E-3C40-434F-9548-A3DF56572C17}"/>
                </a:ext>
              </a:extLst>
            </p:cNvPr>
            <p:cNvSpPr/>
            <p:nvPr/>
          </p:nvSpPr>
          <p:spPr>
            <a:xfrm>
              <a:off x="7470240" y="3193494"/>
              <a:ext cx="2017268" cy="31192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962" tIns="71962" rIns="71962" bIns="71962" rtlCol="0" anchor="t" anchorCtr="0"/>
            <a:lstStyle/>
            <a:p>
              <a:pPr marL="92019" indent="-92019" defTabSz="913852">
                <a:buClr>
                  <a:srgbClr val="0097AC"/>
                </a:buClr>
                <a:buFont typeface="Arial" panose="020B0604020202020204" pitchFamily="34" charset="0"/>
                <a:buChar char="•"/>
                <a:tabLst>
                  <a:tab pos="234811" algn="l"/>
                </a:tabLst>
                <a:defRPr/>
              </a:pPr>
              <a:r>
                <a:rPr lang="en-US" sz="1400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Harmonization of processes </a:t>
              </a:r>
            </a:p>
            <a:p>
              <a:pPr marL="92019" indent="-92019" defTabSz="913852">
                <a:buClr>
                  <a:srgbClr val="0097AC"/>
                </a:buClr>
                <a:buFont typeface="Arial" panose="020B0604020202020204" pitchFamily="34" charset="0"/>
                <a:buChar char="•"/>
                <a:tabLst>
                  <a:tab pos="234811" algn="l"/>
                </a:tabLst>
                <a:defRPr/>
              </a:pPr>
              <a:r>
                <a:rPr lang="en-US" sz="1400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Standardization within </a:t>
              </a:r>
              <a:br>
                <a:rPr lang="en-US" sz="1400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</a:br>
              <a:r>
                <a:rPr lang="en-US" sz="1400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the SAP system</a:t>
              </a:r>
            </a:p>
            <a:p>
              <a:pPr marL="92019" indent="-92019" defTabSz="913852">
                <a:buClr>
                  <a:srgbClr val="0097AC"/>
                </a:buClr>
                <a:buFont typeface="Arial" panose="020B0604020202020204" pitchFamily="34" charset="0"/>
                <a:buChar char="•"/>
                <a:tabLst>
                  <a:tab pos="234811" algn="l"/>
                </a:tabLst>
                <a:defRPr/>
              </a:pPr>
              <a:r>
                <a:rPr lang="en-US" sz="1400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Master Data standardization</a:t>
              </a:r>
            </a:p>
            <a:p>
              <a:pPr marL="92019" indent="-92019" defTabSz="913852">
                <a:buClr>
                  <a:srgbClr val="0097AC"/>
                </a:buClr>
                <a:buFont typeface="Arial" panose="020B0604020202020204" pitchFamily="34" charset="0"/>
                <a:buChar char="•"/>
                <a:tabLst>
                  <a:tab pos="234811" algn="l"/>
                </a:tabLst>
                <a:defRPr/>
              </a:pPr>
              <a:r>
                <a:rPr lang="en-US" sz="1400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Integration of mass </a:t>
              </a:r>
              <a:br>
                <a:rPr lang="en-US" sz="1400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</a:br>
              <a:r>
                <a:rPr lang="en-US" sz="1400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and value flow</a:t>
              </a:r>
            </a:p>
            <a:p>
              <a:pPr marL="92019" indent="-92019" defTabSz="913852">
                <a:buClr>
                  <a:srgbClr val="0097AC"/>
                </a:buClr>
                <a:buFont typeface="Arial" panose="020B0604020202020204" pitchFamily="34" charset="0"/>
                <a:buChar char="•"/>
                <a:tabLst>
                  <a:tab pos="234811" algn="l"/>
                </a:tabLst>
                <a:defRPr/>
              </a:pPr>
              <a:r>
                <a:rPr lang="en-US" sz="1400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Integration of Series, </a:t>
              </a:r>
              <a:br>
                <a:rPr lang="en-US" sz="1400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</a:br>
              <a:r>
                <a:rPr lang="en-US" sz="1400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Pre-Series, Non-Series and CKD</a:t>
              </a:r>
              <a:endParaRPr lang="en-US" sz="14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  <a:p>
              <a:pPr marL="92019" indent="-92019" defTabSz="913852">
                <a:buClr>
                  <a:srgbClr val="0097AC"/>
                </a:buClr>
                <a:buFont typeface="Arial" panose="020B0604020202020204" pitchFamily="34" charset="0"/>
                <a:buChar char="•"/>
                <a:tabLst>
                  <a:tab pos="234811" algn="l"/>
                </a:tabLst>
                <a:defRPr/>
              </a:pPr>
              <a:r>
                <a:rPr lang="en-US" sz="1400">
                  <a:solidFill>
                    <a:srgbClr val="0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Rollout per site</a:t>
              </a:r>
            </a:p>
          </p:txBody>
        </p:sp>
      </p:grpSp>
      <p:grpSp>
        <p:nvGrpSpPr>
          <p:cNvPr id="72" name="Gruppieren 71">
            <a:extLst>
              <a:ext uri="{FF2B5EF4-FFF2-40B4-BE49-F238E27FC236}">
                <a16:creationId xmlns:a16="http://schemas.microsoft.com/office/drawing/2014/main" id="{3321E145-61D6-4B12-A853-1C495D3C80BB}"/>
              </a:ext>
            </a:extLst>
          </p:cNvPr>
          <p:cNvGrpSpPr>
            <a:grpSpLocks/>
          </p:cNvGrpSpPr>
          <p:nvPr>
            <p:custDataLst>
              <p:tags r:id="rId7"/>
            </p:custDataLst>
          </p:nvPr>
        </p:nvGrpSpPr>
        <p:grpSpPr>
          <a:xfrm>
            <a:off x="9850366" y="2333900"/>
            <a:ext cx="2016218" cy="3977317"/>
            <a:chOff x="9852320" y="2333325"/>
            <a:chExt cx="2017268" cy="3979387"/>
          </a:xfrm>
        </p:grpSpPr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9623671E-C9AB-4D6C-98DE-E4D292E3D4B8}"/>
                </a:ext>
              </a:extLst>
            </p:cNvPr>
            <p:cNvSpPr/>
            <p:nvPr/>
          </p:nvSpPr>
          <p:spPr>
            <a:xfrm>
              <a:off x="9852320" y="2548233"/>
              <a:ext cx="2017268" cy="65094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962" tIns="71962" rIns="71962" bIns="71962" rtlCol="0" anchor="ctr" anchorCtr="0"/>
            <a:lstStyle/>
            <a:p>
              <a:pPr algn="ctr" defTabSz="913852">
                <a:buClr>
                  <a:srgbClr val="0097AC"/>
                </a:buClr>
                <a:tabLst>
                  <a:tab pos="234811" algn="l"/>
                </a:tabLst>
                <a:defRPr/>
              </a:pPr>
              <a:r>
                <a:rPr lang="de-DE" sz="1798">
                  <a:solidFill>
                    <a:prstClr val="white"/>
                  </a:solidFill>
                  <a:latin typeface="Arial"/>
                </a:rPr>
                <a:t>Benefits</a:t>
              </a:r>
            </a:p>
          </p:txBody>
        </p:sp>
        <p:sp>
          <p:nvSpPr>
            <p:cNvPr id="36" name="Isosceles Triangle 12">
              <a:extLst>
                <a:ext uri="{FF2B5EF4-FFF2-40B4-BE49-F238E27FC236}">
                  <a16:creationId xmlns:a16="http://schemas.microsoft.com/office/drawing/2014/main" id="{FE6BE240-5C62-46AC-A1CA-934983EC0078}"/>
                </a:ext>
              </a:extLst>
            </p:cNvPr>
            <p:cNvSpPr/>
            <p:nvPr/>
          </p:nvSpPr>
          <p:spPr>
            <a:xfrm flipV="1">
              <a:off x="10679661" y="2333325"/>
              <a:ext cx="365760" cy="124691"/>
            </a:xfrm>
            <a:prstGeom prst="triangle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52">
                <a:spcBef>
                  <a:spcPts val="0"/>
                </a:spcBef>
                <a:buClrTx/>
                <a:buSzTx/>
                <a:tabLst/>
                <a:defRPr/>
              </a:pPr>
              <a:endParaRPr lang="de-DE" sz="1798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E9D1830A-F209-4F52-9CF4-D39FDCA67EF2}"/>
                </a:ext>
              </a:extLst>
            </p:cNvPr>
            <p:cNvSpPr/>
            <p:nvPr/>
          </p:nvSpPr>
          <p:spPr>
            <a:xfrm>
              <a:off x="9852320" y="3193494"/>
              <a:ext cx="2017268" cy="31192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962" tIns="71962" rIns="35982" bIns="71962" rtlCol="0" anchor="t" anchorCtr="0"/>
            <a:lstStyle/>
            <a:p>
              <a:pPr marL="92019" indent="-92019" defTabSz="913852">
                <a:spcBef>
                  <a:spcPts val="0"/>
                </a:spcBef>
                <a:buClr>
                  <a:srgbClr val="0097AC"/>
                </a:buClr>
                <a:buFont typeface="Arial" panose="020B0604020202020204" pitchFamily="34" charset="0"/>
                <a:buChar char="•"/>
                <a:tabLst>
                  <a:tab pos="234811" algn="l"/>
                </a:tabLst>
                <a:defRPr/>
              </a:pPr>
              <a:r>
                <a:rPr lang="en-ZA" sz="1400">
                  <a:solidFill>
                    <a:srgbClr val="000000"/>
                  </a:solidFill>
                  <a:latin typeface="Arial"/>
                </a:rPr>
                <a:t>Real time data: accessible any time</a:t>
              </a:r>
            </a:p>
            <a:p>
              <a:pPr marL="92019" indent="-92019" defTabSz="913852">
                <a:spcBef>
                  <a:spcPts val="0"/>
                </a:spcBef>
                <a:buClr>
                  <a:srgbClr val="0097AC"/>
                </a:buClr>
                <a:buFont typeface="Arial" panose="020B0604020202020204" pitchFamily="34" charset="0"/>
                <a:buChar char="•"/>
                <a:tabLst>
                  <a:tab pos="234811" algn="l"/>
                </a:tabLst>
                <a:defRPr/>
              </a:pPr>
              <a:r>
                <a:rPr lang="en-ZA" sz="1400">
                  <a:solidFill>
                    <a:srgbClr val="000000"/>
                  </a:solidFill>
                  <a:latin typeface="Arial"/>
                </a:rPr>
                <a:t>Single source of truth &amp; transparency (BoM, </a:t>
              </a:r>
              <a:r>
                <a:rPr lang="en-ZA" sz="1400" err="1">
                  <a:solidFill>
                    <a:srgbClr val="000000"/>
                  </a:solidFill>
                  <a:latin typeface="Arial"/>
                </a:rPr>
                <a:t>BoP</a:t>
              </a:r>
              <a:r>
                <a:rPr lang="en-ZA" sz="1400">
                  <a:solidFill>
                    <a:srgbClr val="000000"/>
                  </a:solidFill>
                  <a:latin typeface="Arial"/>
                </a:rPr>
                <a:t>, stock loss, scrap)</a:t>
              </a:r>
            </a:p>
            <a:p>
              <a:pPr marL="92019" indent="-92019" defTabSz="913852">
                <a:spcBef>
                  <a:spcPts val="0"/>
                </a:spcBef>
                <a:buClr>
                  <a:srgbClr val="0097AC"/>
                </a:buClr>
                <a:buFont typeface="Arial" panose="020B0604020202020204" pitchFamily="34" charset="0"/>
                <a:buChar char="•"/>
                <a:tabLst>
                  <a:tab pos="234811" algn="l"/>
                </a:tabLst>
                <a:defRPr/>
              </a:pPr>
              <a:r>
                <a:rPr lang="en-ZA" sz="1400">
                  <a:solidFill>
                    <a:srgbClr val="000000"/>
                  </a:solidFill>
                  <a:latin typeface="Arial"/>
                </a:rPr>
                <a:t>True inventory tracking</a:t>
              </a:r>
            </a:p>
            <a:p>
              <a:pPr marL="92019" indent="-92019" defTabSz="913852">
                <a:spcBef>
                  <a:spcPts val="0"/>
                </a:spcBef>
                <a:buClr>
                  <a:srgbClr val="0097AC"/>
                </a:buClr>
                <a:buFont typeface="Arial" panose="020B0604020202020204" pitchFamily="34" charset="0"/>
                <a:buChar char="•"/>
                <a:tabLst>
                  <a:tab pos="234811" algn="l"/>
                </a:tabLst>
                <a:defRPr/>
              </a:pPr>
              <a:r>
                <a:rPr lang="en-ZA" sz="1400">
                  <a:solidFill>
                    <a:srgbClr val="000000"/>
                  </a:solidFill>
                  <a:latin typeface="Arial"/>
                </a:rPr>
                <a:t>Daily, real-time MRP</a:t>
              </a:r>
            </a:p>
            <a:p>
              <a:pPr marL="92019" indent="-92019" defTabSz="913852">
                <a:spcBef>
                  <a:spcPts val="0"/>
                </a:spcBef>
                <a:buClr>
                  <a:srgbClr val="0097AC"/>
                </a:buClr>
                <a:buFont typeface="Arial" panose="020B0604020202020204" pitchFamily="34" charset="0"/>
                <a:buChar char="•"/>
                <a:tabLst>
                  <a:tab pos="234811" algn="l"/>
                </a:tabLst>
                <a:defRPr/>
              </a:pPr>
              <a:r>
                <a:rPr lang="en-ZA" sz="1400">
                  <a:solidFill>
                    <a:srgbClr val="000000"/>
                  </a:solidFill>
                  <a:latin typeface="Arial"/>
                </a:rPr>
                <a:t>Usage mobile devices</a:t>
              </a:r>
            </a:p>
            <a:p>
              <a:pPr marL="92019" indent="-92019" defTabSz="913852">
                <a:spcBef>
                  <a:spcPts val="0"/>
                </a:spcBef>
                <a:buClr>
                  <a:srgbClr val="0097AC"/>
                </a:buClr>
                <a:buFont typeface="Arial" panose="020B0604020202020204" pitchFamily="34" charset="0"/>
                <a:buChar char="•"/>
                <a:tabLst>
                  <a:tab pos="234811" algn="l"/>
                </a:tabLst>
                <a:defRPr/>
              </a:pPr>
              <a:r>
                <a:rPr lang="en-GB" sz="1400">
                  <a:solidFill>
                    <a:srgbClr val="000000"/>
                  </a:solidFill>
                  <a:latin typeface="Arial"/>
                </a:rPr>
                <a:t>High availability and shorter training periods for new employees</a:t>
              </a:r>
            </a:p>
            <a:p>
              <a:pPr marL="92019" indent="-92019" defTabSz="913852">
                <a:spcBef>
                  <a:spcPts val="0"/>
                </a:spcBef>
                <a:buClr>
                  <a:srgbClr val="0097AC"/>
                </a:buClr>
                <a:buFont typeface="Arial" panose="020B0604020202020204" pitchFamily="34" charset="0"/>
                <a:buChar char="•"/>
                <a:tabLst>
                  <a:tab pos="234811" algn="l"/>
                </a:tabLst>
                <a:defRPr/>
              </a:pPr>
              <a:r>
                <a:rPr lang="en-GB" sz="1400">
                  <a:solidFill>
                    <a:srgbClr val="000000"/>
                  </a:solidFill>
                  <a:latin typeface="Arial"/>
                </a:rPr>
                <a:t>Multilingual solution</a:t>
              </a:r>
            </a:p>
            <a:p>
              <a:pPr marL="92019" indent="-92019" defTabSz="913852">
                <a:spcBef>
                  <a:spcPts val="0"/>
                </a:spcBef>
                <a:buClr>
                  <a:srgbClr val="0097AC"/>
                </a:buClr>
                <a:buFont typeface="Arial" panose="020B0604020202020204" pitchFamily="34" charset="0"/>
                <a:buChar char="•"/>
                <a:tabLst>
                  <a:tab pos="234811" algn="l"/>
                </a:tabLst>
                <a:defRPr/>
              </a:pPr>
              <a:r>
                <a:rPr lang="en-GB" sz="1400">
                  <a:solidFill>
                    <a:srgbClr val="000000"/>
                  </a:solidFill>
                  <a:latin typeface="Arial"/>
                </a:rPr>
                <a:t>S/4HANA: future of IT Solution guaranteed</a:t>
              </a:r>
              <a:endParaRPr lang="de-DE" sz="140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" name="Gruppieren 67">
            <a:extLst>
              <a:ext uri="{FF2B5EF4-FFF2-40B4-BE49-F238E27FC236}">
                <a16:creationId xmlns:a16="http://schemas.microsoft.com/office/drawing/2014/main" id="{F936E835-E52A-49F9-8612-4B5C202E97F8}"/>
              </a:ext>
            </a:extLst>
          </p:cNvPr>
          <p:cNvGrpSpPr>
            <a:grpSpLocks/>
          </p:cNvGrpSpPr>
          <p:nvPr>
            <p:custDataLst>
              <p:tags r:id="rId8"/>
            </p:custDataLst>
          </p:nvPr>
        </p:nvGrpSpPr>
        <p:grpSpPr>
          <a:xfrm>
            <a:off x="327007" y="2321082"/>
            <a:ext cx="2016218" cy="3995821"/>
            <a:chOff x="324000" y="2320501"/>
            <a:chExt cx="2017268" cy="3997899"/>
          </a:xfrm>
        </p:grpSpPr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C77FD4A6-321E-47AE-BB55-8036C200D159}"/>
                </a:ext>
              </a:extLst>
            </p:cNvPr>
            <p:cNvSpPr/>
            <p:nvPr/>
          </p:nvSpPr>
          <p:spPr>
            <a:xfrm>
              <a:off x="324000" y="2548233"/>
              <a:ext cx="2017268" cy="65094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962" tIns="71962" rIns="71962" bIns="71962" rtlCol="0" anchor="ctr" anchorCtr="0"/>
            <a:lstStyle/>
            <a:p>
              <a:pPr algn="ctr" defTabSz="913852">
                <a:buClr>
                  <a:srgbClr val="0097AC"/>
                </a:buClr>
                <a:tabLst>
                  <a:tab pos="234811" algn="l"/>
                </a:tabLst>
                <a:defRPr/>
              </a:pPr>
              <a:r>
                <a:rPr lang="de-DE" sz="1798" err="1">
                  <a:solidFill>
                    <a:prstClr val="white"/>
                  </a:solidFill>
                  <a:latin typeface="Arial"/>
                </a:rPr>
                <a:t>synapsis</a:t>
              </a:r>
              <a:r>
                <a:rPr lang="de-DE" sz="1798">
                  <a:solidFill>
                    <a:prstClr val="white"/>
                  </a:solidFill>
                  <a:latin typeface="Arial"/>
                </a:rPr>
                <a:t> </a:t>
              </a:r>
              <a:r>
                <a:rPr lang="de-DE" sz="1798" err="1">
                  <a:solidFill>
                    <a:prstClr val="white"/>
                  </a:solidFill>
                  <a:latin typeface="Arial"/>
                </a:rPr>
                <a:t>Scope</a:t>
              </a:r>
              <a:endParaRPr lang="de-DE" sz="1798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2" name="Isosceles Triangle 12">
              <a:extLst>
                <a:ext uri="{FF2B5EF4-FFF2-40B4-BE49-F238E27FC236}">
                  <a16:creationId xmlns:a16="http://schemas.microsoft.com/office/drawing/2014/main" id="{C4AF933E-E063-4A75-86F0-9A8FA31C0F5B}"/>
                </a:ext>
              </a:extLst>
            </p:cNvPr>
            <p:cNvSpPr/>
            <p:nvPr/>
          </p:nvSpPr>
          <p:spPr>
            <a:xfrm flipV="1">
              <a:off x="1149754" y="2320501"/>
              <a:ext cx="365760" cy="124691"/>
            </a:xfrm>
            <a:prstGeom prst="triangle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52">
                <a:spcBef>
                  <a:spcPts val="0"/>
                </a:spcBef>
                <a:buClrTx/>
                <a:buSzTx/>
                <a:tabLst/>
                <a:defRPr/>
              </a:pPr>
              <a:endParaRPr lang="de-DE" sz="1798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6C2A2A1C-60AD-4E07-86F1-BFE7B9E398DF}"/>
                </a:ext>
              </a:extLst>
            </p:cNvPr>
            <p:cNvSpPr/>
            <p:nvPr/>
          </p:nvSpPr>
          <p:spPr>
            <a:xfrm>
              <a:off x="324000" y="3199182"/>
              <a:ext cx="2017268" cy="31192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962" tIns="71962" rIns="71962" bIns="71962" rtlCol="0" anchor="t" anchorCtr="0"/>
            <a:lstStyle/>
            <a:p>
              <a:pPr marL="92019" indent="-92019" defTabSz="913852">
                <a:spcBef>
                  <a:spcPts val="0"/>
                </a:spcBef>
                <a:buClr>
                  <a:srgbClr val="0097AC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400">
                  <a:solidFill>
                    <a:srgbClr val="020B13"/>
                  </a:solidFill>
                  <a:latin typeface="Arial"/>
                </a:rPr>
                <a:t>All automotive products / regions, functions and legal entities</a:t>
              </a:r>
            </a:p>
            <a:p>
              <a:pPr marL="92019" indent="-92019" defTabSz="913852">
                <a:spcBef>
                  <a:spcPts val="0"/>
                </a:spcBef>
                <a:buClr>
                  <a:srgbClr val="0097AC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400">
                  <a:solidFill>
                    <a:srgbClr val="020B13"/>
                  </a:solidFill>
                  <a:latin typeface="Arial"/>
                </a:rPr>
                <a:t>Replace legacy systems</a:t>
              </a:r>
            </a:p>
            <a:p>
              <a:pPr marL="92019" indent="-92019" defTabSz="913852">
                <a:spcBef>
                  <a:spcPts val="0"/>
                </a:spcBef>
                <a:buClr>
                  <a:srgbClr val="0097AC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400">
                  <a:solidFill>
                    <a:srgbClr val="020B13"/>
                  </a:solidFill>
                  <a:latin typeface="Arial"/>
                </a:rPr>
                <a:t>New Operating Model</a:t>
              </a:r>
            </a:p>
            <a:p>
              <a:pPr marL="92019" indent="-92019" defTabSz="913852">
                <a:spcBef>
                  <a:spcPts val="0"/>
                </a:spcBef>
                <a:buClr>
                  <a:srgbClr val="0097AC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400">
                  <a:solidFill>
                    <a:srgbClr val="020B13"/>
                  </a:solidFill>
                  <a:latin typeface="Arial"/>
                </a:rPr>
                <a:t>Non-descriptive material number</a:t>
              </a:r>
            </a:p>
          </p:txBody>
        </p:sp>
        <p:pic>
          <p:nvPicPr>
            <p:cNvPr id="42" name="Picture 92">
              <a:extLst>
                <a:ext uri="{FF2B5EF4-FFF2-40B4-BE49-F238E27FC236}">
                  <a16:creationId xmlns:a16="http://schemas.microsoft.com/office/drawing/2014/main" id="{ABBA4E57-32AD-4D23-93D6-AF0453675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46020" y="5232360"/>
              <a:ext cx="1973229" cy="1080351"/>
            </a:xfrm>
            <a:prstGeom prst="rect">
              <a:avLst/>
            </a:prstGeom>
          </p:spPr>
        </p:pic>
      </p:grp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2268C745-3CBE-4092-A137-1BCD499C5714}"/>
              </a:ext>
            </a:extLst>
          </p:cNvPr>
          <p:cNvGrpSpPr>
            <a:grpSpLocks/>
          </p:cNvGrpSpPr>
          <p:nvPr>
            <p:custDataLst>
              <p:tags r:id="rId9"/>
            </p:custDataLst>
          </p:nvPr>
        </p:nvGrpSpPr>
        <p:grpSpPr>
          <a:xfrm>
            <a:off x="2577942" y="2332511"/>
            <a:ext cx="2327818" cy="3978703"/>
            <a:chOff x="2576109" y="2331937"/>
            <a:chExt cx="2329030" cy="3980775"/>
          </a:xfrm>
        </p:grpSpPr>
        <p:grpSp>
          <p:nvGrpSpPr>
            <p:cNvPr id="69" name="Gruppieren 68">
              <a:extLst>
                <a:ext uri="{FF2B5EF4-FFF2-40B4-BE49-F238E27FC236}">
                  <a16:creationId xmlns:a16="http://schemas.microsoft.com/office/drawing/2014/main" id="{5EAA6214-169D-4278-B0AC-AE6F23B493FC}"/>
                </a:ext>
              </a:extLst>
            </p:cNvPr>
            <p:cNvGrpSpPr/>
            <p:nvPr/>
          </p:nvGrpSpPr>
          <p:grpSpPr>
            <a:xfrm>
              <a:off x="2706080" y="2331937"/>
              <a:ext cx="2017268" cy="3980775"/>
              <a:chOff x="2706080" y="2331937"/>
              <a:chExt cx="2017268" cy="3980775"/>
            </a:xfrm>
          </p:grpSpPr>
          <p:sp>
            <p:nvSpPr>
              <p:cNvPr id="28" name="Rechteck 27">
                <a:extLst>
                  <a:ext uri="{FF2B5EF4-FFF2-40B4-BE49-F238E27FC236}">
                    <a16:creationId xmlns:a16="http://schemas.microsoft.com/office/drawing/2014/main" id="{D0F31A88-7BC7-4BE7-86F8-21AAD8FE97AE}"/>
                  </a:ext>
                </a:extLst>
              </p:cNvPr>
              <p:cNvSpPr/>
              <p:nvPr/>
            </p:nvSpPr>
            <p:spPr>
              <a:xfrm>
                <a:off x="2706080" y="2548233"/>
                <a:ext cx="2017268" cy="650948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1962" tIns="71962" rIns="71962" bIns="71962" rtlCol="0" anchor="ctr" anchorCtr="0"/>
              <a:lstStyle/>
              <a:p>
                <a:pPr algn="ctr" defTabSz="913852">
                  <a:buClr>
                    <a:srgbClr val="0097AC"/>
                  </a:buClr>
                  <a:tabLst>
                    <a:tab pos="234811" algn="l"/>
                  </a:tabLst>
                  <a:defRPr/>
                </a:pPr>
                <a:r>
                  <a:rPr lang="de-DE" sz="1798">
                    <a:solidFill>
                      <a:prstClr val="white"/>
                    </a:solidFill>
                    <a:latin typeface="Arial"/>
                  </a:rPr>
                  <a:t>DRÄXLMAIER global Template</a:t>
                </a:r>
              </a:p>
            </p:txBody>
          </p:sp>
          <p:sp>
            <p:nvSpPr>
              <p:cNvPr id="33" name="Isosceles Triangle 12">
                <a:extLst>
                  <a:ext uri="{FF2B5EF4-FFF2-40B4-BE49-F238E27FC236}">
                    <a16:creationId xmlns:a16="http://schemas.microsoft.com/office/drawing/2014/main" id="{089BD713-9D1A-46FC-ABD2-648943E6C4EB}"/>
                  </a:ext>
                </a:extLst>
              </p:cNvPr>
              <p:cNvSpPr/>
              <p:nvPr/>
            </p:nvSpPr>
            <p:spPr>
              <a:xfrm flipV="1">
                <a:off x="3531834" y="2331937"/>
                <a:ext cx="365760" cy="124691"/>
              </a:xfrm>
              <a:prstGeom prst="triangle">
                <a:avLst/>
              </a:prstGeom>
              <a:gradFill flip="none" rotWithShape="1"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852">
                  <a:spcBef>
                    <a:spcPts val="0"/>
                  </a:spcBef>
                  <a:buClrTx/>
                  <a:buSzTx/>
                  <a:tabLst/>
                  <a:defRPr/>
                </a:pPr>
                <a:endParaRPr lang="de-DE" sz="1798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8" name="Rechteck 37">
                <a:extLst>
                  <a:ext uri="{FF2B5EF4-FFF2-40B4-BE49-F238E27FC236}">
                    <a16:creationId xmlns:a16="http://schemas.microsoft.com/office/drawing/2014/main" id="{8BA08644-9AC1-4CB5-9842-DF3FA2BA3C92}"/>
                  </a:ext>
                </a:extLst>
              </p:cNvPr>
              <p:cNvSpPr/>
              <p:nvPr/>
            </p:nvSpPr>
            <p:spPr>
              <a:xfrm>
                <a:off x="2706080" y="3193494"/>
                <a:ext cx="2017268" cy="311921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1962" tIns="71962" rIns="71962" bIns="71962" rtlCol="0" anchor="t" anchorCtr="0"/>
              <a:lstStyle/>
              <a:p>
                <a:pPr defTabSz="913852">
                  <a:buClr>
                    <a:srgbClr val="0097AC"/>
                  </a:buClr>
                  <a:tabLst>
                    <a:tab pos="234811" algn="l"/>
                  </a:tabLst>
                  <a:defRPr/>
                </a:pPr>
                <a:endParaRPr lang="de-DE" sz="1998" err="1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52" name="Gruppieren 51">
              <a:extLst>
                <a:ext uri="{FF2B5EF4-FFF2-40B4-BE49-F238E27FC236}">
                  <a16:creationId xmlns:a16="http://schemas.microsoft.com/office/drawing/2014/main" id="{97F63771-9ABC-42A1-9645-A36E9E48DA4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76109" y="3604334"/>
              <a:ext cx="2329030" cy="2197106"/>
              <a:chOff x="1995814" y="2781669"/>
              <a:chExt cx="1761628" cy="1661843"/>
            </a:xfrm>
          </p:grpSpPr>
          <p:grpSp>
            <p:nvGrpSpPr>
              <p:cNvPr id="53" name="Gruppieren 22">
                <a:extLst>
                  <a:ext uri="{FF2B5EF4-FFF2-40B4-BE49-F238E27FC236}">
                    <a16:creationId xmlns:a16="http://schemas.microsoft.com/office/drawing/2014/main" id="{92485285-0C80-4642-81FB-9EEF72FF2B9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995814" y="2933972"/>
                <a:ext cx="1761628" cy="1509540"/>
                <a:chOff x="4422122" y="951934"/>
                <a:chExt cx="4159209" cy="3564032"/>
              </a:xfrm>
            </p:grpSpPr>
            <p:sp>
              <p:nvSpPr>
                <p:cNvPr id="63" name="Ellipse 10">
                  <a:extLst>
                    <a:ext uri="{FF2B5EF4-FFF2-40B4-BE49-F238E27FC236}">
                      <a16:creationId xmlns:a16="http://schemas.microsoft.com/office/drawing/2014/main" id="{544B993D-2792-4D7F-B149-E151A6649AD7}"/>
                    </a:ext>
                  </a:extLst>
                </p:cNvPr>
                <p:cNvSpPr/>
                <p:nvPr/>
              </p:nvSpPr>
              <p:spPr bwMode="auto">
                <a:xfrm>
                  <a:off x="4422122" y="4035557"/>
                  <a:ext cx="4159209" cy="480409"/>
                </a:xfrm>
                <a:prstGeom prst="ellipse">
                  <a:avLst/>
                </a:prstGeom>
                <a:gradFill flip="none" rotWithShape="1">
                  <a:gsLst>
                    <a:gs pos="24000">
                      <a:sysClr val="windowText" lastClr="000000">
                        <a:alpha val="30000"/>
                      </a:sysClr>
                    </a:gs>
                    <a:gs pos="100000">
                      <a:sysClr val="window" lastClr="FFFFFF">
                        <a:alpha val="0"/>
                      </a:sys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3852">
                    <a:spcBef>
                      <a:spcPts val="0"/>
                    </a:spcBef>
                    <a:buClrTx/>
                    <a:buSzTx/>
                    <a:tabLst/>
                    <a:defRPr/>
                  </a:pPr>
                  <a:endParaRPr lang="en-US" sz="1798">
                    <a:solidFill>
                      <a:srgbClr val="FFFFFF"/>
                    </a:solidFill>
                    <a:latin typeface="Calibri" pitchFamily="-112" charset="0"/>
                  </a:endParaRPr>
                </a:p>
              </p:txBody>
            </p:sp>
            <p:sp>
              <p:nvSpPr>
                <p:cNvPr id="64" name="Ellipse 11">
                  <a:extLst>
                    <a:ext uri="{FF2B5EF4-FFF2-40B4-BE49-F238E27FC236}">
                      <a16:creationId xmlns:a16="http://schemas.microsoft.com/office/drawing/2014/main" id="{DA18FF1D-2F94-4EDD-8D82-F9AB98A4F09F}"/>
                    </a:ext>
                  </a:extLst>
                </p:cNvPr>
                <p:cNvSpPr/>
                <p:nvPr/>
              </p:nvSpPr>
              <p:spPr>
                <a:xfrm>
                  <a:off x="4826192" y="951934"/>
                  <a:ext cx="3274200" cy="3276000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indent="-342694" algn="ctr" defTabSz="913852">
                    <a:spcBef>
                      <a:spcPts val="0"/>
                    </a:spcBef>
                    <a:buClrTx/>
                    <a:buSzTx/>
                    <a:buFont typeface="Calibri" pitchFamily="-112" charset="0"/>
                    <a:buAutoNum type="arabicPeriod"/>
                    <a:tabLst/>
                    <a:defRPr/>
                  </a:pPr>
                  <a:endParaRPr lang="en-US" sz="1798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65" name="Ellipse 5">
                  <a:extLst>
                    <a:ext uri="{FF2B5EF4-FFF2-40B4-BE49-F238E27FC236}">
                      <a16:creationId xmlns:a16="http://schemas.microsoft.com/office/drawing/2014/main" id="{330994D0-FC79-4484-A644-7685BF83E89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933292" y="1059934"/>
                  <a:ext cx="3060000" cy="3060000"/>
                </a:xfrm>
                <a:prstGeom prst="ellipse">
                  <a:avLst/>
                </a:prstGeom>
                <a:solidFill>
                  <a:srgbClr val="777C87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indent="-342694" algn="ctr" defTabSz="913852">
                    <a:spcBef>
                      <a:spcPts val="0"/>
                    </a:spcBef>
                    <a:buClrTx/>
                    <a:buSzTx/>
                    <a:buFont typeface="Calibri" pitchFamily="-112" charset="0"/>
                    <a:buAutoNum type="arabicPeriod"/>
                    <a:tabLst/>
                    <a:defRPr/>
                  </a:pPr>
                  <a:endParaRPr lang="en-US" sz="1798">
                    <a:solidFill>
                      <a:srgbClr val="FFFFFF"/>
                    </a:solidFill>
                    <a:latin typeface="Calibri" pitchFamily="-112" charset="0"/>
                  </a:endParaRPr>
                </a:p>
              </p:txBody>
            </p:sp>
            <p:sp>
              <p:nvSpPr>
                <p:cNvPr id="66" name="Ellipse 13">
                  <a:extLst>
                    <a:ext uri="{FF2B5EF4-FFF2-40B4-BE49-F238E27FC236}">
                      <a16:creationId xmlns:a16="http://schemas.microsoft.com/office/drawing/2014/main" id="{FAEEC32C-EB0B-49FD-BE7B-8DEF73CA3B7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08692" y="1335334"/>
                  <a:ext cx="2509200" cy="2509200"/>
                </a:xfrm>
                <a:prstGeom prst="ellipse">
                  <a:avLst/>
                </a:prstGeom>
                <a:solidFill>
                  <a:schemeClr val="bg2">
                    <a:lumMod val="85000"/>
                  </a:schemeClr>
                </a:solidFill>
                <a:effectLst/>
                <a:scene3d>
                  <a:camera prst="orthographicFront" fov="0">
                    <a:rot lat="0" lon="0" rev="0"/>
                  </a:camera>
                  <a:lightRig rig="soft" dir="t">
                    <a:rot lat="0" lon="0" rev="2700000"/>
                  </a:lightRig>
                </a:scene3d>
                <a:sp3d prstMaterial="matte">
                  <a:contourClr>
                    <a:schemeClr val="dk1"/>
                  </a:contourClr>
                </a:sp3d>
              </p:spPr>
              <p:style>
                <a:lnRef idx="0">
                  <a:schemeClr val="dk1"/>
                </a:lnRef>
                <a:fillRef idx="3">
                  <a:schemeClr val="dk1"/>
                </a:fillRef>
                <a:effectRef idx="3">
                  <a:schemeClr val="dk1"/>
                </a:effectRef>
                <a:fontRef idx="minor">
                  <a:schemeClr val="lt1"/>
                </a:fontRef>
              </p:style>
              <p:txBody>
                <a:bodyPr lIns="0" rtlCol="0" anchor="ctr"/>
                <a:lstStyle/>
                <a:p>
                  <a:pPr indent="-342694" defTabSz="913852">
                    <a:spcBef>
                      <a:spcPts val="0"/>
                    </a:spcBef>
                    <a:buClrTx/>
                    <a:buSzTx/>
                    <a:buFont typeface="Calibri" pitchFamily="-112" charset="0"/>
                    <a:buAutoNum type="arabicPeriod"/>
                    <a:tabLst/>
                    <a:defRPr/>
                  </a:pPr>
                  <a:endParaRPr lang="en-US" sz="1000" b="1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67" name="Ellipse 14">
                  <a:extLst>
                    <a:ext uri="{FF2B5EF4-FFF2-40B4-BE49-F238E27FC236}">
                      <a16:creationId xmlns:a16="http://schemas.microsoft.com/office/drawing/2014/main" id="{F5E879DC-CF1A-4185-9807-E6A5824F3BA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92292" y="1508916"/>
                  <a:ext cx="2142000" cy="2142000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indent="-342694" defTabSz="913852">
                    <a:spcBef>
                      <a:spcPts val="0"/>
                    </a:spcBef>
                    <a:buClrTx/>
                    <a:buSzTx/>
                    <a:buFont typeface="Calibri" pitchFamily="-112" charset="0"/>
                    <a:buAutoNum type="arabicPeriod"/>
                    <a:tabLst/>
                    <a:defRPr/>
                  </a:pPr>
                  <a:endParaRPr lang="en-US" sz="1798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  <p:sp>
            <p:nvSpPr>
              <p:cNvPr id="54" name="Rectangle 69">
                <a:extLst>
                  <a:ext uri="{FF2B5EF4-FFF2-40B4-BE49-F238E27FC236}">
                    <a16:creationId xmlns:a16="http://schemas.microsoft.com/office/drawing/2014/main" id="{9C0774A0-5536-4E8E-B2D8-0F5BE1892EC0}"/>
                  </a:ext>
                </a:extLst>
              </p:cNvPr>
              <p:cNvSpPr/>
              <p:nvPr/>
            </p:nvSpPr>
            <p:spPr>
              <a:xfrm>
                <a:off x="2531768" y="3532659"/>
                <a:ext cx="615600" cy="185438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982" rIns="0" bIns="35982" rtlCol="0" anchor="ctr"/>
              <a:lstStyle/>
              <a:p>
                <a:pPr algn="ctr" defTabSz="913852">
                  <a:spcBef>
                    <a:spcPts val="0"/>
                  </a:spcBef>
                  <a:buClrTx/>
                  <a:buSzTx/>
                  <a:tabLst/>
                  <a:defRPr/>
                </a:pPr>
                <a:r>
                  <a:rPr lang="de-DE" sz="1000" b="1">
                    <a:solidFill>
                      <a:prstClr val="white"/>
                    </a:solidFill>
                    <a:latin typeface="Arial"/>
                  </a:rPr>
                  <a:t>DGT</a:t>
                </a:r>
                <a:br>
                  <a:rPr lang="de-DE" sz="1000" b="1">
                    <a:solidFill>
                      <a:prstClr val="white"/>
                    </a:solidFill>
                    <a:latin typeface="Arial"/>
                  </a:rPr>
                </a:br>
                <a:r>
                  <a:rPr lang="de-DE" sz="1000" b="1">
                    <a:solidFill>
                      <a:prstClr val="white"/>
                    </a:solidFill>
                    <a:latin typeface="Arial"/>
                  </a:rPr>
                  <a:t>Core</a:t>
                </a:r>
              </a:p>
            </p:txBody>
          </p:sp>
          <p:sp>
            <p:nvSpPr>
              <p:cNvPr id="55" name="Rectangle 70">
                <a:extLst>
                  <a:ext uri="{FF2B5EF4-FFF2-40B4-BE49-F238E27FC236}">
                    <a16:creationId xmlns:a16="http://schemas.microsoft.com/office/drawing/2014/main" id="{99002D45-5A15-417D-B997-128C9D901762}"/>
                  </a:ext>
                </a:extLst>
              </p:cNvPr>
              <p:cNvSpPr/>
              <p:nvPr/>
            </p:nvSpPr>
            <p:spPr>
              <a:xfrm>
                <a:off x="3036464" y="2781669"/>
                <a:ext cx="615600" cy="185438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982" rIns="0" bIns="35982" rtlCol="0" anchor="ctr"/>
              <a:lstStyle/>
              <a:p>
                <a:pPr algn="ctr" defTabSz="913852">
                  <a:spcBef>
                    <a:spcPts val="0"/>
                  </a:spcBef>
                  <a:buClrTx/>
                  <a:buSzTx/>
                  <a:tabLst/>
                  <a:defRPr/>
                </a:pPr>
                <a:r>
                  <a:rPr lang="en-US" sz="800" b="1">
                    <a:solidFill>
                      <a:srgbClr val="0097AC">
                        <a:lumMod val="75000"/>
                      </a:srgbClr>
                    </a:solidFill>
                    <a:latin typeface="Arial"/>
                  </a:rPr>
                  <a:t>Localization</a:t>
                </a:r>
              </a:p>
            </p:txBody>
          </p:sp>
          <p:cxnSp>
            <p:nvCxnSpPr>
              <p:cNvPr id="56" name="Gerader Verbinder 25">
                <a:extLst>
                  <a:ext uri="{FF2B5EF4-FFF2-40B4-BE49-F238E27FC236}">
                    <a16:creationId xmlns:a16="http://schemas.microsoft.com/office/drawing/2014/main" id="{16EBA43A-90F9-4D2F-9E0E-5047BCD35802}"/>
                  </a:ext>
                </a:extLst>
              </p:cNvPr>
              <p:cNvCxnSpPr/>
              <p:nvPr/>
            </p:nvCxnSpPr>
            <p:spPr>
              <a:xfrm flipH="1">
                <a:off x="3331249" y="2932761"/>
                <a:ext cx="349" cy="204031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Rectangle 75">
                <a:extLst>
                  <a:ext uri="{FF2B5EF4-FFF2-40B4-BE49-F238E27FC236}">
                    <a16:creationId xmlns:a16="http://schemas.microsoft.com/office/drawing/2014/main" id="{CF412995-AC64-4C6F-B18A-314DF878A58E}"/>
                  </a:ext>
                </a:extLst>
              </p:cNvPr>
              <p:cNvSpPr/>
              <p:nvPr/>
            </p:nvSpPr>
            <p:spPr>
              <a:xfrm>
                <a:off x="2556473" y="3025281"/>
                <a:ext cx="615600" cy="185438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982" rIns="0" bIns="35982" rtlCol="0" anchor="ctr"/>
              <a:lstStyle/>
              <a:p>
                <a:pPr algn="ctr" defTabSz="913852">
                  <a:spcBef>
                    <a:spcPts val="0"/>
                  </a:spcBef>
                  <a:buClrTx/>
                  <a:buSzTx/>
                  <a:tabLst/>
                  <a:defRPr/>
                </a:pPr>
                <a:r>
                  <a:rPr lang="de-DE" sz="900" b="1">
                    <a:solidFill>
                      <a:srgbClr val="000000"/>
                    </a:solidFill>
                    <a:latin typeface="Arial"/>
                  </a:rPr>
                  <a:t>CS</a:t>
                </a:r>
              </a:p>
            </p:txBody>
          </p:sp>
          <p:sp>
            <p:nvSpPr>
              <p:cNvPr id="58" name="Rectangle 76">
                <a:extLst>
                  <a:ext uri="{FF2B5EF4-FFF2-40B4-BE49-F238E27FC236}">
                    <a16:creationId xmlns:a16="http://schemas.microsoft.com/office/drawing/2014/main" id="{A9425870-F2EA-42DD-BFC8-45449EA3D16A}"/>
                  </a:ext>
                </a:extLst>
              </p:cNvPr>
              <p:cNvSpPr/>
              <p:nvPr/>
            </p:nvSpPr>
            <p:spPr>
              <a:xfrm>
                <a:off x="2046116" y="3522532"/>
                <a:ext cx="615600" cy="185438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982" rIns="0" bIns="35982" rtlCol="0" anchor="ctr"/>
              <a:lstStyle/>
              <a:p>
                <a:pPr algn="ctr" defTabSz="913852">
                  <a:spcBef>
                    <a:spcPts val="0"/>
                  </a:spcBef>
                  <a:buClrTx/>
                  <a:buSzTx/>
                  <a:tabLst/>
                  <a:defRPr/>
                </a:pPr>
                <a:r>
                  <a:rPr lang="de-DE" sz="900" b="1">
                    <a:solidFill>
                      <a:srgbClr val="000000"/>
                    </a:solidFill>
                    <a:latin typeface="Arial"/>
                  </a:rPr>
                  <a:t>BS</a:t>
                </a:r>
              </a:p>
            </p:txBody>
          </p:sp>
          <p:sp>
            <p:nvSpPr>
              <p:cNvPr id="59" name="Rectangle 77">
                <a:extLst>
                  <a:ext uri="{FF2B5EF4-FFF2-40B4-BE49-F238E27FC236}">
                    <a16:creationId xmlns:a16="http://schemas.microsoft.com/office/drawing/2014/main" id="{7CCF6364-AF8C-45C9-A558-9AA9486AA941}"/>
                  </a:ext>
                </a:extLst>
              </p:cNvPr>
              <p:cNvSpPr/>
              <p:nvPr/>
            </p:nvSpPr>
            <p:spPr>
              <a:xfrm>
                <a:off x="3055142" y="3531335"/>
                <a:ext cx="615600" cy="185438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982" rIns="0" bIns="35982" rtlCol="0" anchor="ctr"/>
              <a:lstStyle/>
              <a:p>
                <a:pPr algn="ctr" defTabSz="913852">
                  <a:spcBef>
                    <a:spcPts val="0"/>
                  </a:spcBef>
                  <a:buClrTx/>
                  <a:buSzTx/>
                  <a:tabLst/>
                  <a:defRPr/>
                </a:pPr>
                <a:r>
                  <a:rPr lang="de-DE" sz="900" b="1">
                    <a:solidFill>
                      <a:srgbClr val="000000"/>
                    </a:solidFill>
                    <a:latin typeface="Arial"/>
                  </a:rPr>
                  <a:t>IS</a:t>
                </a:r>
              </a:p>
            </p:txBody>
          </p:sp>
          <p:sp>
            <p:nvSpPr>
              <p:cNvPr id="60" name="Rectangle 78">
                <a:extLst>
                  <a:ext uri="{FF2B5EF4-FFF2-40B4-BE49-F238E27FC236}">
                    <a16:creationId xmlns:a16="http://schemas.microsoft.com/office/drawing/2014/main" id="{05506502-03C1-4B4B-815D-753F214DC7AD}"/>
                  </a:ext>
                </a:extLst>
              </p:cNvPr>
              <p:cNvSpPr/>
              <p:nvPr/>
            </p:nvSpPr>
            <p:spPr>
              <a:xfrm>
                <a:off x="2549684" y="4051232"/>
                <a:ext cx="615600" cy="185438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982" rIns="0" bIns="35982" rtlCol="0" anchor="ctr"/>
              <a:lstStyle/>
              <a:p>
                <a:pPr algn="ctr" defTabSz="913852">
                  <a:spcBef>
                    <a:spcPts val="0"/>
                  </a:spcBef>
                  <a:buClrTx/>
                  <a:buSzTx/>
                  <a:tabLst/>
                  <a:defRPr/>
                </a:pPr>
                <a:r>
                  <a:rPr lang="de-DE" sz="900" b="1">
                    <a:solidFill>
                      <a:srgbClr val="000000"/>
                    </a:solidFill>
                    <a:latin typeface="Arial"/>
                  </a:rPr>
                  <a:t>SY</a:t>
                </a:r>
              </a:p>
            </p:txBody>
          </p:sp>
          <p:sp>
            <p:nvSpPr>
              <p:cNvPr id="61" name="Rectangle 79">
                <a:extLst>
                  <a:ext uri="{FF2B5EF4-FFF2-40B4-BE49-F238E27FC236}">
                    <a16:creationId xmlns:a16="http://schemas.microsoft.com/office/drawing/2014/main" id="{65954655-6F85-48AC-9223-50E4A7B1D515}"/>
                  </a:ext>
                </a:extLst>
              </p:cNvPr>
              <p:cNvSpPr/>
              <p:nvPr/>
            </p:nvSpPr>
            <p:spPr>
              <a:xfrm>
                <a:off x="2131079" y="3969230"/>
                <a:ext cx="615600" cy="185438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982" rIns="0" bIns="35982" rtlCol="0" anchor="ctr"/>
              <a:lstStyle/>
              <a:p>
                <a:pPr algn="ctr" defTabSz="913852">
                  <a:spcBef>
                    <a:spcPts val="0"/>
                  </a:spcBef>
                  <a:buClrTx/>
                  <a:buSzTx/>
                  <a:tabLst/>
                  <a:defRPr/>
                </a:pPr>
                <a:r>
                  <a:rPr lang="de-DE" sz="900" b="1">
                    <a:solidFill>
                      <a:srgbClr val="000000"/>
                    </a:solidFill>
                    <a:latin typeface="Arial"/>
                  </a:rPr>
                  <a:t>ES</a:t>
                </a:r>
              </a:p>
            </p:txBody>
          </p:sp>
          <p:sp>
            <p:nvSpPr>
              <p:cNvPr id="62" name="Rectangle 77">
                <a:extLst>
                  <a:ext uri="{FF2B5EF4-FFF2-40B4-BE49-F238E27FC236}">
                    <a16:creationId xmlns:a16="http://schemas.microsoft.com/office/drawing/2014/main" id="{5EA44935-888B-4A4D-B716-6D81F3F76482}"/>
                  </a:ext>
                </a:extLst>
              </p:cNvPr>
              <p:cNvSpPr/>
              <p:nvPr/>
            </p:nvSpPr>
            <p:spPr>
              <a:xfrm>
                <a:off x="2934582" y="3199237"/>
                <a:ext cx="615600" cy="185438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5982" rIns="0" bIns="35982" rtlCol="0" anchor="ctr"/>
              <a:lstStyle/>
              <a:p>
                <a:pPr algn="ctr" defTabSz="913852">
                  <a:spcBef>
                    <a:spcPts val="0"/>
                  </a:spcBef>
                  <a:buClrTx/>
                  <a:buSzTx/>
                  <a:tabLst/>
                  <a:defRPr/>
                </a:pPr>
                <a:r>
                  <a:rPr lang="de-DE" sz="900" b="1">
                    <a:solidFill>
                      <a:srgbClr val="000000"/>
                    </a:solidFill>
                    <a:latin typeface="Arial"/>
                  </a:rPr>
                  <a:t>HV</a:t>
                </a:r>
              </a:p>
            </p:txBody>
          </p:sp>
        </p:grpSp>
      </p:grpSp>
      <p:sp>
        <p:nvSpPr>
          <p:cNvPr id="75" name="Rechteck 25">
            <a:extLst>
              <a:ext uri="{FF2B5EF4-FFF2-40B4-BE49-F238E27FC236}">
                <a16:creationId xmlns:a16="http://schemas.microsoft.com/office/drawing/2014/main" id="{9ECA97BC-743A-454D-933A-AF02CD386EFF}"/>
              </a:ext>
            </a:extLst>
          </p:cNvPr>
          <p:cNvSpPr>
            <a:spLocks/>
          </p:cNvSpPr>
          <p:nvPr>
            <p:custDataLst>
              <p:tags r:id="rId10"/>
            </p:custDataLst>
          </p:nvPr>
        </p:nvSpPr>
        <p:spPr>
          <a:xfrm>
            <a:off x="327007" y="1427907"/>
            <a:ext cx="11539578" cy="783364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rgbClr val="006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62" tIns="71962" rIns="71962" bIns="71962" rtlCol="0" anchor="ctr" anchorCtr="0"/>
          <a:lstStyle/>
          <a:p>
            <a:pPr algn="ctr" defTabSz="913852">
              <a:spcBef>
                <a:spcPts val="0"/>
              </a:spcBef>
              <a:buClrTx/>
              <a:buSzTx/>
              <a:tabLst/>
              <a:defRPr/>
            </a:pPr>
            <a:r>
              <a:rPr lang="en-US" sz="1798">
                <a:solidFill>
                  <a:srgbClr val="020B13"/>
                </a:solidFill>
                <a:latin typeface="Arial"/>
              </a:rPr>
              <a:t>“A </a:t>
            </a:r>
            <a:r>
              <a:rPr lang="en-US" sz="1798" b="1">
                <a:solidFill>
                  <a:srgbClr val="020B13"/>
                </a:solidFill>
                <a:latin typeface="Arial"/>
              </a:rPr>
              <a:t>globally uniform data, process </a:t>
            </a:r>
            <a:r>
              <a:rPr lang="en-US" sz="1798">
                <a:solidFill>
                  <a:srgbClr val="020B13"/>
                </a:solidFill>
                <a:latin typeface="Arial"/>
              </a:rPr>
              <a:t>and</a:t>
            </a:r>
            <a:r>
              <a:rPr lang="en-US" sz="1798" b="1">
                <a:solidFill>
                  <a:srgbClr val="020B13"/>
                </a:solidFill>
                <a:latin typeface="Arial"/>
              </a:rPr>
              <a:t> system landscape </a:t>
            </a:r>
            <a:r>
              <a:rPr lang="en-US" sz="1798">
                <a:solidFill>
                  <a:srgbClr val="020B13"/>
                </a:solidFill>
                <a:latin typeface="Arial"/>
              </a:rPr>
              <a:t>for the DRÄXLMAIER Group </a:t>
            </a:r>
            <a:br>
              <a:rPr lang="en-US" sz="1798">
                <a:solidFill>
                  <a:srgbClr val="020B13"/>
                </a:solidFill>
                <a:latin typeface="Arial"/>
              </a:rPr>
            </a:br>
            <a:r>
              <a:rPr lang="en-US" sz="1798">
                <a:solidFill>
                  <a:srgbClr val="020B13"/>
                </a:solidFill>
                <a:latin typeface="Arial"/>
              </a:rPr>
              <a:t>in order to increase substantially the </a:t>
            </a:r>
            <a:r>
              <a:rPr lang="en-US" sz="1798" b="1">
                <a:solidFill>
                  <a:srgbClr val="020B13"/>
                </a:solidFill>
                <a:latin typeface="Arial"/>
              </a:rPr>
              <a:t>efficiency</a:t>
            </a:r>
            <a:r>
              <a:rPr lang="en-US" sz="1798">
                <a:solidFill>
                  <a:srgbClr val="020B13"/>
                </a:solidFill>
                <a:latin typeface="Arial"/>
              </a:rPr>
              <a:t>, </a:t>
            </a:r>
            <a:r>
              <a:rPr lang="en-US" sz="1798" b="1">
                <a:solidFill>
                  <a:srgbClr val="020B13"/>
                </a:solidFill>
                <a:latin typeface="Arial"/>
              </a:rPr>
              <a:t>speed</a:t>
            </a:r>
            <a:r>
              <a:rPr lang="en-US" sz="1798">
                <a:solidFill>
                  <a:srgbClr val="020B13"/>
                </a:solidFill>
                <a:latin typeface="Arial"/>
              </a:rPr>
              <a:t> and </a:t>
            </a:r>
            <a:r>
              <a:rPr lang="en-US" sz="1798" b="1">
                <a:solidFill>
                  <a:srgbClr val="020B13"/>
                </a:solidFill>
                <a:latin typeface="Arial"/>
              </a:rPr>
              <a:t>transparency”</a:t>
            </a:r>
            <a:endParaRPr lang="de-DE" sz="1798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9210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401D5-5484-716A-D39F-498082C9E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539600"/>
            <a:ext cx="9697138" cy="861319"/>
          </a:xfrm>
        </p:spPr>
        <p:txBody>
          <a:bodyPr/>
          <a:lstStyle/>
          <a:p>
            <a:r>
              <a:rPr lang="en-US"/>
              <a:t>Selected improvements through synapsis for the individual functions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67CD5D4-FC0A-DA66-08F8-6F0307A0C20D}"/>
              </a:ext>
            </a:extLst>
          </p:cNvPr>
          <p:cNvGrpSpPr/>
          <p:nvPr/>
        </p:nvGrpSpPr>
        <p:grpSpPr>
          <a:xfrm>
            <a:off x="1984249" y="1405348"/>
            <a:ext cx="1584000" cy="4862522"/>
            <a:chOff x="1984249" y="1405348"/>
            <a:chExt cx="1584000" cy="4862522"/>
          </a:xfrm>
        </p:grpSpPr>
        <p:sp>
          <p:nvSpPr>
            <p:cNvPr id="26" name="Rechteck 6">
              <a:extLst>
                <a:ext uri="{FF2B5EF4-FFF2-40B4-BE49-F238E27FC236}">
                  <a16:creationId xmlns:a16="http://schemas.microsoft.com/office/drawing/2014/main" id="{C39A6B20-B2DA-1C09-8F0F-075DB21014C2}"/>
                </a:ext>
              </a:extLst>
            </p:cNvPr>
            <p:cNvSpPr>
              <a:spLocks/>
            </p:cNvSpPr>
            <p:nvPr>
              <p:custDataLst>
                <p:tags r:id="rId19"/>
              </p:custDataLst>
            </p:nvPr>
          </p:nvSpPr>
          <p:spPr>
            <a:xfrm>
              <a:off x="1984249" y="2444498"/>
              <a:ext cx="1584000" cy="382337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91" tIns="143963" rIns="35991" bIns="0" rtlCol="0" anchor="t" anchorCtr="0"/>
            <a:lstStyle/>
            <a:p>
              <a:pPr marL="71733" indent="-92047">
                <a:buClr>
                  <a:srgbClr val="0097AC"/>
                </a:buClr>
                <a:buFont typeface="Arial" panose="020B0604020202020204" pitchFamily="34" charset="0"/>
                <a:buChar char="•"/>
              </a:pPr>
              <a:r>
                <a:rPr lang="en-US" sz="1200" b="1">
                  <a:solidFill>
                    <a:srgbClr val="000000"/>
                  </a:solidFill>
                  <a:latin typeface="Arial"/>
                </a:rPr>
                <a:t>Integrated corporate planning </a:t>
              </a:r>
              <a:r>
                <a:rPr lang="en-US" sz="1200">
                  <a:solidFill>
                    <a:srgbClr val="000000"/>
                  </a:solidFill>
                  <a:latin typeface="Arial"/>
                </a:rPr>
                <a:t>enables better planning of purchasing quantities and reduces manual effort</a:t>
              </a:r>
            </a:p>
            <a:p>
              <a:pPr marL="71733" indent="-92047">
                <a:buClr>
                  <a:srgbClr val="0097AC"/>
                </a:buClr>
                <a:buFont typeface="Arial" panose="020B0604020202020204" pitchFamily="34" charset="0"/>
                <a:buChar char="•"/>
              </a:pPr>
              <a:r>
                <a:rPr lang="en-US" sz="1200" b="1">
                  <a:solidFill>
                    <a:srgbClr val="000000"/>
                  </a:solidFill>
                  <a:latin typeface="Arial"/>
                </a:rPr>
                <a:t>Efficient</a:t>
              </a:r>
              <a:r>
                <a:rPr lang="en-US" sz="1200">
                  <a:solidFill>
                    <a:srgbClr val="000000"/>
                  </a:solidFill>
                  <a:latin typeface="Arial"/>
                </a:rPr>
                <a:t> production planning, control and materials planning through integrated planning tool</a:t>
              </a:r>
            </a:p>
            <a:p>
              <a:pPr marL="71733" indent="-92047">
                <a:buClr>
                  <a:srgbClr val="0097AC"/>
                </a:buClr>
                <a:buFont typeface="Arial" panose="020B0604020202020204" pitchFamily="34" charset="0"/>
                <a:buChar char="•"/>
              </a:pPr>
              <a:r>
                <a:rPr lang="en-US" sz="1200">
                  <a:solidFill>
                    <a:srgbClr val="000000"/>
                  </a:solidFill>
                  <a:latin typeface="Arial"/>
                </a:rPr>
                <a:t>Improved visibility of spend volume and purchasing conditions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42596F6-37B9-DAF8-F9E7-2C42BC5DBDF6}"/>
                </a:ext>
              </a:extLst>
            </p:cNvPr>
            <p:cNvGrpSpPr/>
            <p:nvPr/>
          </p:nvGrpSpPr>
          <p:grpSpPr>
            <a:xfrm>
              <a:off x="1984249" y="1405348"/>
              <a:ext cx="1584000" cy="1167557"/>
              <a:chOff x="1984124" y="1405348"/>
              <a:chExt cx="1584000" cy="1167557"/>
            </a:xfrm>
          </p:grpSpPr>
          <p:sp>
            <p:nvSpPr>
              <p:cNvPr id="27" name="Rechteck 7">
                <a:extLst>
                  <a:ext uri="{FF2B5EF4-FFF2-40B4-BE49-F238E27FC236}">
                    <a16:creationId xmlns:a16="http://schemas.microsoft.com/office/drawing/2014/main" id="{89551050-8EED-1EEB-C3FA-0D6766DADB00}"/>
                  </a:ext>
                </a:extLst>
              </p:cNvPr>
              <p:cNvSpPr>
                <a:spLocks/>
              </p:cNvSpPr>
              <p:nvPr>
                <p:custDataLst>
                  <p:tags r:id="rId20"/>
                </p:custDataLst>
              </p:nvPr>
            </p:nvSpPr>
            <p:spPr>
              <a:xfrm>
                <a:off x="1984124" y="1405348"/>
                <a:ext cx="1584000" cy="1167557"/>
              </a:xfrm>
              <a:prstGeom prst="rect">
                <a:avLst/>
              </a:prstGeom>
              <a:solidFill>
                <a:schemeClr val="accent1"/>
              </a:solidFill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5991" tIns="683822" rIns="35991" bIns="0" rtlCol="0" anchor="t" anchorCtr="0"/>
              <a:lstStyle/>
              <a:p>
                <a:pPr algn="ctr">
                  <a:buClr>
                    <a:srgbClr val="0097AC"/>
                  </a:buClr>
                </a:pPr>
                <a:r>
                  <a:rPr lang="de-DE" sz="1400" b="1">
                    <a:solidFill>
                      <a:prstClr val="white"/>
                    </a:solidFill>
                    <a:latin typeface="Arial"/>
                  </a:rPr>
                  <a:t>PURCHASING</a:t>
                </a:r>
              </a:p>
            </p:txBody>
          </p:sp>
          <p:pic>
            <p:nvPicPr>
              <p:cNvPr id="28" name="Grafik 8">
                <a:extLst>
                  <a:ext uri="{FF2B5EF4-FFF2-40B4-BE49-F238E27FC236}">
                    <a16:creationId xmlns:a16="http://schemas.microsoft.com/office/drawing/2014/main" id="{D8A72547-3BEE-031B-5765-A2B598F8B82C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29621" y="1515751"/>
                <a:ext cx="493006" cy="476669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748985E-3FC3-F6F8-3E19-9D49A6DBEE49}"/>
              </a:ext>
            </a:extLst>
          </p:cNvPr>
          <p:cNvGrpSpPr/>
          <p:nvPr/>
        </p:nvGrpSpPr>
        <p:grpSpPr>
          <a:xfrm>
            <a:off x="324000" y="1405348"/>
            <a:ext cx="1584000" cy="4862522"/>
            <a:chOff x="323851" y="1405348"/>
            <a:chExt cx="1584000" cy="4862522"/>
          </a:xfrm>
        </p:grpSpPr>
        <p:sp>
          <p:nvSpPr>
            <p:cNvPr id="29" name="Rechteck 9">
              <a:extLst>
                <a:ext uri="{FF2B5EF4-FFF2-40B4-BE49-F238E27FC236}">
                  <a16:creationId xmlns:a16="http://schemas.microsoft.com/office/drawing/2014/main" id="{DB1A2461-1ADD-F1C9-026C-443D2F3A9DE5}"/>
                </a:ext>
              </a:extLst>
            </p:cNvPr>
            <p:cNvSpPr>
              <a:spLocks/>
            </p:cNvSpPr>
            <p:nvPr>
              <p:custDataLst>
                <p:tags r:id="rId16"/>
              </p:custDataLst>
            </p:nvPr>
          </p:nvSpPr>
          <p:spPr>
            <a:xfrm>
              <a:off x="323851" y="2444498"/>
              <a:ext cx="1584000" cy="382337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91" tIns="143963" rIns="35991" bIns="0" rtlCol="0" anchor="t" anchorCtr="0"/>
            <a:lstStyle/>
            <a:p>
              <a:pPr marL="71978" indent="-92047">
                <a:buClr>
                  <a:srgbClr val="0097AC"/>
                </a:buClr>
                <a:buFont typeface="Arial" panose="020B0604020202020204" pitchFamily="34" charset="0"/>
                <a:buChar char="•"/>
              </a:pPr>
              <a:r>
                <a:rPr lang="en-US" sz="1200" b="1">
                  <a:solidFill>
                    <a:srgbClr val="000000"/>
                  </a:solidFill>
                  <a:latin typeface="Arial"/>
                </a:rPr>
                <a:t>Digital production twin </a:t>
              </a:r>
              <a:r>
                <a:rPr lang="en-US" sz="1200">
                  <a:solidFill>
                    <a:srgbClr val="000000"/>
                  </a:solidFill>
                  <a:latin typeface="Arial"/>
                </a:rPr>
                <a:t>as a prerequisite for "Industry 4.0" - closed loop between development &amp; production</a:t>
              </a:r>
            </a:p>
            <a:p>
              <a:pPr marL="71978" indent="-92047">
                <a:buClr>
                  <a:srgbClr val="0097AC"/>
                </a:buClr>
                <a:buFont typeface="Arial" panose="020B0604020202020204" pitchFamily="34" charset="0"/>
                <a:buChar char="•"/>
              </a:pPr>
              <a:r>
                <a:rPr lang="en-US" sz="1200">
                  <a:solidFill>
                    <a:srgbClr val="000000"/>
                  </a:solidFill>
                  <a:latin typeface="Arial"/>
                </a:rPr>
                <a:t>Reduced maintenance effort for material master data due to fewer duplicates </a:t>
              </a:r>
            </a:p>
            <a:p>
              <a:pPr marL="71978" indent="-92047">
                <a:buClr>
                  <a:srgbClr val="0097AC"/>
                </a:buClr>
                <a:buFont typeface="Arial" panose="020B0604020202020204" pitchFamily="34" charset="0"/>
                <a:buChar char="•"/>
              </a:pPr>
              <a:r>
                <a:rPr lang="en-US" sz="1200" b="1">
                  <a:solidFill>
                    <a:srgbClr val="000000"/>
                  </a:solidFill>
                  <a:latin typeface="Arial"/>
                </a:rPr>
                <a:t>Higher efficiency in change management </a:t>
              </a:r>
              <a:r>
                <a:rPr lang="en-US" sz="1200">
                  <a:solidFill>
                    <a:srgbClr val="000000"/>
                  </a:solidFill>
                  <a:latin typeface="Arial"/>
                </a:rPr>
                <a:t>of prototypes and tools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2450D1B-1F9C-3EB7-A53C-68705B52259B}"/>
                </a:ext>
              </a:extLst>
            </p:cNvPr>
            <p:cNvGrpSpPr/>
            <p:nvPr/>
          </p:nvGrpSpPr>
          <p:grpSpPr>
            <a:xfrm>
              <a:off x="323851" y="1405348"/>
              <a:ext cx="1584000" cy="1167557"/>
              <a:chOff x="323851" y="1405348"/>
              <a:chExt cx="1584000" cy="1167557"/>
            </a:xfrm>
          </p:grpSpPr>
          <p:sp>
            <p:nvSpPr>
              <p:cNvPr id="30" name="Rechteck 10">
                <a:extLst>
                  <a:ext uri="{FF2B5EF4-FFF2-40B4-BE49-F238E27FC236}">
                    <a16:creationId xmlns:a16="http://schemas.microsoft.com/office/drawing/2014/main" id="{E6E7F791-C6BA-10CC-30F5-77331C6209BC}"/>
                  </a:ext>
                </a:extLst>
              </p:cNvPr>
              <p:cNvSpPr>
                <a:spLocks/>
              </p:cNvSpPr>
              <p:nvPr>
                <p:custDataLst>
                  <p:tags r:id="rId17"/>
                </p:custDataLst>
              </p:nvPr>
            </p:nvSpPr>
            <p:spPr>
              <a:xfrm>
                <a:off x="323851" y="1405348"/>
                <a:ext cx="1584000" cy="1167557"/>
              </a:xfrm>
              <a:prstGeom prst="rect">
                <a:avLst/>
              </a:prstGeom>
              <a:solidFill>
                <a:schemeClr val="accent1"/>
              </a:solidFill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5991" tIns="683822" rIns="35991" bIns="0" rtlCol="0" anchor="t" anchorCtr="0"/>
              <a:lstStyle/>
              <a:p>
                <a:pPr algn="ctr">
                  <a:buClr>
                    <a:srgbClr val="0097AC"/>
                  </a:buClr>
                </a:pPr>
                <a:r>
                  <a:rPr lang="de-DE" sz="1400" b="1">
                    <a:solidFill>
                      <a:prstClr val="white"/>
                    </a:solidFill>
                    <a:latin typeface="Arial"/>
                  </a:rPr>
                  <a:t>DEVELOPMENT</a:t>
                </a:r>
              </a:p>
            </p:txBody>
          </p:sp>
          <p:pic>
            <p:nvPicPr>
              <p:cNvPr id="31" name="Grafik 11">
                <a:extLst>
                  <a:ext uri="{FF2B5EF4-FFF2-40B4-BE49-F238E27FC236}">
                    <a16:creationId xmlns:a16="http://schemas.microsoft.com/office/drawing/2014/main" id="{EEF662BA-2504-1047-E190-C16BCAA9A527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9348" y="1515751"/>
                <a:ext cx="493006" cy="476669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6C8FC3-E952-85B4-6737-EE40C2790848}"/>
              </a:ext>
            </a:extLst>
          </p:cNvPr>
          <p:cNvGrpSpPr/>
          <p:nvPr/>
        </p:nvGrpSpPr>
        <p:grpSpPr>
          <a:xfrm>
            <a:off x="3644498" y="1405348"/>
            <a:ext cx="1584000" cy="4862522"/>
            <a:chOff x="3644498" y="1405348"/>
            <a:chExt cx="1584000" cy="4862522"/>
          </a:xfrm>
        </p:grpSpPr>
        <p:sp>
          <p:nvSpPr>
            <p:cNvPr id="32" name="Rechteck 12">
              <a:extLst>
                <a:ext uri="{FF2B5EF4-FFF2-40B4-BE49-F238E27FC236}">
                  <a16:creationId xmlns:a16="http://schemas.microsoft.com/office/drawing/2014/main" id="{8B3E6169-99B1-5BCD-D195-0A7A8A7022B8}"/>
                </a:ext>
              </a:extLst>
            </p:cNvPr>
            <p:cNvSpPr>
              <a:spLocks/>
            </p:cNvSpPr>
            <p:nvPr>
              <p:custDataLst>
                <p:tags r:id="rId13"/>
              </p:custDataLst>
            </p:nvPr>
          </p:nvSpPr>
          <p:spPr>
            <a:xfrm>
              <a:off x="3644498" y="2444498"/>
              <a:ext cx="1584000" cy="382337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91" tIns="143963" rIns="35991" bIns="0" rtlCol="0" anchor="t" anchorCtr="0"/>
            <a:lstStyle/>
            <a:p>
              <a:pPr marL="71978" indent="-92047">
                <a:buClr>
                  <a:srgbClr val="0097AC"/>
                </a:buClr>
                <a:buFont typeface="Arial" panose="020B0604020202020204" pitchFamily="34" charset="0"/>
                <a:buChar char="•"/>
              </a:pPr>
              <a:r>
                <a:rPr lang="en-US" sz="1200" b="1">
                  <a:solidFill>
                    <a:srgbClr val="000000"/>
                  </a:solidFill>
                  <a:latin typeface="Arial"/>
                </a:rPr>
                <a:t>Improved comparability </a:t>
              </a:r>
              <a:r>
                <a:rPr lang="en-US" sz="1200">
                  <a:solidFill>
                    <a:srgbClr val="000000"/>
                  </a:solidFill>
                  <a:latin typeface="Arial"/>
                </a:rPr>
                <a:t>of purchasing and sales conditions through the use of a consistent material number</a:t>
              </a:r>
            </a:p>
            <a:p>
              <a:pPr marL="71978" indent="-92047">
                <a:buClr>
                  <a:srgbClr val="0097AC"/>
                </a:buClr>
                <a:buFont typeface="Arial" panose="020B0604020202020204" pitchFamily="34" charset="0"/>
                <a:buChar char="•"/>
              </a:pPr>
              <a:r>
                <a:rPr lang="en-US" sz="1200">
                  <a:solidFill>
                    <a:srgbClr val="000000"/>
                  </a:solidFill>
                  <a:latin typeface="Arial"/>
                </a:rPr>
                <a:t>Use of the same SAP system for series and non-series</a:t>
              </a:r>
            </a:p>
            <a:p>
              <a:pPr marL="71978" indent="-92047">
                <a:buClr>
                  <a:srgbClr val="0097AC"/>
                </a:buClr>
                <a:buFont typeface="Arial" panose="020B0604020202020204" pitchFamily="34" charset="0"/>
                <a:buChar char="•"/>
              </a:pPr>
              <a:r>
                <a:rPr lang="en-US" sz="1200" b="1">
                  <a:solidFill>
                    <a:srgbClr val="000000"/>
                  </a:solidFill>
                  <a:latin typeface="Arial"/>
                </a:rPr>
                <a:t>Consistent intercompany invoicing model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FA0F9E3-220A-5AB8-CADA-CABE735811D8}"/>
                </a:ext>
              </a:extLst>
            </p:cNvPr>
            <p:cNvGrpSpPr/>
            <p:nvPr/>
          </p:nvGrpSpPr>
          <p:grpSpPr>
            <a:xfrm>
              <a:off x="3644498" y="1405348"/>
              <a:ext cx="1584000" cy="1167557"/>
              <a:chOff x="3644399" y="1405348"/>
              <a:chExt cx="1584000" cy="1167557"/>
            </a:xfrm>
          </p:grpSpPr>
          <p:sp>
            <p:nvSpPr>
              <p:cNvPr id="33" name="Rechteck 13">
                <a:extLst>
                  <a:ext uri="{FF2B5EF4-FFF2-40B4-BE49-F238E27FC236}">
                    <a16:creationId xmlns:a16="http://schemas.microsoft.com/office/drawing/2014/main" id="{19153971-D318-4C25-F4D1-5041F41F7AF2}"/>
                  </a:ext>
                </a:extLst>
              </p:cNvPr>
              <p:cNvSpPr>
                <a:spLocks/>
              </p:cNvSpPr>
              <p:nvPr>
                <p:custDataLst>
                  <p:tags r:id="rId14"/>
                </p:custDataLst>
              </p:nvPr>
            </p:nvSpPr>
            <p:spPr>
              <a:xfrm>
                <a:off x="3644399" y="1405348"/>
                <a:ext cx="1584000" cy="1167557"/>
              </a:xfrm>
              <a:prstGeom prst="rect">
                <a:avLst/>
              </a:prstGeom>
              <a:solidFill>
                <a:schemeClr val="accent1"/>
              </a:solidFill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5991" tIns="683822" rIns="35991" bIns="0" rtlCol="0" anchor="t" anchorCtr="0"/>
              <a:lstStyle/>
              <a:p>
                <a:pPr algn="ctr">
                  <a:buClr>
                    <a:srgbClr val="0097AC"/>
                  </a:buClr>
                </a:pPr>
                <a:r>
                  <a:rPr lang="de-DE" sz="1400" b="1">
                    <a:solidFill>
                      <a:prstClr val="white"/>
                    </a:solidFill>
                    <a:latin typeface="Arial"/>
                  </a:rPr>
                  <a:t>SALES</a:t>
                </a:r>
              </a:p>
            </p:txBody>
          </p:sp>
          <p:pic>
            <p:nvPicPr>
              <p:cNvPr id="34" name="Grafik 14">
                <a:extLst>
                  <a:ext uri="{FF2B5EF4-FFF2-40B4-BE49-F238E27FC236}">
                    <a16:creationId xmlns:a16="http://schemas.microsoft.com/office/drawing/2014/main" id="{24145397-2F5C-BACD-6893-B58168712DBB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5246" y="1491916"/>
                <a:ext cx="542306" cy="524336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2C028E6-9135-E255-A70D-FD2D6A2CAB6D}"/>
              </a:ext>
            </a:extLst>
          </p:cNvPr>
          <p:cNvGrpSpPr/>
          <p:nvPr/>
        </p:nvGrpSpPr>
        <p:grpSpPr>
          <a:xfrm>
            <a:off x="5304747" y="1405348"/>
            <a:ext cx="1584000" cy="4862522"/>
            <a:chOff x="5304747" y="1405348"/>
            <a:chExt cx="1584000" cy="4862522"/>
          </a:xfrm>
        </p:grpSpPr>
        <p:sp>
          <p:nvSpPr>
            <p:cNvPr id="35" name="Rechteck 15">
              <a:extLst>
                <a:ext uri="{FF2B5EF4-FFF2-40B4-BE49-F238E27FC236}">
                  <a16:creationId xmlns:a16="http://schemas.microsoft.com/office/drawing/2014/main" id="{1CE4C613-0E5B-9A9E-0A72-3F1CDBC1FFAA}"/>
                </a:ext>
              </a:extLst>
            </p:cNvPr>
            <p:cNvSpPr>
              <a:spLocks/>
            </p:cNvSpPr>
            <p:nvPr>
              <p:custDataLst>
                <p:tags r:id="rId10"/>
              </p:custDataLst>
            </p:nvPr>
          </p:nvSpPr>
          <p:spPr>
            <a:xfrm>
              <a:off x="5304747" y="2444498"/>
              <a:ext cx="1584000" cy="382337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91" tIns="143963" rIns="35991" bIns="0" rtlCol="0" anchor="t" anchorCtr="0"/>
            <a:lstStyle/>
            <a:p>
              <a:pPr marL="71978" indent="-92047">
                <a:buClr>
                  <a:srgbClr val="0097AC"/>
                </a:buClr>
                <a:buFont typeface="Arial" panose="020B0604020202020204" pitchFamily="34" charset="0"/>
                <a:buChar char="•"/>
              </a:pPr>
              <a:r>
                <a:rPr lang="en-US" sz="1200">
                  <a:solidFill>
                    <a:srgbClr val="000000"/>
                  </a:solidFill>
                  <a:latin typeface="Arial"/>
                </a:rPr>
                <a:t>Reduction of non-series material costs through catalogs</a:t>
              </a:r>
            </a:p>
            <a:p>
              <a:pPr marL="71978" indent="-92047">
                <a:buClr>
                  <a:srgbClr val="0097AC"/>
                </a:buClr>
                <a:buFont typeface="Arial" panose="020B0604020202020204" pitchFamily="34" charset="0"/>
                <a:buChar char="•"/>
              </a:pPr>
              <a:r>
                <a:rPr lang="en-US" sz="1200" b="1">
                  <a:solidFill>
                    <a:srgbClr val="000000"/>
                  </a:solidFill>
                  <a:latin typeface="Arial"/>
                </a:rPr>
                <a:t>Reduction of material consumption for series production</a:t>
              </a:r>
            </a:p>
            <a:p>
              <a:pPr marL="71978" indent="-92047">
                <a:buClr>
                  <a:srgbClr val="0097AC"/>
                </a:buClr>
                <a:buFont typeface="Arial" panose="020B0604020202020204" pitchFamily="34" charset="0"/>
                <a:buChar char="•"/>
              </a:pPr>
              <a:r>
                <a:rPr lang="en-US" sz="1200" b="1">
                  <a:solidFill>
                    <a:srgbClr val="000000"/>
                  </a:solidFill>
                  <a:latin typeface="Arial"/>
                </a:rPr>
                <a:t>Efficiency increase in production control (FST), in logistics planning, in maintenance and in the warehouse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ABC732D-FD9D-3F85-B23C-141D2CACA463}"/>
                </a:ext>
              </a:extLst>
            </p:cNvPr>
            <p:cNvGrpSpPr/>
            <p:nvPr/>
          </p:nvGrpSpPr>
          <p:grpSpPr>
            <a:xfrm>
              <a:off x="5304747" y="1405348"/>
              <a:ext cx="1584000" cy="1167557"/>
              <a:chOff x="5304672" y="1405348"/>
              <a:chExt cx="1584000" cy="1167557"/>
            </a:xfrm>
          </p:grpSpPr>
          <p:sp>
            <p:nvSpPr>
              <p:cNvPr id="36" name="Rechteck 16">
                <a:extLst>
                  <a:ext uri="{FF2B5EF4-FFF2-40B4-BE49-F238E27FC236}">
                    <a16:creationId xmlns:a16="http://schemas.microsoft.com/office/drawing/2014/main" id="{505BA245-FE69-8645-27F8-8E65AD5400B1}"/>
                  </a:ext>
                </a:extLst>
              </p:cNvPr>
              <p:cNvSpPr>
                <a:spLocks/>
              </p:cNvSpPr>
              <p:nvPr>
                <p:custDataLst>
                  <p:tags r:id="rId11"/>
                </p:custDataLst>
              </p:nvPr>
            </p:nvSpPr>
            <p:spPr>
              <a:xfrm>
                <a:off x="5304672" y="1405348"/>
                <a:ext cx="1584000" cy="1167557"/>
              </a:xfrm>
              <a:prstGeom prst="rect">
                <a:avLst/>
              </a:prstGeom>
              <a:solidFill>
                <a:schemeClr val="accent1"/>
              </a:solidFill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5991" tIns="683822" rIns="35991" bIns="0" rtlCol="0" anchor="t" anchorCtr="0"/>
              <a:lstStyle/>
              <a:p>
                <a:pPr algn="ctr">
                  <a:buClr>
                    <a:srgbClr val="0097AC"/>
                  </a:buClr>
                </a:pPr>
                <a:r>
                  <a:rPr lang="de-DE" sz="1400" b="1">
                    <a:solidFill>
                      <a:prstClr val="white"/>
                    </a:solidFill>
                    <a:latin typeface="Arial"/>
                  </a:rPr>
                  <a:t>PRODUCTION &amp; LOGISTICS</a:t>
                </a:r>
              </a:p>
            </p:txBody>
          </p:sp>
          <p:pic>
            <p:nvPicPr>
              <p:cNvPr id="37" name="Grafik 17">
                <a:extLst>
                  <a:ext uri="{FF2B5EF4-FFF2-40B4-BE49-F238E27FC236}">
                    <a16:creationId xmlns:a16="http://schemas.microsoft.com/office/drawing/2014/main" id="{05497F10-8BEA-F898-4494-FC3E18C07C7F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27" cstate="print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00869" y="1468084"/>
                <a:ext cx="591607" cy="572003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2AD515C-E754-0E86-A049-C9BFDC641892}"/>
              </a:ext>
            </a:extLst>
          </p:cNvPr>
          <p:cNvGrpSpPr/>
          <p:nvPr/>
        </p:nvGrpSpPr>
        <p:grpSpPr>
          <a:xfrm>
            <a:off x="6964996" y="1405348"/>
            <a:ext cx="1584000" cy="4862522"/>
            <a:chOff x="6964996" y="1405348"/>
            <a:chExt cx="1584000" cy="4862522"/>
          </a:xfrm>
        </p:grpSpPr>
        <p:sp>
          <p:nvSpPr>
            <p:cNvPr id="38" name="Rechteck 18">
              <a:extLst>
                <a:ext uri="{FF2B5EF4-FFF2-40B4-BE49-F238E27FC236}">
                  <a16:creationId xmlns:a16="http://schemas.microsoft.com/office/drawing/2014/main" id="{F1339440-1D52-E9AF-6539-178BC8EC49E8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>
            <a:xfrm>
              <a:off x="6964996" y="2444498"/>
              <a:ext cx="1584000" cy="382337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91" tIns="143963" rIns="35991" bIns="0" rtlCol="0" anchor="t" anchorCtr="0"/>
            <a:lstStyle/>
            <a:p>
              <a:pPr marL="71978" indent="-92047">
                <a:buClr>
                  <a:srgbClr val="0097AC"/>
                </a:buClr>
                <a:buFont typeface="Arial" panose="020B0604020202020204" pitchFamily="34" charset="0"/>
                <a:buChar char="•"/>
              </a:pPr>
              <a:r>
                <a:rPr lang="en-US" sz="1200">
                  <a:solidFill>
                    <a:srgbClr val="000000"/>
                  </a:solidFill>
                  <a:latin typeface="Arial"/>
                </a:rPr>
                <a:t>Integrated flow of quantities and values</a:t>
              </a:r>
            </a:p>
            <a:p>
              <a:pPr marL="71978" indent="-92047">
                <a:buClr>
                  <a:srgbClr val="0097AC"/>
                </a:buClr>
                <a:buFont typeface="Arial" panose="020B0604020202020204" pitchFamily="34" charset="0"/>
                <a:buChar char="•"/>
              </a:pPr>
              <a:r>
                <a:rPr lang="en-US" sz="1200" b="1">
                  <a:solidFill>
                    <a:srgbClr val="000000"/>
                  </a:solidFill>
                  <a:latin typeface="Arial"/>
                </a:rPr>
                <a:t>Simplified invoice verification </a:t>
              </a:r>
              <a:r>
                <a:rPr lang="en-US" sz="1200">
                  <a:solidFill>
                    <a:srgbClr val="000000"/>
                  </a:solidFill>
                  <a:latin typeface="Arial"/>
                </a:rPr>
                <a:t>and faster period-end closing</a:t>
              </a:r>
            </a:p>
            <a:p>
              <a:pPr marL="71978" indent="-92047">
                <a:buClr>
                  <a:srgbClr val="0097AC"/>
                </a:buClr>
                <a:buFont typeface="Arial" panose="020B0604020202020204" pitchFamily="34" charset="0"/>
                <a:buChar char="•"/>
              </a:pPr>
              <a:r>
                <a:rPr lang="en-US" sz="1200">
                  <a:solidFill>
                    <a:srgbClr val="000000"/>
                  </a:solidFill>
                  <a:latin typeface="Arial"/>
                </a:rPr>
                <a:t>Automatic calculation of sales tax for each transaction</a:t>
              </a:r>
            </a:p>
            <a:p>
              <a:pPr marL="71978" indent="-92047">
                <a:buClr>
                  <a:srgbClr val="0097AC"/>
                </a:buClr>
                <a:buFont typeface="Arial" panose="020B0604020202020204" pitchFamily="34" charset="0"/>
                <a:buChar char="•"/>
              </a:pPr>
              <a:r>
                <a:rPr lang="en-US" sz="1200" b="1">
                  <a:solidFill>
                    <a:srgbClr val="000000"/>
                  </a:solidFill>
                  <a:latin typeface="Arial"/>
                </a:rPr>
                <a:t>Reporting per plant and per segment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DBDD5F8-096D-BD99-1148-F92DB22DA4AD}"/>
                </a:ext>
              </a:extLst>
            </p:cNvPr>
            <p:cNvGrpSpPr/>
            <p:nvPr/>
          </p:nvGrpSpPr>
          <p:grpSpPr>
            <a:xfrm>
              <a:off x="6964996" y="1405348"/>
              <a:ext cx="1584000" cy="1167557"/>
              <a:chOff x="6964946" y="1405348"/>
              <a:chExt cx="1584000" cy="1167557"/>
            </a:xfrm>
          </p:grpSpPr>
          <p:sp>
            <p:nvSpPr>
              <p:cNvPr id="39" name="Rechteck 19">
                <a:extLst>
                  <a:ext uri="{FF2B5EF4-FFF2-40B4-BE49-F238E27FC236}">
                    <a16:creationId xmlns:a16="http://schemas.microsoft.com/office/drawing/2014/main" id="{C58CFD03-6ACD-7BD0-3179-138A1195A76E}"/>
                  </a:ext>
                </a:extLst>
              </p:cNvPr>
              <p:cNvSpPr>
                <a:spLocks/>
              </p:cNvSpPr>
              <p:nvPr>
                <p:custDataLst>
                  <p:tags r:id="rId8"/>
                </p:custDataLst>
              </p:nvPr>
            </p:nvSpPr>
            <p:spPr>
              <a:xfrm>
                <a:off x="6964946" y="1405348"/>
                <a:ext cx="1584000" cy="1167557"/>
              </a:xfrm>
              <a:prstGeom prst="rect">
                <a:avLst/>
              </a:prstGeom>
              <a:solidFill>
                <a:schemeClr val="accent1"/>
              </a:solidFill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5991" tIns="683822" rIns="35991" bIns="0" rtlCol="0" anchor="t" anchorCtr="0"/>
              <a:lstStyle/>
              <a:p>
                <a:pPr algn="ctr">
                  <a:buClr>
                    <a:srgbClr val="0097AC"/>
                  </a:buClr>
                </a:pPr>
                <a:r>
                  <a:rPr lang="de-DE" sz="1400" b="1">
                    <a:solidFill>
                      <a:prstClr val="white"/>
                    </a:solidFill>
                    <a:latin typeface="Arial"/>
                  </a:rPr>
                  <a:t>FINANCE</a:t>
                </a:r>
              </a:p>
            </p:txBody>
          </p:sp>
          <p:pic>
            <p:nvPicPr>
              <p:cNvPr id="40" name="Grafik 20">
                <a:extLst>
                  <a:ext uri="{FF2B5EF4-FFF2-40B4-BE49-F238E27FC236}">
                    <a16:creationId xmlns:a16="http://schemas.microsoft.com/office/drawing/2014/main" id="{C0EF0D98-6820-ECF5-41C8-30EF7114378C}"/>
                  </a:ext>
                </a:extLst>
              </p:cNvPr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29" cstate="print">
                <a:extLst>
                  <a:ext uri="{BEBA8EAE-BF5A-486C-A8C5-ECC9F3942E4B}">
                    <a14:imgProps xmlns:a14="http://schemas.microsoft.com/office/drawing/2010/main">
                      <a14:imgLayer r:embed="rId30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0863" y="1487148"/>
                <a:ext cx="552166" cy="53387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1E7B501-6D5C-DD13-DAB4-01C30C63684C}"/>
              </a:ext>
            </a:extLst>
          </p:cNvPr>
          <p:cNvGrpSpPr/>
          <p:nvPr/>
        </p:nvGrpSpPr>
        <p:grpSpPr>
          <a:xfrm>
            <a:off x="8625245" y="1405348"/>
            <a:ext cx="1584000" cy="4862522"/>
            <a:chOff x="8625245" y="1405348"/>
            <a:chExt cx="1584000" cy="4862522"/>
          </a:xfrm>
        </p:grpSpPr>
        <p:sp>
          <p:nvSpPr>
            <p:cNvPr id="41" name="Rechteck 21">
              <a:extLst>
                <a:ext uri="{FF2B5EF4-FFF2-40B4-BE49-F238E27FC236}">
                  <a16:creationId xmlns:a16="http://schemas.microsoft.com/office/drawing/2014/main" id="{5324319C-F4B3-B797-1428-16F5F7F4FF63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>
            <a:xfrm>
              <a:off x="8625245" y="2444498"/>
              <a:ext cx="1584000" cy="382337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91" tIns="143963" rIns="35991" bIns="0" rtlCol="0" anchor="t" anchorCtr="0"/>
            <a:lstStyle/>
            <a:p>
              <a:pPr marL="71733" indent="-92047">
                <a:buClr>
                  <a:srgbClr val="0097AC"/>
                </a:buClr>
                <a:buFont typeface="Arial" panose="020B0604020202020204" pitchFamily="34" charset="0"/>
                <a:buChar char="•"/>
              </a:pPr>
              <a:r>
                <a:rPr lang="en-US" sz="1200" b="1">
                  <a:solidFill>
                    <a:srgbClr val="000000"/>
                  </a:solidFill>
                  <a:latin typeface="Arial"/>
                </a:rPr>
                <a:t>Control of all Q-related activities </a:t>
              </a:r>
              <a:r>
                <a:rPr lang="en-US" sz="1200">
                  <a:solidFill>
                    <a:srgbClr val="000000"/>
                  </a:solidFill>
                  <a:latin typeface="Arial"/>
                </a:rPr>
                <a:t>from notification onwards</a:t>
              </a:r>
            </a:p>
            <a:p>
              <a:pPr marL="71733" indent="-92047">
                <a:buClr>
                  <a:srgbClr val="0097AC"/>
                </a:buClr>
                <a:buFont typeface="Arial" panose="020B0604020202020204" pitchFamily="34" charset="0"/>
                <a:buChar char="•"/>
              </a:pPr>
              <a:r>
                <a:rPr lang="en-US" sz="1200" b="1">
                  <a:solidFill>
                    <a:srgbClr val="000000"/>
                  </a:solidFill>
                  <a:latin typeface="Arial"/>
                </a:rPr>
                <a:t>Simplification of supplier recourse </a:t>
              </a:r>
              <a:r>
                <a:rPr lang="en-US" sz="1200">
                  <a:solidFill>
                    <a:srgbClr val="000000"/>
                  </a:solidFill>
                  <a:latin typeface="Arial"/>
                </a:rPr>
                <a:t>via the plants and the accounting department</a:t>
              </a:r>
            </a:p>
            <a:p>
              <a:pPr marL="71733" indent="-92047">
                <a:buClr>
                  <a:srgbClr val="0097AC"/>
                </a:buClr>
                <a:buFont typeface="Arial" panose="020B0604020202020204" pitchFamily="34" charset="0"/>
                <a:buChar char="•"/>
              </a:pPr>
              <a:r>
                <a:rPr lang="en-US" sz="1200" b="1">
                  <a:solidFill>
                    <a:srgbClr val="000000"/>
                  </a:solidFill>
                  <a:latin typeface="Arial"/>
                </a:rPr>
                <a:t>Integration of FMEA process, control plan, inspection planning and complaint handling </a:t>
              </a:r>
            </a:p>
            <a:p>
              <a:pPr marL="71733" indent="-92047">
                <a:buClr>
                  <a:srgbClr val="0097AC"/>
                </a:buClr>
                <a:buFont typeface="Arial" panose="020B0604020202020204" pitchFamily="34" charset="0"/>
                <a:buChar char="•"/>
              </a:pPr>
              <a:r>
                <a:rPr lang="en-US" sz="1200">
                  <a:solidFill>
                    <a:srgbClr val="000000"/>
                  </a:solidFill>
                  <a:latin typeface="Arial"/>
                </a:rPr>
                <a:t>System-supported audit planning and execution, including action tracking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9DCE899-B457-63FA-D181-A923E45D028E}"/>
                </a:ext>
              </a:extLst>
            </p:cNvPr>
            <p:cNvGrpSpPr/>
            <p:nvPr/>
          </p:nvGrpSpPr>
          <p:grpSpPr>
            <a:xfrm>
              <a:off x="8625245" y="1405348"/>
              <a:ext cx="1584000" cy="1167557"/>
              <a:chOff x="8625219" y="1405348"/>
              <a:chExt cx="1584000" cy="1167557"/>
            </a:xfrm>
          </p:grpSpPr>
          <p:sp>
            <p:nvSpPr>
              <p:cNvPr id="42" name="Rechteck 22">
                <a:extLst>
                  <a:ext uri="{FF2B5EF4-FFF2-40B4-BE49-F238E27FC236}">
                    <a16:creationId xmlns:a16="http://schemas.microsoft.com/office/drawing/2014/main" id="{F52D4E61-B444-2911-BB96-5CB373B7C2AE}"/>
                  </a:ext>
                </a:extLst>
              </p:cNvPr>
              <p:cNvSpPr>
                <a:spLocks/>
              </p:cNvSpPr>
              <p:nvPr>
                <p:custDataLst>
                  <p:tags r:id="rId5"/>
                </p:custDataLst>
              </p:nvPr>
            </p:nvSpPr>
            <p:spPr>
              <a:xfrm>
                <a:off x="8625219" y="1405348"/>
                <a:ext cx="1584000" cy="1167557"/>
              </a:xfrm>
              <a:prstGeom prst="rect">
                <a:avLst/>
              </a:prstGeom>
              <a:solidFill>
                <a:schemeClr val="accent1"/>
              </a:solidFill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5991" tIns="683822" rIns="35991" bIns="0" rtlCol="0" anchor="t" anchorCtr="0"/>
              <a:lstStyle/>
              <a:p>
                <a:pPr algn="ctr">
                  <a:buClr>
                    <a:srgbClr val="0097AC"/>
                  </a:buClr>
                </a:pPr>
                <a:r>
                  <a:rPr lang="de-DE" sz="1400" b="1">
                    <a:solidFill>
                      <a:prstClr val="white"/>
                    </a:solidFill>
                    <a:latin typeface="Arial"/>
                  </a:rPr>
                  <a:t>QUALITY</a:t>
                </a:r>
              </a:p>
            </p:txBody>
          </p:sp>
          <p:pic>
            <p:nvPicPr>
              <p:cNvPr id="43" name="Grafik 23">
                <a:extLst>
                  <a:ext uri="{FF2B5EF4-FFF2-40B4-BE49-F238E27FC236}">
                    <a16:creationId xmlns:a16="http://schemas.microsoft.com/office/drawing/2014/main" id="{57F47F40-92AD-F3FD-35D8-146721F78A0C}"/>
                  </a:ext>
                </a:extLst>
              </p:cNvPr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31" cstate="print">
                <a:extLst>
                  <a:ext uri="{BEBA8EAE-BF5A-486C-A8C5-ECC9F3942E4B}">
                    <a14:imgProps xmlns:a14="http://schemas.microsoft.com/office/drawing/2010/main">
                      <a14:imgLayer r:embed="rId32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21416" y="1468084"/>
                <a:ext cx="591607" cy="572003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E09E5F-98AD-D15E-E258-7CC2A20FD18D}"/>
              </a:ext>
            </a:extLst>
          </p:cNvPr>
          <p:cNvGrpSpPr/>
          <p:nvPr/>
        </p:nvGrpSpPr>
        <p:grpSpPr>
          <a:xfrm>
            <a:off x="10285495" y="1405348"/>
            <a:ext cx="1584000" cy="4862522"/>
            <a:chOff x="10285495" y="1405348"/>
            <a:chExt cx="1584000" cy="4862522"/>
          </a:xfrm>
        </p:grpSpPr>
        <p:sp>
          <p:nvSpPr>
            <p:cNvPr id="44" name="Rechteck 24">
              <a:extLst>
                <a:ext uri="{FF2B5EF4-FFF2-40B4-BE49-F238E27FC236}">
                  <a16:creationId xmlns:a16="http://schemas.microsoft.com/office/drawing/2014/main" id="{5EA4884A-8552-CF95-EB74-E0E854CB3FDD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>
            <a:xfrm>
              <a:off x="10285495" y="2444498"/>
              <a:ext cx="1584000" cy="382337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91" tIns="143963" rIns="35991" bIns="0" rtlCol="0" anchor="t" anchorCtr="0"/>
            <a:lstStyle/>
            <a:p>
              <a:pPr marL="71978" indent="-92047">
                <a:buClr>
                  <a:srgbClr val="0097AC"/>
                </a:buClr>
                <a:buFont typeface="Arial" panose="020B0604020202020204" pitchFamily="34" charset="0"/>
                <a:buChar char="•"/>
              </a:pPr>
              <a:r>
                <a:rPr lang="en-US" sz="1200" b="1">
                  <a:solidFill>
                    <a:srgbClr val="000000"/>
                  </a:solidFill>
                  <a:latin typeface="Arial"/>
                </a:rPr>
                <a:t>Replacement of legacy systems and reduction of interfaces and media disruptions</a:t>
              </a:r>
            </a:p>
            <a:p>
              <a:pPr marL="71978" indent="-92047">
                <a:buClr>
                  <a:srgbClr val="0097AC"/>
                </a:buClr>
                <a:buFont typeface="Arial" panose="020B0604020202020204" pitchFamily="34" charset="0"/>
                <a:buChar char="•"/>
              </a:pPr>
              <a:r>
                <a:rPr lang="en-US" sz="1200" b="1">
                  <a:solidFill>
                    <a:srgbClr val="000000"/>
                  </a:solidFill>
                  <a:latin typeface="Arial"/>
                </a:rPr>
                <a:t>Increased IT security and improved role and authorization management</a:t>
              </a:r>
            </a:p>
            <a:p>
              <a:pPr marL="71978" indent="-92047">
                <a:buClr>
                  <a:srgbClr val="0097AC"/>
                </a:buClr>
                <a:buFont typeface="Arial" panose="020B0604020202020204" pitchFamily="34" charset="0"/>
                <a:buChar char="•"/>
              </a:pPr>
              <a:r>
                <a:rPr lang="en-US" sz="1200" b="1">
                  <a:solidFill>
                    <a:srgbClr val="000000"/>
                  </a:solidFill>
                  <a:latin typeface="Arial"/>
                </a:rPr>
                <a:t>Readiness for mobile applications and end devices</a:t>
              </a:r>
            </a:p>
            <a:p>
              <a:pPr marL="71978" indent="-92047">
                <a:buClr>
                  <a:srgbClr val="0097AC"/>
                </a:buClr>
                <a:buFont typeface="Arial" panose="020B0604020202020204" pitchFamily="34" charset="0"/>
                <a:buChar char="•"/>
              </a:pPr>
              <a:endParaRPr lang="en-US" sz="1200" b="1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E3897D1-B36B-BD98-60C5-0FC0F14B81AE}"/>
                </a:ext>
              </a:extLst>
            </p:cNvPr>
            <p:cNvGrpSpPr/>
            <p:nvPr/>
          </p:nvGrpSpPr>
          <p:grpSpPr>
            <a:xfrm>
              <a:off x="10285495" y="1405348"/>
              <a:ext cx="1584000" cy="1167557"/>
              <a:chOff x="10285495" y="1405348"/>
              <a:chExt cx="1584000" cy="1167557"/>
            </a:xfrm>
          </p:grpSpPr>
          <p:sp>
            <p:nvSpPr>
              <p:cNvPr id="45" name="Rechteck 25">
                <a:extLst>
                  <a:ext uri="{FF2B5EF4-FFF2-40B4-BE49-F238E27FC236}">
                    <a16:creationId xmlns:a16="http://schemas.microsoft.com/office/drawing/2014/main" id="{6932F82A-3618-2B49-DD4C-A553DCAB2989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>
              <a:xfrm>
                <a:off x="10285495" y="1405348"/>
                <a:ext cx="1584000" cy="1167557"/>
              </a:xfrm>
              <a:prstGeom prst="rect">
                <a:avLst/>
              </a:prstGeom>
              <a:solidFill>
                <a:schemeClr val="accent1"/>
              </a:solidFill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5991" tIns="683822" rIns="35991" bIns="0" rtlCol="0" anchor="t" anchorCtr="0"/>
              <a:lstStyle/>
              <a:p>
                <a:pPr algn="ctr">
                  <a:buClr>
                    <a:srgbClr val="0097AC"/>
                  </a:buClr>
                </a:pPr>
                <a:r>
                  <a:rPr lang="de-DE" sz="1400" b="1">
                    <a:solidFill>
                      <a:prstClr val="white"/>
                    </a:solidFill>
                    <a:latin typeface="Arial"/>
                  </a:rPr>
                  <a:t>IT</a:t>
                </a:r>
              </a:p>
            </p:txBody>
          </p:sp>
          <p:pic>
            <p:nvPicPr>
              <p:cNvPr id="46" name="Grafik 26">
                <a:extLst>
                  <a:ext uri="{FF2B5EF4-FFF2-40B4-BE49-F238E27FC236}">
                    <a16:creationId xmlns:a16="http://schemas.microsoft.com/office/drawing/2014/main" id="{25E567F0-F523-19FC-96E8-89FB04271621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33" cstate="print">
                <a:extLst>
                  <a:ext uri="{BEBA8EAE-BF5A-486C-A8C5-ECC9F3942E4B}">
                    <a14:imgProps xmlns:a14="http://schemas.microsoft.com/office/drawing/2010/main">
                      <a14:imgLayer r:embed="rId34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60952" y="1440231"/>
                <a:ext cx="633086" cy="627704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</p:grpSp>
      </p:grp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2A0B9871-3B56-7C7E-9B0C-F9235F607B2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/>
              <a:t>07.12.2022 | synapsis communication deck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5646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743FF-DA08-A140-6331-C75B5976B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 of the main changes for the company as a whole </a:t>
            </a:r>
            <a:br>
              <a:rPr lang="en-US"/>
            </a:br>
            <a:r>
              <a:rPr lang="en-US"/>
              <a:t>at a glance (1/2)</a:t>
            </a:r>
          </a:p>
        </p:txBody>
      </p:sp>
      <p:sp>
        <p:nvSpPr>
          <p:cNvPr id="5" name="Rechteck 30">
            <a:extLst>
              <a:ext uri="{FF2B5EF4-FFF2-40B4-BE49-F238E27FC236}">
                <a16:creationId xmlns:a16="http://schemas.microsoft.com/office/drawing/2014/main" id="{B8F23722-49A5-6755-984A-6015666BB07C}"/>
              </a:ext>
            </a:extLst>
          </p:cNvPr>
          <p:cNvSpPr/>
          <p:nvPr/>
        </p:nvSpPr>
        <p:spPr>
          <a:xfrm>
            <a:off x="323851" y="1994057"/>
            <a:ext cx="3620263" cy="4034745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108000" b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7AC"/>
              </a:buClr>
              <a:buSzPct val="100000"/>
              <a:buFontTx/>
              <a:buNone/>
              <a:tabLst>
                <a:tab pos="234951" algn="l"/>
              </a:tabLst>
              <a:defRPr/>
            </a:pPr>
            <a:endParaRPr kumimoji="0" lang="de-DE" sz="1600" b="1" i="0" u="none" strike="noStrike" kern="1200" cap="none" spc="0" normalizeH="0" baseline="0" noProof="0">
              <a:ln>
                <a:noFill/>
              </a:ln>
              <a:solidFill>
                <a:srgbClr val="0097A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7AC"/>
              </a:buClr>
              <a:buSzPct val="100000"/>
              <a:buFontTx/>
              <a:buNone/>
              <a:tabLst>
                <a:tab pos="234951" algn="l"/>
              </a:tabLst>
              <a:defRPr/>
            </a:pPr>
            <a:endParaRPr kumimoji="0" lang="de-DE" sz="800" b="1" i="0" u="none" strike="noStrike" kern="1200" cap="none" spc="0" normalizeH="0" baseline="0" noProof="0">
              <a:ln>
                <a:noFill/>
              </a:ln>
              <a:solidFill>
                <a:srgbClr val="0097A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7AC"/>
              </a:buClr>
              <a:buSzPct val="100000"/>
              <a:buFontTx/>
              <a:buNone/>
              <a:tabLst>
                <a:tab pos="234951" algn="l"/>
              </a:tabLst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97A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Conversion of HOST and other systems to SAP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7AC"/>
              </a:buClr>
              <a:buSzPct val="100000"/>
              <a:buFontTx/>
              <a:buNone/>
              <a:tabLst>
                <a:tab pos="234951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97A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Working in an integrative system especially in turnover and inventory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97A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078CFA1-9DA2-3D07-0BD7-D86F6EFC8741}"/>
              </a:ext>
            </a:extLst>
          </p:cNvPr>
          <p:cNvGrpSpPr/>
          <p:nvPr/>
        </p:nvGrpSpPr>
        <p:grpSpPr>
          <a:xfrm>
            <a:off x="4293546" y="1999533"/>
            <a:ext cx="3620263" cy="4034745"/>
            <a:chOff x="322263" y="1994057"/>
            <a:chExt cx="3620263" cy="4034745"/>
          </a:xfrm>
        </p:grpSpPr>
        <p:sp>
          <p:nvSpPr>
            <p:cNvPr id="7" name="Rechteck 24">
              <a:extLst>
                <a:ext uri="{FF2B5EF4-FFF2-40B4-BE49-F238E27FC236}">
                  <a16:creationId xmlns:a16="http://schemas.microsoft.com/office/drawing/2014/main" id="{5BA0B5CF-95DA-6C3B-8903-DE9EB255E12E}"/>
                </a:ext>
              </a:extLst>
            </p:cNvPr>
            <p:cNvSpPr/>
            <p:nvPr/>
          </p:nvSpPr>
          <p:spPr>
            <a:xfrm>
              <a:off x="322263" y="1994057"/>
              <a:ext cx="3620263" cy="403474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>
              <a:outerShdw blurRad="50800" dist="889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0" rIns="108000" bIns="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97AC"/>
                </a:buClr>
                <a:buSzPct val="100000"/>
                <a:buFontTx/>
                <a:buNone/>
                <a:tabLst>
                  <a:tab pos="234951" algn="l"/>
                </a:tabLst>
                <a:defRPr/>
              </a:pPr>
              <a:endPara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0097A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97AC"/>
                </a:buClr>
                <a:buSzPct val="100000"/>
                <a:buFontTx/>
                <a:buNone/>
                <a:tabLst>
                  <a:tab pos="234951" algn="l"/>
                </a:tabLst>
                <a:defRPr/>
              </a:pPr>
              <a:endParaRPr kumimoji="0" lang="de-DE" sz="800" b="1" i="0" u="none" strike="noStrike" kern="1200" cap="none" spc="0" normalizeH="0" baseline="0" noProof="0">
                <a:ln>
                  <a:noFill/>
                </a:ln>
                <a:solidFill>
                  <a:srgbClr val="0097A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97AC"/>
                </a:buClr>
                <a:buSzPct val="100000"/>
                <a:buFontTx/>
                <a:buNone/>
                <a:tabLst>
                  <a:tab pos="234951" algn="l"/>
                </a:tabLst>
                <a:defRPr/>
              </a:pPr>
              <a:r>
                <a:rPr kumimoji="0" lang="de-DE" sz="1800" b="1" i="0" u="none" strike="noStrike" kern="1200" cap="none" spc="0" normalizeH="0" baseline="0" noProof="0" err="1">
                  <a:ln>
                    <a:noFill/>
                  </a:ln>
                  <a:solidFill>
                    <a:srgbClr val="0097A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Comprehensive</a:t>
              </a: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srgbClr val="0097A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de-DE" sz="1800" b="1" i="0" u="none" strike="noStrike" kern="1200" cap="none" spc="0" normalizeH="0" baseline="0" noProof="0" err="1">
                  <a:ln>
                    <a:noFill/>
                  </a:ln>
                  <a:solidFill>
                    <a:srgbClr val="0097A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transformation</a:t>
              </a:r>
              <a:endPara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0097A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97AC"/>
                </a:buClr>
                <a:buSzPct val="100000"/>
                <a:buFontTx/>
                <a:buNone/>
                <a:tabLst>
                  <a:tab pos="234951" algn="l"/>
                </a:tabLst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97A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Empowerment &amp; training of </a:t>
              </a:r>
              <a:b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97A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97A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affected employees</a:t>
              </a: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97A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8" name="Grafik 6">
              <a:extLst>
                <a:ext uri="{FF2B5EF4-FFF2-40B4-BE49-F238E27FC236}">
                  <a16:creationId xmlns:a16="http://schemas.microsoft.com/office/drawing/2014/main" id="{F5DEF9E1-A721-0FB7-285D-E266AAAEF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4001" y="3904726"/>
              <a:ext cx="3618525" cy="2007909"/>
            </a:xfrm>
            <a:prstGeom prst="rect">
              <a:avLst/>
            </a:prstGeom>
          </p:spPr>
        </p:pic>
      </p:grpSp>
      <p:pic>
        <p:nvPicPr>
          <p:cNvPr id="9" name="Grafik 13">
            <a:extLst>
              <a:ext uri="{FF2B5EF4-FFF2-40B4-BE49-F238E27FC236}">
                <a16:creationId xmlns:a16="http://schemas.microsoft.com/office/drawing/2014/main" id="{DAB486FB-BDDF-7643-133E-D92C128E1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01" y="3912508"/>
            <a:ext cx="3619963" cy="2000128"/>
          </a:xfrm>
          <a:prstGeom prst="rect">
            <a:avLst/>
          </a:prstGeom>
        </p:spPr>
      </p:pic>
      <p:sp>
        <p:nvSpPr>
          <p:cNvPr id="10" name="Rechteck 14">
            <a:extLst>
              <a:ext uri="{FF2B5EF4-FFF2-40B4-BE49-F238E27FC236}">
                <a16:creationId xmlns:a16="http://schemas.microsoft.com/office/drawing/2014/main" id="{FC197DD7-97DB-2D91-D297-9BE107FA0DDB}"/>
              </a:ext>
            </a:extLst>
          </p:cNvPr>
          <p:cNvSpPr/>
          <p:nvPr/>
        </p:nvSpPr>
        <p:spPr>
          <a:xfrm>
            <a:off x="8238406" y="1984385"/>
            <a:ext cx="3620263" cy="404442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108000" b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7AC"/>
              </a:buClr>
              <a:buSzPct val="100000"/>
              <a:buFontTx/>
              <a:buNone/>
              <a:tabLst>
                <a:tab pos="234951" algn="l"/>
              </a:tabLst>
              <a:defRPr/>
            </a:pPr>
            <a:endParaRPr kumimoji="0" lang="de-DE" sz="1800" b="1" i="0" u="none" strike="noStrike" kern="1200" cap="none" spc="0" normalizeH="0" baseline="0" noProof="0">
              <a:ln>
                <a:noFill/>
              </a:ln>
              <a:solidFill>
                <a:srgbClr val="0097A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7AC"/>
              </a:buClr>
              <a:buSzPct val="100000"/>
              <a:buFontTx/>
              <a:buNone/>
              <a:tabLst>
                <a:tab pos="234951" algn="l"/>
              </a:tabLst>
              <a:defRPr/>
            </a:pPr>
            <a:endParaRPr kumimoji="0" lang="de-DE" sz="800" b="1" i="0" u="none" strike="noStrike" kern="1200" cap="none" spc="0" normalizeH="0" baseline="0" noProof="0">
              <a:ln>
                <a:noFill/>
              </a:ln>
              <a:solidFill>
                <a:srgbClr val="0097A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7AC"/>
              </a:buClr>
              <a:buSzPct val="100000"/>
              <a:buFontTx/>
              <a:buNone/>
              <a:tabLst>
                <a:tab pos="234951" algn="l"/>
              </a:tabLst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0097A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Transition </a:t>
            </a:r>
            <a:r>
              <a:rPr kumimoji="0" lang="de-DE" sz="1800" b="1" i="0" u="none" strike="noStrike" kern="1200" cap="none" spc="0" normalizeH="0" baseline="0" noProof="0" err="1">
                <a:ln>
                  <a:noFill/>
                </a:ln>
                <a:solidFill>
                  <a:srgbClr val="0097A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scenarios</a:t>
            </a:r>
            <a:endParaRPr kumimoji="0" lang="de-DE" sz="1800" b="1" i="0" u="none" strike="noStrike" kern="1200" cap="none" spc="0" normalizeH="0" baseline="0" noProof="0">
              <a:ln>
                <a:noFill/>
              </a:ln>
              <a:solidFill>
                <a:srgbClr val="0097A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7AC"/>
              </a:buClr>
              <a:buSzPct val="100000"/>
              <a:buFontTx/>
              <a:buNone/>
              <a:tabLst>
                <a:tab pos="234951" algn="l"/>
              </a:tabLst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0097A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97A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97A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ransfer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97A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 data from the old to the new world and vice versa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97A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Grafik 15">
            <a:extLst>
              <a:ext uri="{FF2B5EF4-FFF2-40B4-BE49-F238E27FC236}">
                <a16:creationId xmlns:a16="http://schemas.microsoft.com/office/drawing/2014/main" id="{35C4B14F-AB14-C878-1633-0FA8DBDE5C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6" t="1597" r="4114" b="3554"/>
          <a:stretch/>
        </p:blipFill>
        <p:spPr>
          <a:xfrm>
            <a:off x="8238406" y="3902922"/>
            <a:ext cx="3620263" cy="2001550"/>
          </a:xfrm>
          <a:prstGeom prst="rect">
            <a:avLst/>
          </a:prstGeom>
          <a:effectLst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53173E-5F53-8DD7-278D-074AC44AE09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/>
              <a:t>07.12.2022 | synapsis communication deck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817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F3E62-3727-D6DF-038A-56E93B0C9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 of the main changes for the company as a whole </a:t>
            </a:r>
            <a:br>
              <a:rPr lang="en-US"/>
            </a:br>
            <a:r>
              <a:rPr lang="en-US"/>
              <a:t>at a glance (2/2)</a:t>
            </a:r>
          </a:p>
        </p:txBody>
      </p:sp>
      <p:sp>
        <p:nvSpPr>
          <p:cNvPr id="5" name="Rechteck 19">
            <a:extLst>
              <a:ext uri="{FF2B5EF4-FFF2-40B4-BE49-F238E27FC236}">
                <a16:creationId xmlns:a16="http://schemas.microsoft.com/office/drawing/2014/main" id="{BB4CB791-0DD4-C629-EFE3-819FED957930}"/>
              </a:ext>
            </a:extLst>
          </p:cNvPr>
          <p:cNvSpPr/>
          <p:nvPr/>
        </p:nvSpPr>
        <p:spPr>
          <a:xfrm>
            <a:off x="333332" y="1985113"/>
            <a:ext cx="3620263" cy="4034361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108000" b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7AC"/>
              </a:buClr>
              <a:buSzPct val="100000"/>
              <a:buFontTx/>
              <a:buNone/>
              <a:tabLst>
                <a:tab pos="234951" algn="l"/>
              </a:tabLst>
              <a:defRPr/>
            </a:pPr>
            <a:endParaRPr kumimoji="0" lang="de-DE" sz="1800" b="1" i="0" u="none" strike="noStrike" kern="1200" cap="none" spc="0" normalizeH="0" baseline="0" noProof="0">
              <a:ln>
                <a:noFill/>
              </a:ln>
              <a:solidFill>
                <a:srgbClr val="0097A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7AC"/>
              </a:buClr>
              <a:buSzPct val="100000"/>
              <a:buFontTx/>
              <a:buNone/>
              <a:tabLst>
                <a:tab pos="234951" algn="l"/>
              </a:tabLst>
              <a:defRPr/>
            </a:pPr>
            <a:endParaRPr kumimoji="0" lang="de-DE" sz="800" b="1" i="0" u="none" strike="noStrike" kern="1200" cap="none" spc="0" normalizeH="0" baseline="0" noProof="0">
              <a:ln>
                <a:noFill/>
              </a:ln>
              <a:solidFill>
                <a:srgbClr val="0097A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7AC"/>
              </a:buClr>
              <a:buSzPct val="100000"/>
              <a:buFontTx/>
              <a:buNone/>
              <a:tabLst>
                <a:tab pos="234951" algn="l"/>
              </a:tabLst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97A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operating model: intercompany sales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7AC"/>
              </a:buClr>
              <a:buSzPct val="100000"/>
              <a:buFontTx/>
              <a:buNone/>
              <a:tabLst>
                <a:tab pos="234951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97A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Change from providing towards purchase / sale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97A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hteck 36">
            <a:extLst>
              <a:ext uri="{FF2B5EF4-FFF2-40B4-BE49-F238E27FC236}">
                <a16:creationId xmlns:a16="http://schemas.microsoft.com/office/drawing/2014/main" id="{263AF67C-3C4F-6A43-60CA-1E503857E494}"/>
              </a:ext>
            </a:extLst>
          </p:cNvPr>
          <p:cNvSpPr/>
          <p:nvPr/>
        </p:nvSpPr>
        <p:spPr>
          <a:xfrm>
            <a:off x="4285869" y="1984729"/>
            <a:ext cx="3620263" cy="404442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108000" b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7AC"/>
              </a:buClr>
              <a:buSzPct val="100000"/>
              <a:buFontTx/>
              <a:buNone/>
              <a:tabLst>
                <a:tab pos="234951" algn="l"/>
              </a:tabLst>
              <a:defRPr/>
            </a:pPr>
            <a:endParaRPr kumimoji="0" lang="de-DE" sz="1800" b="1" i="0" u="none" strike="noStrike" kern="1200" cap="none" spc="0" normalizeH="0" baseline="0" noProof="0">
              <a:ln>
                <a:noFill/>
              </a:ln>
              <a:solidFill>
                <a:srgbClr val="0097A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7AC"/>
              </a:buClr>
              <a:buSzPct val="100000"/>
              <a:buFontTx/>
              <a:buNone/>
              <a:tabLst>
                <a:tab pos="234951" algn="l"/>
              </a:tabLst>
              <a:defRPr/>
            </a:pPr>
            <a:endParaRPr kumimoji="0" lang="de-DE" sz="800" b="1" i="0" u="none" strike="noStrike" kern="1200" cap="none" spc="0" normalizeH="0" baseline="0" noProof="0">
              <a:ln>
                <a:noFill/>
              </a:ln>
              <a:solidFill>
                <a:srgbClr val="0097A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7AC"/>
              </a:buClr>
              <a:buSzPct val="100000"/>
              <a:buFontTx/>
              <a:buNone/>
              <a:tabLst>
                <a:tab pos="234951" algn="l"/>
              </a:tabLst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97A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Integrated mass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97A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97A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value flows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7AC"/>
              </a:buClr>
              <a:buSzPct val="100000"/>
              <a:buFontTx/>
              <a:buNone/>
              <a:tabLst>
                <a:tab pos="234951" algn="l"/>
              </a:tabLst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0097A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97A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Every action in the production triggers a posting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97A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Grafik 15">
            <a:extLst>
              <a:ext uri="{FF2B5EF4-FFF2-40B4-BE49-F238E27FC236}">
                <a16:creationId xmlns:a16="http://schemas.microsoft.com/office/drawing/2014/main" id="{636BDA69-9EC6-B5FD-8910-A3BF241D50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4" t="54448" r="76970" b="19881"/>
          <a:stretch/>
        </p:blipFill>
        <p:spPr>
          <a:xfrm>
            <a:off x="4285869" y="3895399"/>
            <a:ext cx="3620263" cy="2001549"/>
          </a:xfrm>
          <a:prstGeom prst="rect">
            <a:avLst/>
          </a:prstGeom>
        </p:spPr>
      </p:pic>
      <p:grpSp>
        <p:nvGrpSpPr>
          <p:cNvPr id="8" name="Gruppieren 14">
            <a:extLst>
              <a:ext uri="{FF2B5EF4-FFF2-40B4-BE49-F238E27FC236}">
                <a16:creationId xmlns:a16="http://schemas.microsoft.com/office/drawing/2014/main" id="{BB27298E-E88B-1A31-FCCD-A7BC8AB2FA60}"/>
              </a:ext>
            </a:extLst>
          </p:cNvPr>
          <p:cNvGrpSpPr/>
          <p:nvPr/>
        </p:nvGrpSpPr>
        <p:grpSpPr>
          <a:xfrm>
            <a:off x="8231134" y="1994404"/>
            <a:ext cx="3620263" cy="4034745"/>
            <a:chOff x="4285869" y="1994057"/>
            <a:chExt cx="3620263" cy="4034745"/>
          </a:xfrm>
        </p:grpSpPr>
        <p:sp>
          <p:nvSpPr>
            <p:cNvPr id="9" name="Rechteck 16">
              <a:extLst>
                <a:ext uri="{FF2B5EF4-FFF2-40B4-BE49-F238E27FC236}">
                  <a16:creationId xmlns:a16="http://schemas.microsoft.com/office/drawing/2014/main" id="{E7F525E1-C633-AFA2-00F7-EFC115A2F8F2}"/>
                </a:ext>
              </a:extLst>
            </p:cNvPr>
            <p:cNvSpPr/>
            <p:nvPr/>
          </p:nvSpPr>
          <p:spPr>
            <a:xfrm>
              <a:off x="4285869" y="1994057"/>
              <a:ext cx="3620263" cy="403474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>
              <a:outerShdw blurRad="50800" dist="889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0" rIns="108000" bIns="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97AC"/>
                </a:buClr>
                <a:buSzPct val="100000"/>
                <a:buFontTx/>
                <a:buNone/>
                <a:tabLst>
                  <a:tab pos="234951" algn="l"/>
                </a:tabLst>
                <a:defRPr/>
              </a:pPr>
              <a:endPara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0097A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97AC"/>
                </a:buClr>
                <a:buSzPct val="100000"/>
                <a:buFontTx/>
                <a:buNone/>
                <a:tabLst>
                  <a:tab pos="234951" algn="l"/>
                </a:tabLst>
                <a:defRPr/>
              </a:pPr>
              <a:br>
                <a:rPr kumimoji="0" lang="de-DE" sz="1200" b="1" i="0" u="none" strike="noStrike" kern="1200" cap="none" spc="0" normalizeH="0" baseline="0" noProof="0">
                  <a:ln>
                    <a:noFill/>
                  </a:ln>
                  <a:solidFill>
                    <a:srgbClr val="0097A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srgbClr val="0097A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"Overall </a:t>
              </a:r>
              <a:r>
                <a:rPr kumimoji="0" lang="de-DE" sz="1800" b="1" i="0" u="none" strike="noStrike" kern="1200" cap="none" spc="0" normalizeH="0" baseline="0" noProof="0" err="1">
                  <a:ln>
                    <a:noFill/>
                  </a:ln>
                  <a:solidFill>
                    <a:srgbClr val="0097A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process</a:t>
              </a: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srgbClr val="0097A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" </a:t>
              </a:r>
              <a:r>
                <a:rPr kumimoji="0" lang="de-DE" sz="1800" b="1" i="0" u="none" strike="noStrike" kern="1200" cap="none" spc="0" normalizeH="0" baseline="0" noProof="0" err="1">
                  <a:ln>
                    <a:noFill/>
                  </a:ln>
                  <a:solidFill>
                    <a:srgbClr val="0097A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understanding</a:t>
              </a: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srgbClr val="0097A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(end-</a:t>
              </a:r>
              <a:r>
                <a:rPr kumimoji="0" lang="de-DE" sz="1800" b="1" i="0" u="none" strike="noStrike" kern="1200" cap="none" spc="0" normalizeH="0" baseline="0" noProof="0" err="1">
                  <a:ln>
                    <a:noFill/>
                  </a:ln>
                  <a:solidFill>
                    <a:srgbClr val="0097A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to</a:t>
              </a:r>
              <a:r>
                <a: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srgbClr val="0097A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-end)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97AC"/>
                </a:buClr>
                <a:buSzPct val="100000"/>
                <a:buFontTx/>
                <a:buNone/>
                <a:tabLst>
                  <a:tab pos="234951" algn="l"/>
                </a:tabLst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97A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"Link" of a consistent overall process</a:t>
              </a: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97A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0" name="Grafik 17">
              <a:extLst>
                <a:ext uri="{FF2B5EF4-FFF2-40B4-BE49-F238E27FC236}">
                  <a16:creationId xmlns:a16="http://schemas.microsoft.com/office/drawing/2014/main" id="{49A0F4E5-051C-48D7-0487-CCD3BE6E7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95050" y="3904727"/>
              <a:ext cx="3601751" cy="2007909"/>
            </a:xfrm>
            <a:prstGeom prst="rect">
              <a:avLst/>
            </a:prstGeom>
          </p:spPr>
        </p:pic>
      </p:grpSp>
      <p:pic>
        <p:nvPicPr>
          <p:cNvPr id="11" name="Grafik 20">
            <a:extLst>
              <a:ext uri="{FF2B5EF4-FFF2-40B4-BE49-F238E27FC236}">
                <a16:creationId xmlns:a16="http://schemas.microsoft.com/office/drawing/2014/main" id="{42699D13-93F0-9B48-81EB-C4EED7979E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8" t="2596" r="4016" b="4606"/>
          <a:stretch/>
        </p:blipFill>
        <p:spPr>
          <a:xfrm>
            <a:off x="322263" y="3895399"/>
            <a:ext cx="3620262" cy="19863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hteck 5">
            <a:extLst>
              <a:ext uri="{FF2B5EF4-FFF2-40B4-BE49-F238E27FC236}">
                <a16:creationId xmlns:a16="http://schemas.microsoft.com/office/drawing/2014/main" id="{A1B08CB9-981D-3337-D2B7-CE1810561DC1}"/>
              </a:ext>
            </a:extLst>
          </p:cNvPr>
          <p:cNvSpPr/>
          <p:nvPr/>
        </p:nvSpPr>
        <p:spPr>
          <a:xfrm>
            <a:off x="5631900" y="4464900"/>
            <a:ext cx="1584176" cy="144563"/>
          </a:xfrm>
          <a:prstGeom prst="rect">
            <a:avLst/>
          </a:prstGeom>
          <a:solidFill>
            <a:srgbClr val="94D2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7AC"/>
              </a:buClr>
              <a:buSzPct val="100000"/>
              <a:buFontTx/>
              <a:buNone/>
              <a:tabLst>
                <a:tab pos="234951" algn="l"/>
              </a:tabLst>
              <a:defRPr/>
            </a:pPr>
            <a:endParaRPr kumimoji="0" lang="de-DE" sz="20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feld 6">
            <a:extLst>
              <a:ext uri="{FF2B5EF4-FFF2-40B4-BE49-F238E27FC236}">
                <a16:creationId xmlns:a16="http://schemas.microsoft.com/office/drawing/2014/main" id="{6D09C4BF-C67D-6F15-AACF-9138D79B766F}"/>
              </a:ext>
            </a:extLst>
          </p:cNvPr>
          <p:cNvSpPr txBox="1"/>
          <p:nvPr/>
        </p:nvSpPr>
        <p:spPr>
          <a:xfrm>
            <a:off x="6137219" y="4442022"/>
            <a:ext cx="517770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7AC"/>
              </a:buClr>
              <a:buSzPct val="100000"/>
              <a:buFontTx/>
              <a:buNone/>
              <a:tabLst>
                <a:tab pos="234951" algn="l"/>
              </a:tabLst>
              <a:defRPr/>
            </a:pPr>
            <a:r>
              <a:rPr kumimoji="0" lang="de-DE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Posting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2C906C-F503-EAD7-55CB-BD40EAE0647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/>
              <a:t>07.12.2022 | synapsis communication deck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736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4D23F-9C8B-9C6A-2DB0-CF16F60B7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The change: Benefits &amp; efforts - What's in it for me?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D5FC81-0911-EA07-98EC-F5A51CC84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07.12.2022 | synapsis communication deck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4582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563AC0D1-7FB9-48AF-BB13-31902D9690F1}"/>
              </a:ext>
            </a:extLst>
          </p:cNvPr>
          <p:cNvSpPr/>
          <p:nvPr/>
        </p:nvSpPr>
        <p:spPr>
          <a:xfrm>
            <a:off x="1" y="1525588"/>
            <a:ext cx="12192000" cy="4782388"/>
          </a:xfrm>
          <a:prstGeom prst="rect">
            <a:avLst/>
          </a:prstGeom>
          <a:gradFill>
            <a:gsLst>
              <a:gs pos="100000">
                <a:srgbClr val="80CBD6">
                  <a:alpha val="82000"/>
                </a:srgbClr>
              </a:gs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799">
              <a:solidFill>
                <a:schemeClr val="tx1"/>
              </a:solidFill>
            </a:endParaRPr>
          </a:p>
        </p:txBody>
      </p:sp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8921BF82-DC3A-4DCD-AF0B-B0EDA1FC19B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86" name="think-cell Slide" r:id="rId5" imgW="415" imgH="416" progId="TCLayout.ActiveDocument.1">
                  <p:embed/>
                </p:oleObj>
              </mc:Choice>
              <mc:Fallback>
                <p:oleObj name="think-cell Slide" r:id="rId5" imgW="415" imgH="416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8921BF82-DC3A-4DCD-AF0B-B0EDA1FC19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el 4">
            <a:extLst>
              <a:ext uri="{FF2B5EF4-FFF2-40B4-BE49-F238E27FC236}">
                <a16:creationId xmlns:a16="http://schemas.microsoft.com/office/drawing/2014/main" id="{B8EF57D2-B08D-4B3B-9ACC-AF7D4338E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Key </a:t>
            </a:r>
            <a:r>
              <a:rPr lang="de-DE" err="1"/>
              <a:t>messages</a:t>
            </a:r>
            <a:b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0097A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de-DE" sz="1999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</a:t>
            </a:r>
            <a:r>
              <a:rPr lang="de-DE" sz="1999" err="1">
                <a:solidFill>
                  <a:srgbClr val="000000"/>
                </a:solidFill>
                <a:latin typeface="Arial"/>
              </a:rPr>
              <a:t>takeholder</a:t>
            </a:r>
            <a:r>
              <a:rPr lang="de-DE" sz="1999">
                <a:solidFill>
                  <a:srgbClr val="000000"/>
                </a:solidFill>
                <a:latin typeface="Arial"/>
              </a:rPr>
              <a:t> </a:t>
            </a:r>
            <a:r>
              <a:rPr lang="de-DE" sz="1999" err="1">
                <a:solidFill>
                  <a:srgbClr val="000000"/>
                </a:solidFill>
                <a:latin typeface="Arial"/>
              </a:rPr>
              <a:t>overview</a:t>
            </a:r>
            <a:endParaRPr lang="de-DE" sz="1999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Sprechblase: rechteckig 31">
            <a:extLst>
              <a:ext uri="{FF2B5EF4-FFF2-40B4-BE49-F238E27FC236}">
                <a16:creationId xmlns:a16="http://schemas.microsoft.com/office/drawing/2014/main" id="{0F843622-8D46-4D95-8B23-1939450403EF}"/>
              </a:ext>
            </a:extLst>
          </p:cNvPr>
          <p:cNvSpPr/>
          <p:nvPr/>
        </p:nvSpPr>
        <p:spPr>
          <a:xfrm>
            <a:off x="207571" y="1638676"/>
            <a:ext cx="2721948" cy="1694395"/>
          </a:xfrm>
          <a:prstGeom prst="wedgeRect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 anchorCtr="0"/>
          <a:lstStyle/>
          <a:p>
            <a:r>
              <a:rPr lang="en-US" sz="1100">
                <a:solidFill>
                  <a:schemeClr val="tx1"/>
                </a:solidFill>
              </a:rPr>
              <a:t>… in future, my team and I are working with an </a:t>
            </a:r>
            <a:r>
              <a:rPr lang="en-US" sz="1100" b="1">
                <a:solidFill>
                  <a:schemeClr val="tx1"/>
                </a:solidFill>
              </a:rPr>
              <a:t>integrated system and process landscape</a:t>
            </a:r>
            <a:r>
              <a:rPr lang="en-US" sz="1100">
                <a:solidFill>
                  <a:schemeClr val="tx1"/>
                </a:solidFill>
              </a:rPr>
              <a:t> plus we are monitoring our data in real time. That’s considerably </a:t>
            </a:r>
            <a:r>
              <a:rPr lang="en-US" sz="1100" b="1">
                <a:solidFill>
                  <a:schemeClr val="tx1"/>
                </a:solidFill>
              </a:rPr>
              <a:t>boost the group’s efficiency, speed and transparency</a:t>
            </a:r>
            <a:r>
              <a:rPr lang="en-US" sz="1100">
                <a:solidFill>
                  <a:schemeClr val="tx1"/>
                </a:solidFill>
              </a:rPr>
              <a:t>. This enables us to make a </a:t>
            </a:r>
            <a:r>
              <a:rPr lang="en-US" sz="1100" b="1">
                <a:solidFill>
                  <a:schemeClr val="tx1"/>
                </a:solidFill>
              </a:rPr>
              <a:t>sustainable</a:t>
            </a:r>
            <a:r>
              <a:rPr lang="en-US" sz="1100">
                <a:solidFill>
                  <a:schemeClr val="tx1"/>
                </a:solidFill>
              </a:rPr>
              <a:t> contribution to the </a:t>
            </a:r>
            <a:r>
              <a:rPr lang="en-US" sz="1100" b="1">
                <a:solidFill>
                  <a:schemeClr val="tx1"/>
                </a:solidFill>
              </a:rPr>
              <a:t>growth</a:t>
            </a:r>
            <a:r>
              <a:rPr lang="en-US" sz="1100">
                <a:solidFill>
                  <a:schemeClr val="tx1"/>
                </a:solidFill>
              </a:rPr>
              <a:t> of the overall </a:t>
            </a:r>
            <a:r>
              <a:rPr lang="en-US" sz="1100" b="1">
                <a:solidFill>
                  <a:schemeClr val="tx1"/>
                </a:solidFill>
              </a:rPr>
              <a:t>company value</a:t>
            </a:r>
            <a:r>
              <a:rPr lang="en-US" sz="11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3" name="Sprechblase: rechteckig 32">
            <a:extLst>
              <a:ext uri="{FF2B5EF4-FFF2-40B4-BE49-F238E27FC236}">
                <a16:creationId xmlns:a16="http://schemas.microsoft.com/office/drawing/2014/main" id="{82301074-7EAE-4178-9280-2DE12965B5D4}"/>
              </a:ext>
            </a:extLst>
          </p:cNvPr>
          <p:cNvSpPr/>
          <p:nvPr/>
        </p:nvSpPr>
        <p:spPr>
          <a:xfrm>
            <a:off x="3261071" y="1638676"/>
            <a:ext cx="2721948" cy="1694395"/>
          </a:xfrm>
          <a:prstGeom prst="wedgeRect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 anchorCtr="0"/>
          <a:lstStyle/>
          <a:p>
            <a:pPr>
              <a:buClr>
                <a:srgbClr val="FFFFFF"/>
              </a:buClr>
              <a:buSzTx/>
              <a:tabLst/>
              <a:defRPr/>
            </a:pPr>
            <a:r>
              <a:rPr lang="en-US" sz="1100">
                <a:solidFill>
                  <a:schemeClr val="tx2"/>
                </a:solidFill>
                <a:latin typeface="Arial" panose="020B0604020202020204"/>
              </a:rPr>
              <a:t>… we gain a </a:t>
            </a:r>
            <a:r>
              <a:rPr lang="en-US" sz="1100" b="1">
                <a:solidFill>
                  <a:schemeClr val="tx2"/>
                </a:solidFill>
                <a:latin typeface="Arial" panose="020B0604020202020204"/>
              </a:rPr>
              <a:t>mutual „data backbone”</a:t>
            </a:r>
            <a:r>
              <a:rPr lang="en-US" sz="1100">
                <a:solidFill>
                  <a:schemeClr val="tx2"/>
                </a:solidFill>
                <a:latin typeface="Arial" panose="020B0604020202020204"/>
              </a:rPr>
              <a:t>, which provides </a:t>
            </a:r>
            <a:r>
              <a:rPr lang="en-US" sz="1100" b="1">
                <a:solidFill>
                  <a:schemeClr val="tx2"/>
                </a:solidFill>
                <a:latin typeface="Arial" panose="020B0604020202020204"/>
              </a:rPr>
              <a:t>data in </a:t>
            </a:r>
            <a:r>
              <a:rPr lang="en-US" sz="1100" b="1" err="1">
                <a:solidFill>
                  <a:schemeClr val="tx2"/>
                </a:solidFill>
                <a:latin typeface="Arial" panose="020B0604020202020204"/>
              </a:rPr>
              <a:t>realtime</a:t>
            </a:r>
            <a:r>
              <a:rPr lang="en-US" sz="1100">
                <a:solidFill>
                  <a:schemeClr val="tx2"/>
                </a:solidFill>
                <a:latin typeface="Arial" panose="020B0604020202020204"/>
              </a:rPr>
              <a:t>. So, we all talk about the „same“ and can now </a:t>
            </a:r>
            <a:r>
              <a:rPr lang="en-US" sz="1100" b="1">
                <a:solidFill>
                  <a:schemeClr val="tx2"/>
                </a:solidFill>
                <a:latin typeface="Arial" panose="020B0604020202020204"/>
              </a:rPr>
              <a:t>interact </a:t>
            </a:r>
            <a:r>
              <a:rPr lang="en-US" sz="1100">
                <a:solidFill>
                  <a:schemeClr val="tx2"/>
                </a:solidFill>
                <a:latin typeface="Arial" panose="020B0604020202020204"/>
              </a:rPr>
              <a:t>more smoothly – right </a:t>
            </a:r>
            <a:r>
              <a:rPr lang="en-US" sz="1100" b="1">
                <a:solidFill>
                  <a:schemeClr val="tx2"/>
                </a:solidFill>
                <a:latin typeface="Arial" panose="020B0604020202020204"/>
              </a:rPr>
              <a:t>across functional limits </a:t>
            </a:r>
            <a:r>
              <a:rPr lang="en-US" sz="1100">
                <a:solidFill>
                  <a:schemeClr val="tx2"/>
                </a:solidFill>
                <a:latin typeface="Arial" panose="020B0604020202020204"/>
              </a:rPr>
              <a:t>and </a:t>
            </a:r>
            <a:r>
              <a:rPr lang="en-US" sz="1100" b="1">
                <a:solidFill>
                  <a:schemeClr val="tx2"/>
                </a:solidFill>
                <a:latin typeface="Arial" panose="020B0604020202020204"/>
              </a:rPr>
              <a:t>national borders</a:t>
            </a:r>
            <a:r>
              <a:rPr lang="en-US" sz="1100">
                <a:solidFill>
                  <a:schemeClr val="tx2"/>
                </a:solidFill>
                <a:latin typeface="Arial" panose="020B0604020202020204"/>
              </a:rPr>
              <a:t>.</a:t>
            </a:r>
            <a:endParaRPr lang="en-GB" sz="1100">
              <a:solidFill>
                <a:schemeClr val="tx2"/>
              </a:solidFill>
              <a:latin typeface="Arial" panose="020B0604020202020204"/>
            </a:endParaRPr>
          </a:p>
        </p:txBody>
      </p:sp>
      <p:sp>
        <p:nvSpPr>
          <p:cNvPr id="34" name="Sprechblase: rechteckig 33">
            <a:extLst>
              <a:ext uri="{FF2B5EF4-FFF2-40B4-BE49-F238E27FC236}">
                <a16:creationId xmlns:a16="http://schemas.microsoft.com/office/drawing/2014/main" id="{19E9A8A6-2499-471A-9184-1930261E1C0F}"/>
              </a:ext>
            </a:extLst>
          </p:cNvPr>
          <p:cNvSpPr/>
          <p:nvPr/>
        </p:nvSpPr>
        <p:spPr>
          <a:xfrm>
            <a:off x="6314571" y="1638675"/>
            <a:ext cx="2721948" cy="1694395"/>
          </a:xfrm>
          <a:prstGeom prst="wedgeRect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 anchorCtr="0"/>
          <a:lstStyle/>
          <a:p>
            <a:pPr>
              <a:spcBef>
                <a:spcPts val="100"/>
              </a:spcBef>
              <a:buClrTx/>
              <a:buSzTx/>
              <a:tabLst/>
              <a:defRPr/>
            </a:pPr>
            <a:r>
              <a:rPr lang="en-US" altLang="en-US" sz="1100">
                <a:solidFill>
                  <a:schemeClr val="tx2"/>
                </a:solidFill>
                <a:latin typeface="Arial" panose="020B0604020202020204"/>
              </a:rPr>
              <a:t>… </a:t>
            </a:r>
            <a:r>
              <a:rPr lang="en-US" altLang="en-US" sz="1100" b="1">
                <a:solidFill>
                  <a:schemeClr val="tx2"/>
                </a:solidFill>
                <a:latin typeface="Arial" panose="020B0604020202020204"/>
              </a:rPr>
              <a:t>everything is "interconnected“</a:t>
            </a:r>
            <a:r>
              <a:rPr lang="en-US" altLang="en-US" sz="1100">
                <a:solidFill>
                  <a:schemeClr val="tx2"/>
                </a:solidFill>
                <a:latin typeface="Arial" panose="020B0604020202020204"/>
              </a:rPr>
              <a:t> – Each one of my actions triggers off a booking. My entries for quantity and value flow are made automatically, which </a:t>
            </a:r>
            <a:r>
              <a:rPr lang="en-US" altLang="en-US" sz="1100" b="1">
                <a:solidFill>
                  <a:schemeClr val="tx2"/>
                </a:solidFill>
                <a:latin typeface="Arial" panose="020B0604020202020204"/>
              </a:rPr>
              <a:t>saves</a:t>
            </a:r>
            <a:r>
              <a:rPr lang="en-US" altLang="en-US" sz="1100">
                <a:solidFill>
                  <a:schemeClr val="tx2"/>
                </a:solidFill>
                <a:latin typeface="Arial" panose="020B0604020202020204"/>
              </a:rPr>
              <a:t> </a:t>
            </a:r>
            <a:r>
              <a:rPr lang="en-US" altLang="en-US" sz="1100" b="1">
                <a:solidFill>
                  <a:schemeClr val="tx2"/>
                </a:solidFill>
                <a:latin typeface="Arial" panose="020B0604020202020204"/>
              </a:rPr>
              <a:t>time</a:t>
            </a:r>
            <a:r>
              <a:rPr lang="en-US" altLang="en-US" sz="1100">
                <a:solidFill>
                  <a:schemeClr val="tx2"/>
                </a:solidFill>
                <a:latin typeface="Arial" panose="020B0604020202020204"/>
              </a:rPr>
              <a:t> and </a:t>
            </a:r>
            <a:r>
              <a:rPr lang="en-US" altLang="en-US" sz="1100" b="1">
                <a:solidFill>
                  <a:schemeClr val="tx2"/>
                </a:solidFill>
                <a:latin typeface="Arial" panose="020B0604020202020204"/>
              </a:rPr>
              <a:t>effort</a:t>
            </a:r>
            <a:r>
              <a:rPr lang="en-US" altLang="en-US" sz="1100">
                <a:solidFill>
                  <a:schemeClr val="tx2"/>
                </a:solidFill>
                <a:latin typeface="Arial" panose="020B0604020202020204"/>
              </a:rPr>
              <a:t> for me. </a:t>
            </a:r>
            <a:r>
              <a:rPr lang="en-US" altLang="en-US" sz="1100" b="1">
                <a:solidFill>
                  <a:schemeClr val="tx2"/>
                </a:solidFill>
                <a:latin typeface="Arial" panose="020B0604020202020204"/>
              </a:rPr>
              <a:t>Transparency is increased</a:t>
            </a:r>
            <a:r>
              <a:rPr lang="en-US" altLang="en-US" sz="1100">
                <a:solidFill>
                  <a:schemeClr val="tx2"/>
                </a:solidFill>
                <a:latin typeface="Arial" panose="020B0604020202020204"/>
              </a:rPr>
              <a:t>, as I now make analyses in real time. I therefore </a:t>
            </a:r>
            <a:r>
              <a:rPr lang="en-US" altLang="en-US" sz="1100" b="1">
                <a:solidFill>
                  <a:schemeClr val="tx2"/>
                </a:solidFill>
                <a:latin typeface="Arial" panose="020B0604020202020204"/>
              </a:rPr>
              <a:t>identify potential errors faster</a:t>
            </a:r>
            <a:r>
              <a:rPr lang="en-US" altLang="en-US" sz="1100">
                <a:solidFill>
                  <a:schemeClr val="tx2"/>
                </a:solidFill>
                <a:latin typeface="Arial" panose="020B0604020202020204"/>
              </a:rPr>
              <a:t>.</a:t>
            </a:r>
            <a:endParaRPr lang="en-US" sz="1100">
              <a:solidFill>
                <a:schemeClr val="tx2"/>
              </a:solidFill>
              <a:latin typeface="Arial" panose="020B0604020202020204"/>
              <a:cs typeface="Arial"/>
            </a:endParaRPr>
          </a:p>
        </p:txBody>
      </p:sp>
      <p:sp>
        <p:nvSpPr>
          <p:cNvPr id="35" name="Sprechblase: rechteckig 34">
            <a:extLst>
              <a:ext uri="{FF2B5EF4-FFF2-40B4-BE49-F238E27FC236}">
                <a16:creationId xmlns:a16="http://schemas.microsoft.com/office/drawing/2014/main" id="{1145184A-0CED-4745-BC38-34D31858B042}"/>
              </a:ext>
            </a:extLst>
          </p:cNvPr>
          <p:cNvSpPr/>
          <p:nvPr/>
        </p:nvSpPr>
        <p:spPr>
          <a:xfrm>
            <a:off x="9368071" y="1638676"/>
            <a:ext cx="2721948" cy="1694395"/>
          </a:xfrm>
          <a:prstGeom prst="wedgeRect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 anchorCtr="0"/>
          <a:lstStyle/>
          <a:p>
            <a:pPr>
              <a:spcBef>
                <a:spcPts val="100"/>
              </a:spcBef>
              <a:buClrTx/>
              <a:buSzTx/>
              <a:tabLst/>
              <a:defRPr/>
            </a:pPr>
            <a:r>
              <a:rPr lang="en-US" sz="1100">
                <a:solidFill>
                  <a:schemeClr val="tx2"/>
                </a:solidFill>
                <a:latin typeface="Arial" panose="020B0604020202020204"/>
                <a:cs typeface="Arial"/>
              </a:rPr>
              <a:t>… I am working connected with my colleagues from all our locations at the same time in a </a:t>
            </a:r>
            <a:r>
              <a:rPr lang="en-US" sz="1100" b="1">
                <a:solidFill>
                  <a:schemeClr val="tx2"/>
                </a:solidFill>
                <a:latin typeface="Arial" panose="020B0604020202020204"/>
                <a:cs typeface="Arial"/>
              </a:rPr>
              <a:t>state of the art system landscape</a:t>
            </a:r>
            <a:r>
              <a:rPr lang="en-US" sz="1100">
                <a:solidFill>
                  <a:schemeClr val="tx2"/>
                </a:solidFill>
                <a:latin typeface="Arial" panose="020B0604020202020204"/>
                <a:cs typeface="Arial"/>
              </a:rPr>
              <a:t>, which </a:t>
            </a:r>
            <a:r>
              <a:rPr lang="en-US" sz="1100" b="1">
                <a:solidFill>
                  <a:schemeClr val="tx2"/>
                </a:solidFill>
                <a:latin typeface="Arial" panose="020B0604020202020204"/>
                <a:cs typeface="Arial"/>
              </a:rPr>
              <a:t>connects people, data, systems and processes in an optimal way</a:t>
            </a:r>
            <a:r>
              <a:rPr lang="en-US" sz="1100">
                <a:solidFill>
                  <a:schemeClr val="tx2"/>
                </a:solidFill>
                <a:latin typeface="Arial" panose="020B0604020202020204"/>
                <a:cs typeface="Arial"/>
              </a:rPr>
              <a:t>.</a:t>
            </a:r>
            <a:r>
              <a:rPr lang="de-DE" sz="1100">
                <a:solidFill>
                  <a:schemeClr val="tx2"/>
                </a:solidFill>
                <a:latin typeface="Arial" panose="020B0604020202020204"/>
                <a:cs typeface="Arial"/>
              </a:rPr>
              <a:t> I</a:t>
            </a:r>
            <a:r>
              <a:rPr lang="en-US" sz="1100">
                <a:solidFill>
                  <a:schemeClr val="tx2"/>
                </a:solidFill>
                <a:latin typeface="Arial" panose="020B0604020202020204"/>
              </a:rPr>
              <a:t>n this way, we are </a:t>
            </a:r>
            <a:r>
              <a:rPr lang="en-US" sz="1100" b="1">
                <a:solidFill>
                  <a:schemeClr val="tx2"/>
                </a:solidFill>
                <a:latin typeface="Arial" panose="020B0604020202020204"/>
              </a:rPr>
              <a:t>ready</a:t>
            </a:r>
            <a:r>
              <a:rPr lang="en-US" sz="1100">
                <a:solidFill>
                  <a:schemeClr val="tx2"/>
                </a:solidFill>
                <a:latin typeface="Arial" panose="020B0604020202020204"/>
              </a:rPr>
              <a:t> </a:t>
            </a:r>
            <a:r>
              <a:rPr lang="en-US" sz="1100" b="1">
                <a:solidFill>
                  <a:schemeClr val="tx2"/>
                </a:solidFill>
                <a:latin typeface="Arial" panose="020B0604020202020204"/>
              </a:rPr>
              <a:t>for</a:t>
            </a:r>
            <a:r>
              <a:rPr lang="en-US" sz="1100">
                <a:solidFill>
                  <a:schemeClr val="tx2"/>
                </a:solidFill>
                <a:latin typeface="Arial" panose="020B0604020202020204"/>
              </a:rPr>
              <a:t> </a:t>
            </a:r>
            <a:r>
              <a:rPr lang="en-US" sz="1100" b="1">
                <a:solidFill>
                  <a:schemeClr val="tx2"/>
                </a:solidFill>
                <a:latin typeface="Arial" panose="020B0604020202020204"/>
              </a:rPr>
              <a:t>the</a:t>
            </a:r>
            <a:r>
              <a:rPr lang="en-US" sz="1100">
                <a:solidFill>
                  <a:schemeClr val="tx2"/>
                </a:solidFill>
                <a:latin typeface="Arial" panose="020B0604020202020204"/>
              </a:rPr>
              <a:t> </a:t>
            </a:r>
            <a:r>
              <a:rPr lang="en-US" sz="1100" b="1">
                <a:solidFill>
                  <a:schemeClr val="tx2"/>
                </a:solidFill>
                <a:latin typeface="Arial" panose="020B0604020202020204"/>
              </a:rPr>
              <a:t>digital</a:t>
            </a:r>
            <a:r>
              <a:rPr lang="en-US" sz="1100">
                <a:solidFill>
                  <a:schemeClr val="tx2"/>
                </a:solidFill>
                <a:latin typeface="Arial" panose="020B0604020202020204"/>
              </a:rPr>
              <a:t> </a:t>
            </a:r>
            <a:r>
              <a:rPr lang="en-US" sz="1100" b="1">
                <a:solidFill>
                  <a:schemeClr val="tx2"/>
                </a:solidFill>
                <a:latin typeface="Arial" panose="020B0604020202020204"/>
              </a:rPr>
              <a:t>future</a:t>
            </a:r>
            <a:r>
              <a:rPr lang="en-US" sz="1100">
                <a:solidFill>
                  <a:schemeClr val="tx2"/>
                </a:solidFill>
                <a:latin typeface="Arial" panose="020B0604020202020204"/>
              </a:rPr>
              <a:t>.</a:t>
            </a:r>
            <a:endParaRPr lang="en-GB" sz="1100" b="1">
              <a:solidFill>
                <a:schemeClr val="tx2"/>
              </a:solidFill>
              <a:latin typeface="Arial" panose="020B0604020202020204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9085D195-66ED-445C-9A62-C4C20EDD4B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7"/>
          <a:stretch/>
        </p:blipFill>
        <p:spPr bwMode="auto">
          <a:xfrm>
            <a:off x="9296387" y="3662439"/>
            <a:ext cx="2865315" cy="194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4">
            <a:extLst>
              <a:ext uri="{FF2B5EF4-FFF2-40B4-BE49-F238E27FC236}">
                <a16:creationId xmlns:a16="http://schemas.microsoft.com/office/drawing/2014/main" id="{290C86C1-0B0C-415B-BB36-9E6861D777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39" y="4103718"/>
            <a:ext cx="2363173" cy="1497099"/>
          </a:xfrm>
          <a:prstGeom prst="rect">
            <a:avLst/>
          </a:prstGeom>
        </p:spPr>
      </p:pic>
      <p:pic>
        <p:nvPicPr>
          <p:cNvPr id="25" name="Picture 33">
            <a:extLst>
              <a:ext uri="{FF2B5EF4-FFF2-40B4-BE49-F238E27FC236}">
                <a16:creationId xmlns:a16="http://schemas.microsoft.com/office/drawing/2014/main" id="{8CB0D79E-9E00-4F4D-A172-BB6FB9659A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1"/>
          <a:stretch/>
        </p:blipFill>
        <p:spPr>
          <a:xfrm>
            <a:off x="3477532" y="4025247"/>
            <a:ext cx="2964769" cy="1713896"/>
          </a:xfrm>
          <a:prstGeom prst="rect">
            <a:avLst/>
          </a:prstGeom>
        </p:spPr>
      </p:pic>
      <p:pic>
        <p:nvPicPr>
          <p:cNvPr id="26" name="Picture 47" descr="A picture containing person, person, indoor, male&#10;&#10;Description automatically generated">
            <a:extLst>
              <a:ext uri="{FF2B5EF4-FFF2-40B4-BE49-F238E27FC236}">
                <a16:creationId xmlns:a16="http://schemas.microsoft.com/office/drawing/2014/main" id="{8E211A15-99D9-41FF-AD63-95FD1E045A2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48"/>
          <a:stretch/>
        </p:blipFill>
        <p:spPr>
          <a:xfrm>
            <a:off x="6478143" y="4496617"/>
            <a:ext cx="1681856" cy="1104200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9D54345C-F228-419A-9284-F4D5FC96D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8" r="10576"/>
          <a:stretch/>
        </p:blipFill>
        <p:spPr bwMode="auto">
          <a:xfrm>
            <a:off x="7453742" y="3753566"/>
            <a:ext cx="1424040" cy="184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hteck 27">
            <a:extLst>
              <a:ext uri="{FF2B5EF4-FFF2-40B4-BE49-F238E27FC236}">
                <a16:creationId xmlns:a16="http://schemas.microsoft.com/office/drawing/2014/main" id="{1005DD6D-1328-4104-A719-B5FCA2293E51}"/>
              </a:ext>
            </a:extLst>
          </p:cNvPr>
          <p:cNvSpPr/>
          <p:nvPr/>
        </p:nvSpPr>
        <p:spPr>
          <a:xfrm>
            <a:off x="207571" y="5594592"/>
            <a:ext cx="2721948" cy="504879"/>
          </a:xfrm>
          <a:prstGeom prst="rect">
            <a:avLst/>
          </a:prstGeom>
          <a:solidFill>
            <a:schemeClr val="tx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80000" rIns="108000" bIns="180000" rtlCol="0" anchor="ctr" anchorCtr="0"/>
          <a:lstStyle/>
          <a:p>
            <a:pPr algn="ctr"/>
            <a:r>
              <a:rPr lang="de-DE" sz="1400" b="1">
                <a:ea typeface="+mn-lt"/>
                <a:cs typeface="+mn-lt"/>
              </a:rPr>
              <a:t>(Top) Management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A1EE5259-54D0-4E38-ABD7-3D8323D05CE5}"/>
              </a:ext>
            </a:extLst>
          </p:cNvPr>
          <p:cNvSpPr/>
          <p:nvPr/>
        </p:nvSpPr>
        <p:spPr>
          <a:xfrm>
            <a:off x="3261071" y="5594592"/>
            <a:ext cx="2721948" cy="504879"/>
          </a:xfrm>
          <a:prstGeom prst="rect">
            <a:avLst/>
          </a:prstGeom>
          <a:solidFill>
            <a:schemeClr val="tx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80000" rIns="108000" bIns="180000" rtlCol="0" anchor="ctr" anchorCtr="0"/>
          <a:lstStyle/>
          <a:p>
            <a:pPr algn="ctr"/>
            <a:r>
              <a:rPr lang="de-DE" sz="1400" b="1" err="1">
                <a:solidFill>
                  <a:schemeClr val="bg1"/>
                </a:solidFill>
              </a:rPr>
              <a:t>Affected</a:t>
            </a:r>
            <a:r>
              <a:rPr lang="de-DE" sz="1400" b="1">
                <a:solidFill>
                  <a:schemeClr val="bg1"/>
                </a:solidFill>
              </a:rPr>
              <a:t> </a:t>
            </a:r>
            <a:r>
              <a:rPr lang="de-DE" sz="1400" b="1" err="1">
                <a:solidFill>
                  <a:schemeClr val="bg1"/>
                </a:solidFill>
              </a:rPr>
              <a:t>managers</a:t>
            </a:r>
            <a:endParaRPr lang="de-DE" sz="1400" b="1">
              <a:solidFill>
                <a:schemeClr val="bg1"/>
              </a:solidFill>
            </a:endParaRP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F7396052-93CE-4D4C-9926-ED6C918BAC2C}"/>
              </a:ext>
            </a:extLst>
          </p:cNvPr>
          <p:cNvSpPr/>
          <p:nvPr/>
        </p:nvSpPr>
        <p:spPr>
          <a:xfrm>
            <a:off x="6314571" y="5594592"/>
            <a:ext cx="2721948" cy="504879"/>
          </a:xfrm>
          <a:prstGeom prst="rect">
            <a:avLst/>
          </a:prstGeom>
          <a:solidFill>
            <a:schemeClr val="tx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80000" rIns="108000" bIns="180000" rtlCol="0" anchor="ctr" anchorCtr="0"/>
          <a:lstStyle/>
          <a:p>
            <a:pPr algn="ctr"/>
            <a:r>
              <a:rPr lang="de-DE" sz="1400" b="1" err="1">
                <a:solidFill>
                  <a:schemeClr val="bg1"/>
                </a:solidFill>
              </a:rPr>
              <a:t>Affected</a:t>
            </a:r>
            <a:r>
              <a:rPr lang="de-DE" sz="1400" b="1">
                <a:solidFill>
                  <a:schemeClr val="bg1"/>
                </a:solidFill>
              </a:rPr>
              <a:t> </a:t>
            </a:r>
            <a:r>
              <a:rPr lang="de-DE" sz="1400" b="1" err="1">
                <a:solidFill>
                  <a:schemeClr val="bg1"/>
                </a:solidFill>
              </a:rPr>
              <a:t>employees</a:t>
            </a:r>
            <a:endParaRPr lang="de-DE" sz="1400" b="1">
              <a:solidFill>
                <a:schemeClr val="bg1"/>
              </a:solidFill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1260B14B-7FA1-4AE9-8B26-71AFDD25CC42}"/>
              </a:ext>
            </a:extLst>
          </p:cNvPr>
          <p:cNvSpPr/>
          <p:nvPr/>
        </p:nvSpPr>
        <p:spPr>
          <a:xfrm>
            <a:off x="9368071" y="5594591"/>
            <a:ext cx="2721948" cy="504879"/>
          </a:xfrm>
          <a:prstGeom prst="rect">
            <a:avLst/>
          </a:prstGeom>
          <a:solidFill>
            <a:schemeClr val="tx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80000" rIns="108000" bIns="180000" rtlCol="0" anchor="ctr" anchorCtr="0"/>
          <a:lstStyle/>
          <a:p>
            <a:pPr algn="ctr"/>
            <a:r>
              <a:rPr lang="de-DE" sz="1400" b="1">
                <a:solidFill>
                  <a:schemeClr val="bg1"/>
                </a:solidFill>
              </a:rPr>
              <a:t>All </a:t>
            </a:r>
            <a:r>
              <a:rPr lang="de-DE" sz="1400" b="1" err="1">
                <a:solidFill>
                  <a:schemeClr val="bg1"/>
                </a:solidFill>
              </a:rPr>
              <a:t>employees</a:t>
            </a:r>
            <a:endParaRPr lang="de-DE" sz="1400" b="1">
              <a:solidFill>
                <a:schemeClr val="bg1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EB0CBA-A4E0-6BFB-6310-7ACABFFB275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/>
              <a:t>07.12.2022 | synapsis communication deck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493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3706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34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9" name="Objekt 8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6" y="2119"/>
                        <a:ext cx="2116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 vert="horz"/>
          <a:lstStyle/>
          <a:p>
            <a:r>
              <a:rPr lang="en-GB"/>
              <a:t>synapsis: Top 20 Added Values for DRÄXLMAIER (1/2)</a:t>
            </a:r>
          </a:p>
        </p:txBody>
      </p:sp>
      <p:sp>
        <p:nvSpPr>
          <p:cNvPr id="3" name="BainBulletsConfiguration" hidden="1"/>
          <p:cNvSpPr txBox="1"/>
          <p:nvPr/>
        </p:nvSpPr>
        <p:spPr bwMode="gray">
          <a:xfrm>
            <a:off x="18521" y="16933"/>
            <a:ext cx="11853333" cy="1127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defTabSz="1219170">
              <a:spcBef>
                <a:spcPts val="0"/>
              </a:spcBef>
              <a:buClrTx/>
              <a:buSzTx/>
              <a:tabLst/>
            </a:pPr>
            <a:endParaRPr lang="en-US" sz="133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521269" y="1701801"/>
            <a:ext cx="11240519" cy="46797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spcBef>
                <a:spcPts val="0"/>
              </a:spcBef>
              <a:buClrTx/>
              <a:buSzTx/>
              <a:tabLst/>
            </a:pPr>
            <a:endParaRPr lang="de-DE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24" name="Textplatzhalter 18"/>
          <p:cNvSpPr txBox="1">
            <a:spLocks/>
          </p:cNvSpPr>
          <p:nvPr/>
        </p:nvSpPr>
        <p:spPr>
          <a:xfrm>
            <a:off x="582374" y="1634784"/>
            <a:ext cx="5515213" cy="4422000"/>
          </a:xfrm>
          <a:prstGeom prst="rect">
            <a:avLst/>
          </a:prstGeom>
        </p:spPr>
        <p:txBody>
          <a:bodyPr tIns="96000">
            <a:noAutofit/>
          </a:bodyPr>
          <a:lstStyle/>
          <a:p>
            <a:pPr marL="359991" indent="-359991" defTabSz="1219170">
              <a:spcBef>
                <a:spcPts val="800"/>
              </a:spcBef>
              <a:buClr>
                <a:srgbClr val="0097AC"/>
              </a:buClr>
              <a:tabLst>
                <a:tab pos="234945" algn="l"/>
              </a:tabLst>
              <a:defRPr/>
            </a:pPr>
            <a:r>
              <a:rPr lang="en-GB" sz="2133">
                <a:solidFill>
                  <a:srgbClr val="0097AC"/>
                </a:solidFill>
                <a:latin typeface="Arial"/>
              </a:rPr>
              <a:t>1. </a:t>
            </a:r>
            <a:r>
              <a:rPr lang="en-GB" sz="1467">
                <a:solidFill>
                  <a:srgbClr val="0097AC"/>
                </a:solidFill>
                <a:latin typeface="Arial"/>
              </a:rPr>
              <a:t>	</a:t>
            </a:r>
            <a:r>
              <a:rPr lang="en-GB" sz="1600" b="1">
                <a:solidFill>
                  <a:srgbClr val="020B13"/>
                </a:solidFill>
                <a:latin typeface="Arial"/>
              </a:rPr>
              <a:t>Increased efficiency, speed and transparency, </a:t>
            </a:r>
            <a:r>
              <a:rPr lang="en-GB" sz="1600">
                <a:solidFill>
                  <a:srgbClr val="020B13"/>
                </a:solidFill>
                <a:latin typeface="Arial"/>
              </a:rPr>
              <a:t>particularly for </a:t>
            </a:r>
            <a:r>
              <a:rPr lang="en-GB" sz="1600" b="1">
                <a:solidFill>
                  <a:srgbClr val="020B13"/>
                </a:solidFill>
                <a:latin typeface="Arial"/>
              </a:rPr>
              <a:t>indirect costs. </a:t>
            </a:r>
            <a:r>
              <a:rPr lang="en-GB" sz="1600">
                <a:solidFill>
                  <a:srgbClr val="020B13"/>
                </a:solidFill>
                <a:latin typeface="Arial"/>
              </a:rPr>
              <a:t>High degree of integration and automation, less manual work and improved reporting/analysis.</a:t>
            </a:r>
          </a:p>
          <a:p>
            <a:pPr marL="359991" indent="-359991" defTabSz="1219170">
              <a:spcBef>
                <a:spcPts val="800"/>
              </a:spcBef>
              <a:buClr>
                <a:srgbClr val="0097AC"/>
              </a:buClr>
              <a:tabLst>
                <a:tab pos="234945" algn="l"/>
              </a:tabLst>
              <a:defRPr/>
            </a:pPr>
            <a:r>
              <a:rPr lang="en-US" sz="2400">
                <a:solidFill>
                  <a:srgbClr val="0097AC"/>
                </a:solidFill>
                <a:latin typeface="Arial"/>
              </a:rPr>
              <a:t>2. </a:t>
            </a:r>
            <a:r>
              <a:rPr lang="en-US" sz="1600">
                <a:solidFill>
                  <a:srgbClr val="0097AC"/>
                </a:solidFill>
                <a:latin typeface="Arial"/>
              </a:rPr>
              <a:t>	</a:t>
            </a:r>
            <a:r>
              <a:rPr lang="en-US" sz="1600" b="1">
                <a:solidFill>
                  <a:srgbClr val="020B13"/>
                </a:solidFill>
                <a:latin typeface="Arial"/>
              </a:rPr>
              <a:t>Integration </a:t>
            </a:r>
            <a:r>
              <a:rPr lang="en-US" sz="1600">
                <a:solidFill>
                  <a:srgbClr val="020B13"/>
                </a:solidFill>
                <a:latin typeface="Arial"/>
              </a:rPr>
              <a:t>of mass and value flows in</a:t>
            </a:r>
            <a:r>
              <a:rPr lang="en-US" sz="1600" b="1">
                <a:solidFill>
                  <a:srgbClr val="020B13"/>
                </a:solidFill>
                <a:latin typeface="Arial"/>
              </a:rPr>
              <a:t> real-time.</a:t>
            </a:r>
          </a:p>
          <a:p>
            <a:pPr marL="359991" indent="-359991" defTabSz="1219170">
              <a:spcBef>
                <a:spcPts val="800"/>
              </a:spcBef>
              <a:buClr>
                <a:srgbClr val="0097AC"/>
              </a:buClr>
              <a:tabLst>
                <a:tab pos="234945" algn="l"/>
              </a:tabLst>
              <a:defRPr/>
            </a:pPr>
            <a:r>
              <a:rPr lang="en-GB" sz="2400">
                <a:solidFill>
                  <a:srgbClr val="0097AC"/>
                </a:solidFill>
                <a:latin typeface="Arial"/>
              </a:rPr>
              <a:t>3. </a:t>
            </a:r>
            <a:r>
              <a:rPr lang="en-GB" sz="1600">
                <a:solidFill>
                  <a:srgbClr val="0097AC"/>
                </a:solidFill>
                <a:latin typeface="Arial"/>
              </a:rPr>
              <a:t>	</a:t>
            </a:r>
            <a:r>
              <a:rPr lang="en-GB" sz="1600">
                <a:solidFill>
                  <a:srgbClr val="020B13"/>
                </a:solidFill>
                <a:latin typeface="Arial"/>
              </a:rPr>
              <a:t>Support for global growth by way of </a:t>
            </a:r>
            <a:r>
              <a:rPr lang="en-GB" sz="1600" b="1">
                <a:solidFill>
                  <a:srgbClr val="020B13"/>
                </a:solidFill>
                <a:latin typeface="Arial"/>
              </a:rPr>
              <a:t>high degree of harmonization of processes and standardization of systems</a:t>
            </a:r>
            <a:r>
              <a:rPr lang="en-GB" sz="1600">
                <a:solidFill>
                  <a:srgbClr val="020B13"/>
                </a:solidFill>
                <a:latin typeface="Arial"/>
              </a:rPr>
              <a:t> (Template approach &amp; use of SAP Standard).</a:t>
            </a:r>
          </a:p>
          <a:p>
            <a:pPr marL="359991" indent="-359991" defTabSz="1219170">
              <a:spcBef>
                <a:spcPts val="800"/>
              </a:spcBef>
              <a:buClr>
                <a:srgbClr val="0097AC"/>
              </a:buClr>
              <a:tabLst>
                <a:tab pos="234945" algn="l"/>
              </a:tabLst>
              <a:defRPr/>
            </a:pPr>
            <a:r>
              <a:rPr lang="en-GB" sz="2400">
                <a:solidFill>
                  <a:srgbClr val="0097AC"/>
                </a:solidFill>
                <a:latin typeface="Arial"/>
              </a:rPr>
              <a:t>4. </a:t>
            </a:r>
            <a:r>
              <a:rPr lang="en-GB" sz="1600">
                <a:solidFill>
                  <a:srgbClr val="0097AC"/>
                </a:solidFill>
                <a:latin typeface="Arial"/>
              </a:rPr>
              <a:t>	</a:t>
            </a:r>
            <a:r>
              <a:rPr lang="en-GB" sz="1600">
                <a:solidFill>
                  <a:srgbClr val="020B13"/>
                </a:solidFill>
                <a:latin typeface="Arial"/>
              </a:rPr>
              <a:t>Use of </a:t>
            </a:r>
            <a:r>
              <a:rPr lang="en-GB" sz="1600" b="1">
                <a:solidFill>
                  <a:srgbClr val="020B13"/>
                </a:solidFill>
                <a:latin typeface="Arial"/>
              </a:rPr>
              <a:t>“integrated corporate planning” </a:t>
            </a:r>
            <a:r>
              <a:rPr lang="en-GB" sz="1600">
                <a:solidFill>
                  <a:srgbClr val="020B13"/>
                </a:solidFill>
                <a:latin typeface="Arial"/>
              </a:rPr>
              <a:t>for all functions.</a:t>
            </a:r>
            <a:endParaRPr lang="en-GB" sz="1600">
              <a:solidFill>
                <a:srgbClr val="0097AC"/>
              </a:solidFill>
              <a:latin typeface="Arial"/>
            </a:endParaRPr>
          </a:p>
          <a:p>
            <a:pPr marL="359991" indent="-359991" defTabSz="1219170">
              <a:spcBef>
                <a:spcPts val="800"/>
              </a:spcBef>
              <a:buClr>
                <a:srgbClr val="0097AC"/>
              </a:buClr>
              <a:tabLst>
                <a:tab pos="234945" algn="l"/>
              </a:tabLst>
              <a:defRPr/>
            </a:pPr>
            <a:r>
              <a:rPr lang="en-GB" sz="2400">
                <a:solidFill>
                  <a:srgbClr val="0097AC"/>
                </a:solidFill>
                <a:latin typeface="Arial"/>
              </a:rPr>
              <a:t>5. </a:t>
            </a:r>
            <a:r>
              <a:rPr lang="en-GB" sz="1600">
                <a:solidFill>
                  <a:srgbClr val="0097AC"/>
                </a:solidFill>
                <a:latin typeface="Arial"/>
              </a:rPr>
              <a:t>	</a:t>
            </a:r>
            <a:r>
              <a:rPr lang="en-GB" sz="1600" b="1">
                <a:solidFill>
                  <a:srgbClr val="020B13"/>
                </a:solidFill>
                <a:latin typeface="Arial"/>
              </a:rPr>
              <a:t>Uniform master and transactional data </a:t>
            </a:r>
            <a:r>
              <a:rPr lang="en-GB" sz="1600">
                <a:solidFill>
                  <a:srgbClr val="020B13"/>
                </a:solidFill>
                <a:latin typeface="Arial"/>
              </a:rPr>
              <a:t>while at the same time considerably reduced inter-faces between the applications (example: KDD01: one consistent number from engineering to EOL).</a:t>
            </a:r>
          </a:p>
          <a:p>
            <a:pPr marL="304792" indent="-304792" defTabSz="1219170">
              <a:spcBef>
                <a:spcPts val="800"/>
              </a:spcBef>
              <a:buClr>
                <a:srgbClr val="0097AC"/>
              </a:buClr>
              <a:tabLst>
                <a:tab pos="234945" algn="l"/>
              </a:tabLst>
              <a:defRPr/>
            </a:pPr>
            <a:endParaRPr lang="en-GB" sz="1467">
              <a:solidFill>
                <a:srgbClr val="020B13"/>
              </a:solidFill>
              <a:latin typeface="Arial"/>
            </a:endParaRPr>
          </a:p>
          <a:p>
            <a:pPr marL="304792" indent="-304792" defTabSz="1219170">
              <a:spcBef>
                <a:spcPts val="800"/>
              </a:spcBef>
              <a:buClr>
                <a:srgbClr val="0097AC"/>
              </a:buClr>
              <a:tabLst>
                <a:tab pos="234945" algn="l"/>
              </a:tabLst>
              <a:defRPr/>
            </a:pPr>
            <a:endParaRPr lang="en-GB" sz="1467">
              <a:solidFill>
                <a:srgbClr val="020B13"/>
              </a:solidFill>
              <a:latin typeface="Arial"/>
            </a:endParaRPr>
          </a:p>
          <a:p>
            <a:pPr marL="304792" indent="-304792" defTabSz="1219170">
              <a:spcBef>
                <a:spcPts val="800"/>
              </a:spcBef>
              <a:buClr>
                <a:srgbClr val="0097AC"/>
              </a:buClr>
              <a:tabLst>
                <a:tab pos="234945" algn="l"/>
              </a:tabLst>
              <a:defRPr/>
            </a:pPr>
            <a:endParaRPr lang="en-US" sz="1467" b="1">
              <a:solidFill>
                <a:srgbClr val="020B13"/>
              </a:solidFill>
              <a:latin typeface="Arial"/>
            </a:endParaRPr>
          </a:p>
          <a:p>
            <a:pPr marL="304792" indent="-304792" defTabSz="1219170">
              <a:spcBef>
                <a:spcPts val="800"/>
              </a:spcBef>
              <a:buClr>
                <a:srgbClr val="0097AC"/>
              </a:buClr>
              <a:tabLst>
                <a:tab pos="234945" algn="l"/>
              </a:tabLst>
              <a:defRPr/>
            </a:pPr>
            <a:endParaRPr lang="de-DE" sz="1467">
              <a:solidFill>
                <a:srgbClr val="020B13"/>
              </a:solidFill>
              <a:latin typeface="Arial"/>
            </a:endParaRPr>
          </a:p>
        </p:txBody>
      </p:sp>
      <p:sp>
        <p:nvSpPr>
          <p:cNvPr id="25" name="Textplatzhalter 19"/>
          <p:cNvSpPr txBox="1">
            <a:spLocks/>
          </p:cNvSpPr>
          <p:nvPr/>
        </p:nvSpPr>
        <p:spPr>
          <a:xfrm>
            <a:off x="6097586" y="1634784"/>
            <a:ext cx="5664199" cy="4422000"/>
          </a:xfrm>
          <a:prstGeom prst="rect">
            <a:avLst/>
          </a:prstGeom>
        </p:spPr>
        <p:txBody>
          <a:bodyPr tIns="96000">
            <a:noAutofit/>
          </a:bodyPr>
          <a:lstStyle/>
          <a:p>
            <a:pPr marL="482588" indent="-482588" defTabSz="1219170">
              <a:spcBef>
                <a:spcPts val="800"/>
              </a:spcBef>
              <a:buClr>
                <a:srgbClr val="0097AC"/>
              </a:buClr>
              <a:tabLst>
                <a:tab pos="234945" algn="l"/>
              </a:tabLst>
              <a:defRPr/>
            </a:pPr>
            <a:r>
              <a:rPr lang="en-GB" sz="2133">
                <a:solidFill>
                  <a:srgbClr val="0097AC"/>
                </a:solidFill>
                <a:latin typeface="Arial"/>
              </a:rPr>
              <a:t>6. 	</a:t>
            </a:r>
            <a:r>
              <a:rPr lang="en-GB" sz="1600" b="1">
                <a:solidFill>
                  <a:srgbClr val="020B13"/>
                </a:solidFill>
                <a:latin typeface="Arial"/>
              </a:rPr>
              <a:t>Process and System Landscape </a:t>
            </a:r>
            <a:r>
              <a:rPr lang="en-GB" sz="1600">
                <a:solidFill>
                  <a:srgbClr val="020B13"/>
                </a:solidFill>
                <a:latin typeface="Arial"/>
              </a:rPr>
              <a:t>is at the </a:t>
            </a:r>
            <a:r>
              <a:rPr lang="en-GB" sz="1600" b="1">
                <a:solidFill>
                  <a:srgbClr val="020B13"/>
                </a:solidFill>
                <a:latin typeface="Arial"/>
              </a:rPr>
              <a:t>state of the art </a:t>
            </a:r>
            <a:r>
              <a:rPr lang="en-GB" sz="1600">
                <a:solidFill>
                  <a:srgbClr val="020B13"/>
                </a:solidFill>
                <a:latin typeface="Arial"/>
              </a:rPr>
              <a:t>(“globally uniform integrated Process and System Landscape”).</a:t>
            </a:r>
            <a:endParaRPr lang="en-GB" sz="1467">
              <a:solidFill>
                <a:srgbClr val="020B13"/>
              </a:solidFill>
              <a:latin typeface="Arial"/>
            </a:endParaRPr>
          </a:p>
          <a:p>
            <a:pPr marL="482588" indent="-482588" defTabSz="1219170">
              <a:spcBef>
                <a:spcPts val="800"/>
              </a:spcBef>
              <a:buClr>
                <a:srgbClr val="0097AC"/>
              </a:buClr>
              <a:tabLst>
                <a:tab pos="234945" algn="l"/>
              </a:tabLst>
              <a:defRPr/>
            </a:pPr>
            <a:r>
              <a:rPr lang="en-GB" sz="2133">
                <a:solidFill>
                  <a:srgbClr val="0097AC"/>
                </a:solidFill>
                <a:latin typeface="Arial"/>
              </a:rPr>
              <a:t>7. 	</a:t>
            </a:r>
            <a:r>
              <a:rPr lang="en-GB" sz="1600">
                <a:solidFill>
                  <a:srgbClr val="020B13"/>
                </a:solidFill>
                <a:latin typeface="Arial"/>
              </a:rPr>
              <a:t>Availability of </a:t>
            </a:r>
            <a:r>
              <a:rPr lang="en-GB" sz="1600" b="1">
                <a:solidFill>
                  <a:srgbClr val="020B13"/>
                </a:solidFill>
                <a:latin typeface="Arial"/>
              </a:rPr>
              <a:t>standard automotive functionalities</a:t>
            </a:r>
            <a:r>
              <a:rPr lang="en-GB" sz="1600">
                <a:solidFill>
                  <a:srgbClr val="020B13"/>
                </a:solidFill>
                <a:latin typeface="Arial"/>
              </a:rPr>
              <a:t> and continual further development of the system</a:t>
            </a:r>
            <a:r>
              <a:rPr lang="en-GB" sz="1600" b="1">
                <a:solidFill>
                  <a:srgbClr val="020B13"/>
                </a:solidFill>
                <a:latin typeface="Arial"/>
              </a:rPr>
              <a:t> </a:t>
            </a:r>
            <a:r>
              <a:rPr lang="en-GB" sz="1600">
                <a:solidFill>
                  <a:srgbClr val="020B13"/>
                </a:solidFill>
                <a:latin typeface="Arial"/>
              </a:rPr>
              <a:t>(by SAP AG).</a:t>
            </a:r>
            <a:endParaRPr lang="en-GB" sz="1467">
              <a:solidFill>
                <a:srgbClr val="020B13"/>
              </a:solidFill>
              <a:latin typeface="Arial"/>
            </a:endParaRPr>
          </a:p>
          <a:p>
            <a:pPr marL="482588" indent="-482588" defTabSz="1219170">
              <a:spcBef>
                <a:spcPts val="800"/>
              </a:spcBef>
              <a:buClr>
                <a:srgbClr val="0097AC"/>
              </a:buClr>
              <a:tabLst>
                <a:tab pos="234945" algn="l"/>
              </a:tabLst>
              <a:defRPr/>
            </a:pPr>
            <a:r>
              <a:rPr lang="en-GB" sz="2133">
                <a:solidFill>
                  <a:srgbClr val="0097AC"/>
                </a:solidFill>
                <a:latin typeface="Arial"/>
              </a:rPr>
              <a:t>8. 	</a:t>
            </a:r>
            <a:r>
              <a:rPr lang="en-GB" sz="1600" b="1">
                <a:solidFill>
                  <a:srgbClr val="020B13"/>
                </a:solidFill>
                <a:latin typeface="Arial"/>
              </a:rPr>
              <a:t>One truth, one value: </a:t>
            </a:r>
            <a:r>
              <a:rPr lang="en-GB" sz="1600">
                <a:solidFill>
                  <a:srgbClr val="020B13"/>
                </a:solidFill>
                <a:latin typeface="Arial"/>
              </a:rPr>
              <a:t>transparency and efficiency in financial planning and reporting.</a:t>
            </a:r>
            <a:endParaRPr lang="en-GB" sz="1467">
              <a:solidFill>
                <a:srgbClr val="020B13"/>
              </a:solidFill>
              <a:latin typeface="Arial"/>
            </a:endParaRPr>
          </a:p>
          <a:p>
            <a:pPr marL="482588" indent="-482588" defTabSz="1219170">
              <a:spcBef>
                <a:spcPts val="800"/>
              </a:spcBef>
              <a:buClr>
                <a:srgbClr val="0097AC"/>
              </a:buClr>
              <a:tabLst>
                <a:tab pos="234945" algn="l"/>
              </a:tabLst>
              <a:defRPr/>
            </a:pPr>
            <a:r>
              <a:rPr lang="en-GB" sz="2133">
                <a:solidFill>
                  <a:srgbClr val="0097AC"/>
                </a:solidFill>
                <a:latin typeface="Arial"/>
              </a:rPr>
              <a:t>9. 	</a:t>
            </a:r>
            <a:r>
              <a:rPr lang="en-GB" sz="1600" b="1">
                <a:solidFill>
                  <a:srgbClr val="020B13"/>
                </a:solidFill>
                <a:latin typeface="Arial"/>
              </a:rPr>
              <a:t>Synergies</a:t>
            </a:r>
            <a:r>
              <a:rPr lang="en-GB" sz="1600">
                <a:solidFill>
                  <a:srgbClr val="020B13"/>
                </a:solidFill>
                <a:latin typeface="Arial"/>
              </a:rPr>
              <a:t> between </a:t>
            </a:r>
            <a:r>
              <a:rPr lang="en-GB" sz="1600" b="1">
                <a:solidFill>
                  <a:srgbClr val="020B13"/>
                </a:solidFill>
                <a:latin typeface="Arial"/>
              </a:rPr>
              <a:t>Series and Non Series </a:t>
            </a:r>
            <a:r>
              <a:rPr lang="en-GB" sz="1600">
                <a:solidFill>
                  <a:srgbClr val="020B13"/>
                </a:solidFill>
                <a:latin typeface="Arial"/>
              </a:rPr>
              <a:t>processes by integrating Non Series (NSL) in the DRÄXLMAIER Global Template (DGT).</a:t>
            </a:r>
            <a:endParaRPr lang="en-GB" sz="1467">
              <a:solidFill>
                <a:srgbClr val="020B13"/>
              </a:solidFill>
              <a:latin typeface="Arial"/>
            </a:endParaRPr>
          </a:p>
          <a:p>
            <a:pPr marL="482588" indent="-482588" defTabSz="1219170">
              <a:spcBef>
                <a:spcPts val="800"/>
              </a:spcBef>
              <a:buClr>
                <a:srgbClr val="0097AC"/>
              </a:buClr>
              <a:tabLst>
                <a:tab pos="234945" algn="l"/>
              </a:tabLst>
              <a:defRPr/>
            </a:pPr>
            <a:r>
              <a:rPr lang="en-GB" sz="2133">
                <a:solidFill>
                  <a:srgbClr val="0097AC"/>
                </a:solidFill>
                <a:latin typeface="Arial"/>
              </a:rPr>
              <a:t>10. </a:t>
            </a:r>
            <a:r>
              <a:rPr lang="en-GB" sz="1600" b="1">
                <a:solidFill>
                  <a:srgbClr val="020B13"/>
                </a:solidFill>
                <a:latin typeface="Arial"/>
              </a:rPr>
              <a:t>Uniform system </a:t>
            </a:r>
            <a:r>
              <a:rPr lang="en-GB" sz="1600">
                <a:solidFill>
                  <a:srgbClr val="020B13"/>
                </a:solidFill>
                <a:latin typeface="Arial"/>
              </a:rPr>
              <a:t>in the SEP phases P, V, S as well as CKD and spare parts processes.</a:t>
            </a:r>
            <a:endParaRPr lang="en-GB" sz="2133">
              <a:solidFill>
                <a:srgbClr val="0097AC"/>
              </a:solidFill>
              <a:latin typeface="Arial"/>
            </a:endParaRPr>
          </a:p>
          <a:p>
            <a:pPr marL="482588" indent="-482588" defTabSz="1219170">
              <a:spcBef>
                <a:spcPts val="800"/>
              </a:spcBef>
              <a:buClr>
                <a:srgbClr val="0097AC"/>
              </a:buClr>
              <a:tabLst>
                <a:tab pos="234945" algn="l"/>
              </a:tabLst>
              <a:defRPr/>
            </a:pPr>
            <a:r>
              <a:rPr lang="en-GB" sz="2133">
                <a:solidFill>
                  <a:srgbClr val="0097AC"/>
                </a:solidFill>
                <a:latin typeface="Arial"/>
              </a:rPr>
              <a:t>11. </a:t>
            </a:r>
            <a:r>
              <a:rPr lang="en-GB" sz="1600">
                <a:solidFill>
                  <a:srgbClr val="020B13"/>
                </a:solidFill>
                <a:latin typeface="Arial"/>
              </a:rPr>
              <a:t>Drastically improvement </a:t>
            </a:r>
            <a:r>
              <a:rPr lang="en-GB" sz="1600" b="1">
                <a:solidFill>
                  <a:srgbClr val="020B13"/>
                </a:solidFill>
                <a:latin typeface="Arial"/>
              </a:rPr>
              <a:t>Runtime of MRP run.</a:t>
            </a:r>
            <a:endParaRPr lang="de-DE" sz="1467">
              <a:solidFill>
                <a:srgbClr val="020B13"/>
              </a:solidFill>
              <a:latin typeface="Arial"/>
            </a:endParaRPr>
          </a:p>
          <a:p>
            <a:pPr marL="304792" indent="-304792" defTabSz="1219170">
              <a:spcBef>
                <a:spcPts val="800"/>
              </a:spcBef>
              <a:buClr>
                <a:srgbClr val="0097AC"/>
              </a:buClr>
              <a:tabLst>
                <a:tab pos="234945" algn="l"/>
              </a:tabLst>
              <a:defRPr/>
            </a:pPr>
            <a:endParaRPr lang="de-DE" sz="1467">
              <a:solidFill>
                <a:srgbClr val="020B13"/>
              </a:solidFill>
              <a:latin typeface="Arial"/>
            </a:endParaRPr>
          </a:p>
        </p:txBody>
      </p:sp>
      <p:sp>
        <p:nvSpPr>
          <p:cNvPr id="26" name="Rechteck 25"/>
          <p:cNvSpPr/>
          <p:nvPr/>
        </p:nvSpPr>
        <p:spPr bwMode="gray">
          <a:xfrm>
            <a:off x="521268" y="1374984"/>
            <a:ext cx="11240519" cy="336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17" defTabSz="1219170">
              <a:spcBef>
                <a:spcPts val="0"/>
              </a:spcBef>
              <a:buClr>
                <a:srgbClr val="0097AC"/>
              </a:buClr>
              <a:buSzTx/>
              <a:tabLst/>
              <a:defRPr/>
            </a:pPr>
            <a:r>
              <a:rPr lang="en-GB" sz="1867" b="1">
                <a:solidFill>
                  <a:prstClr val="white"/>
                </a:solidFill>
                <a:latin typeface="Arial"/>
              </a:rPr>
              <a:t>Profitability / Quality / Operational Excellence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A54D0-52A5-4807-84EE-384C67D21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07.12.2022 | synapsis communication deck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62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3706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2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9" name="Objekt 8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6" y="2119"/>
                        <a:ext cx="2116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 vert="horz"/>
          <a:lstStyle/>
          <a:p>
            <a:r>
              <a:rPr lang="en-GB"/>
              <a:t>synapsis: Top 20 Added Values for DRÄXLMAIER (2/2)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spcBef>
                <a:spcPts val="0"/>
              </a:spcBef>
              <a:buClrTx/>
              <a:buSzTx/>
              <a:tabLst/>
            </a:pPr>
            <a:r>
              <a:rPr lang="de-DE">
                <a:solidFill>
                  <a:srgbClr val="888E95"/>
                </a:solidFill>
                <a:latin typeface="Arial"/>
              </a:rPr>
              <a:t>07.12.2022 | synapsis communication deck</a:t>
            </a:r>
          </a:p>
        </p:txBody>
      </p:sp>
      <p:sp>
        <p:nvSpPr>
          <p:cNvPr id="3" name="BainBulletsConfiguration" hidden="1"/>
          <p:cNvSpPr txBox="1"/>
          <p:nvPr/>
        </p:nvSpPr>
        <p:spPr bwMode="gray">
          <a:xfrm>
            <a:off x="18521" y="16933"/>
            <a:ext cx="11853333" cy="1127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defTabSz="1219170">
              <a:spcBef>
                <a:spcPts val="0"/>
              </a:spcBef>
              <a:buClrTx/>
              <a:buSzTx/>
              <a:tabLst/>
            </a:pPr>
            <a:endParaRPr lang="en-US" sz="133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8147843" y="1735657"/>
            <a:ext cx="3600000" cy="464592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spcBef>
                <a:spcPts val="0"/>
              </a:spcBef>
              <a:buClrTx/>
              <a:buSzTx/>
              <a:tabLst/>
            </a:pPr>
            <a:endParaRPr lang="de-DE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532464" y="1735657"/>
            <a:ext cx="3600000" cy="464592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spcBef>
                <a:spcPts val="0"/>
              </a:spcBef>
              <a:buClrTx/>
              <a:buSzTx/>
              <a:tabLst/>
            </a:pPr>
            <a:endParaRPr lang="de-DE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4340154" y="1735657"/>
            <a:ext cx="3600000" cy="464592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spcBef>
                <a:spcPts val="0"/>
              </a:spcBef>
              <a:buClrTx/>
              <a:buSzTx/>
              <a:tabLst/>
            </a:pPr>
            <a:endParaRPr lang="de-DE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32" name="Textplatzhalter 10"/>
          <p:cNvSpPr txBox="1">
            <a:spLocks/>
          </p:cNvSpPr>
          <p:nvPr/>
        </p:nvSpPr>
        <p:spPr>
          <a:xfrm>
            <a:off x="591318" y="1862657"/>
            <a:ext cx="3394035" cy="4128000"/>
          </a:xfrm>
          <a:prstGeom prst="rect">
            <a:avLst/>
          </a:prstGeom>
        </p:spPr>
        <p:txBody>
          <a:bodyPr/>
          <a:lstStyle/>
          <a:p>
            <a:pPr marL="482588" indent="-482588" defTabSz="1219170">
              <a:spcBef>
                <a:spcPts val="1067"/>
              </a:spcBef>
              <a:buClr>
                <a:srgbClr val="0097AC"/>
              </a:buClr>
              <a:tabLst>
                <a:tab pos="234945" algn="l"/>
              </a:tabLst>
              <a:defRPr/>
            </a:pPr>
            <a:r>
              <a:rPr lang="en-GB" sz="2400">
                <a:solidFill>
                  <a:srgbClr val="0097AC"/>
                </a:solidFill>
                <a:latin typeface="Arial"/>
              </a:rPr>
              <a:t>12. </a:t>
            </a:r>
            <a:r>
              <a:rPr lang="en-GB" sz="1600">
                <a:solidFill>
                  <a:srgbClr val="020B13"/>
                </a:solidFill>
                <a:latin typeface="Arial"/>
              </a:rPr>
              <a:t>Precondition for </a:t>
            </a:r>
            <a:r>
              <a:rPr lang="en-GB" sz="1600" b="1">
                <a:solidFill>
                  <a:srgbClr val="020B13"/>
                </a:solidFill>
                <a:latin typeface="Arial"/>
              </a:rPr>
              <a:t>digitalization, Big Data Analysis, </a:t>
            </a:r>
            <a:r>
              <a:rPr lang="en-GB" sz="1600" b="1" err="1">
                <a:solidFill>
                  <a:srgbClr val="020B13"/>
                </a:solidFill>
                <a:latin typeface="Arial"/>
              </a:rPr>
              <a:t>IoT</a:t>
            </a:r>
            <a:r>
              <a:rPr lang="en-GB" sz="1600" b="1">
                <a:solidFill>
                  <a:srgbClr val="020B13"/>
                </a:solidFill>
                <a:latin typeface="Arial"/>
              </a:rPr>
              <a:t>, </a:t>
            </a:r>
            <a:r>
              <a:rPr lang="en-GB" sz="1600">
                <a:solidFill>
                  <a:srgbClr val="020B13"/>
                </a:solidFill>
                <a:latin typeface="Arial"/>
              </a:rPr>
              <a:t>DRÄXLMAIER </a:t>
            </a:r>
            <a:r>
              <a:rPr lang="en-GB" sz="1600" b="1">
                <a:solidFill>
                  <a:srgbClr val="020B13"/>
                </a:solidFill>
                <a:latin typeface="Arial"/>
              </a:rPr>
              <a:t>data-backbone.</a:t>
            </a:r>
            <a:endParaRPr lang="en-GB" sz="1600">
              <a:solidFill>
                <a:srgbClr val="020B13"/>
              </a:solidFill>
              <a:latin typeface="Arial"/>
            </a:endParaRPr>
          </a:p>
          <a:p>
            <a:pPr marL="482588" indent="-482588" defTabSz="1219170">
              <a:spcBef>
                <a:spcPts val="1067"/>
              </a:spcBef>
              <a:buClr>
                <a:srgbClr val="0097AC"/>
              </a:buClr>
              <a:tabLst>
                <a:tab pos="234945" algn="l"/>
              </a:tabLst>
              <a:defRPr/>
            </a:pPr>
            <a:r>
              <a:rPr lang="en-GB" sz="2400">
                <a:solidFill>
                  <a:srgbClr val="0097AC"/>
                </a:solidFill>
                <a:latin typeface="Arial"/>
              </a:rPr>
              <a:t>13. </a:t>
            </a:r>
            <a:r>
              <a:rPr lang="en-GB" sz="1600" b="1">
                <a:solidFill>
                  <a:srgbClr val="020B13"/>
                </a:solidFill>
                <a:latin typeface="Arial"/>
              </a:rPr>
              <a:t>Collaboration </a:t>
            </a:r>
            <a:r>
              <a:rPr lang="en-GB" sz="1600">
                <a:solidFill>
                  <a:srgbClr val="020B13"/>
                </a:solidFill>
                <a:latin typeface="Arial"/>
              </a:rPr>
              <a:t>at the interfaces to customers and suppliers.</a:t>
            </a:r>
          </a:p>
          <a:p>
            <a:pPr marL="482588" indent="-482588" defTabSz="1219170">
              <a:spcBef>
                <a:spcPts val="1067"/>
              </a:spcBef>
              <a:buClr>
                <a:srgbClr val="0097AC"/>
              </a:buClr>
              <a:tabLst>
                <a:tab pos="234945" algn="l"/>
              </a:tabLst>
              <a:defRPr/>
            </a:pPr>
            <a:r>
              <a:rPr lang="en-GB" sz="2400">
                <a:solidFill>
                  <a:srgbClr val="0097AC"/>
                </a:solidFill>
                <a:latin typeface="Arial"/>
              </a:rPr>
              <a:t>14. </a:t>
            </a:r>
            <a:r>
              <a:rPr lang="en-GB" sz="1600">
                <a:solidFill>
                  <a:srgbClr val="020B13"/>
                </a:solidFill>
                <a:latin typeface="Arial"/>
              </a:rPr>
              <a:t>Allow usage of </a:t>
            </a:r>
            <a:r>
              <a:rPr lang="en-GB" sz="1600" b="1">
                <a:solidFill>
                  <a:srgbClr val="020B13"/>
                </a:solidFill>
                <a:latin typeface="Arial"/>
              </a:rPr>
              <a:t>mobile devices </a:t>
            </a:r>
            <a:r>
              <a:rPr lang="en-GB" sz="1600">
                <a:solidFill>
                  <a:srgbClr val="020B13"/>
                </a:solidFill>
                <a:latin typeface="Arial"/>
              </a:rPr>
              <a:t>for more flexibility of affected user groups.  </a:t>
            </a:r>
          </a:p>
          <a:p>
            <a:pPr marL="482588" indent="-482588" defTabSz="1219170">
              <a:spcBef>
                <a:spcPts val="1067"/>
              </a:spcBef>
              <a:buClr>
                <a:srgbClr val="0097AC"/>
              </a:buClr>
              <a:tabLst>
                <a:tab pos="234945" algn="l"/>
              </a:tabLst>
              <a:defRPr/>
            </a:pPr>
            <a:r>
              <a:rPr lang="en-GB" sz="2400">
                <a:solidFill>
                  <a:srgbClr val="0097AC"/>
                </a:solidFill>
                <a:latin typeface="Arial"/>
              </a:rPr>
              <a:t>15. </a:t>
            </a:r>
            <a:r>
              <a:rPr lang="en-GB" sz="1600">
                <a:solidFill>
                  <a:srgbClr val="020B13"/>
                </a:solidFill>
                <a:latin typeface="Arial"/>
              </a:rPr>
              <a:t>Integration of </a:t>
            </a:r>
            <a:r>
              <a:rPr lang="en-GB" sz="1600" b="1">
                <a:solidFill>
                  <a:srgbClr val="020B13"/>
                </a:solidFill>
                <a:latin typeface="Arial"/>
              </a:rPr>
              <a:t>cloud applications, </a:t>
            </a:r>
            <a:r>
              <a:rPr lang="en-GB" sz="1600">
                <a:solidFill>
                  <a:srgbClr val="020B13"/>
                </a:solidFill>
                <a:latin typeface="Arial"/>
              </a:rPr>
              <a:t>for example </a:t>
            </a:r>
            <a:r>
              <a:rPr lang="en-GB" sz="1600" err="1">
                <a:solidFill>
                  <a:srgbClr val="020B13"/>
                </a:solidFill>
                <a:latin typeface="Arial"/>
              </a:rPr>
              <a:t>Ariba</a:t>
            </a:r>
            <a:r>
              <a:rPr lang="en-GB" sz="1600">
                <a:solidFill>
                  <a:srgbClr val="020B13"/>
                </a:solidFill>
                <a:latin typeface="Arial"/>
              </a:rPr>
              <a:t> or IBP.</a:t>
            </a:r>
          </a:p>
          <a:p>
            <a:pPr marL="234945" indent="-234945" defTabSz="1219170">
              <a:spcBef>
                <a:spcPts val="800"/>
              </a:spcBef>
              <a:buClr>
                <a:srgbClr val="0097AC"/>
              </a:buClr>
              <a:tabLst>
                <a:tab pos="234945" algn="l"/>
              </a:tabLst>
              <a:defRPr/>
            </a:pPr>
            <a:endParaRPr lang="de-DE" sz="2667">
              <a:solidFill>
                <a:srgbClr val="020B13"/>
              </a:solidFill>
              <a:latin typeface="Arial"/>
            </a:endParaRPr>
          </a:p>
        </p:txBody>
      </p:sp>
      <p:sp>
        <p:nvSpPr>
          <p:cNvPr id="33" name="Textplatzhalter 11"/>
          <p:cNvSpPr txBox="1">
            <a:spLocks/>
          </p:cNvSpPr>
          <p:nvPr/>
        </p:nvSpPr>
        <p:spPr>
          <a:xfrm>
            <a:off x="4465406" y="1862657"/>
            <a:ext cx="3453189" cy="4128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482588" indent="-482588" defTabSz="1219170">
              <a:spcBef>
                <a:spcPts val="1067"/>
              </a:spcBef>
              <a:buClr>
                <a:srgbClr val="0097AC"/>
              </a:buClr>
              <a:tabLst>
                <a:tab pos="234945" algn="l"/>
              </a:tabLst>
              <a:defRPr/>
            </a:pPr>
            <a:r>
              <a:rPr lang="en-GB" sz="2400">
                <a:solidFill>
                  <a:srgbClr val="0097AC"/>
                </a:solidFill>
                <a:latin typeface="Arial"/>
              </a:rPr>
              <a:t>16. </a:t>
            </a:r>
            <a:r>
              <a:rPr lang="en-GB" sz="1600" b="1">
                <a:solidFill>
                  <a:srgbClr val="020B13"/>
                </a:solidFill>
                <a:latin typeface="Arial"/>
              </a:rPr>
              <a:t>High availability and shorter training periods </a:t>
            </a:r>
            <a:r>
              <a:rPr lang="en-GB" sz="1600">
                <a:solidFill>
                  <a:srgbClr val="020B13"/>
                </a:solidFill>
                <a:latin typeface="Arial"/>
              </a:rPr>
              <a:t>for new employees/ external service providers </a:t>
            </a:r>
            <a:r>
              <a:rPr lang="en-GB" sz="1600" b="1">
                <a:solidFill>
                  <a:srgbClr val="020B13"/>
                </a:solidFill>
                <a:latin typeface="Arial"/>
              </a:rPr>
              <a:t>worldwide</a:t>
            </a:r>
            <a:r>
              <a:rPr lang="en-GB" sz="1600">
                <a:solidFill>
                  <a:srgbClr val="020B13"/>
                </a:solidFill>
                <a:latin typeface="Arial"/>
              </a:rPr>
              <a:t> due to commercially available IT Architecture. </a:t>
            </a:r>
            <a:r>
              <a:rPr lang="en-GB" sz="1600" b="1">
                <a:solidFill>
                  <a:srgbClr val="020B13"/>
                </a:solidFill>
                <a:latin typeface="Arial"/>
              </a:rPr>
              <a:t>More appeal </a:t>
            </a:r>
            <a:r>
              <a:rPr lang="en-GB" sz="1600">
                <a:solidFill>
                  <a:srgbClr val="020B13"/>
                </a:solidFill>
                <a:latin typeface="Arial"/>
              </a:rPr>
              <a:t>as an employer.</a:t>
            </a:r>
          </a:p>
          <a:p>
            <a:pPr marL="482588" indent="-482588" defTabSz="1219170">
              <a:spcBef>
                <a:spcPts val="1067"/>
              </a:spcBef>
              <a:buClr>
                <a:srgbClr val="0097AC"/>
              </a:buClr>
              <a:tabLst>
                <a:tab pos="234945" algn="l"/>
              </a:tabLst>
              <a:defRPr/>
            </a:pPr>
            <a:r>
              <a:rPr lang="en-GB" sz="2400">
                <a:solidFill>
                  <a:srgbClr val="0097AC"/>
                </a:solidFill>
                <a:latin typeface="Arial"/>
              </a:rPr>
              <a:t>17. </a:t>
            </a:r>
            <a:r>
              <a:rPr lang="en-GB" sz="1600" b="1">
                <a:solidFill>
                  <a:srgbClr val="020B13"/>
                </a:solidFill>
                <a:latin typeface="Arial"/>
              </a:rPr>
              <a:t>SAP </a:t>
            </a:r>
            <a:r>
              <a:rPr lang="en-GB" sz="1600" b="1" err="1">
                <a:solidFill>
                  <a:srgbClr val="020B13"/>
                </a:solidFill>
                <a:latin typeface="Arial"/>
              </a:rPr>
              <a:t>Fiori</a:t>
            </a:r>
            <a:r>
              <a:rPr lang="en-GB" sz="1600" b="1">
                <a:solidFill>
                  <a:srgbClr val="020B13"/>
                </a:solidFill>
                <a:latin typeface="Arial"/>
              </a:rPr>
              <a:t> apps </a:t>
            </a:r>
            <a:r>
              <a:rPr lang="en-GB" sz="1600">
                <a:solidFill>
                  <a:srgbClr val="020B13"/>
                </a:solidFill>
                <a:latin typeface="Arial"/>
              </a:rPr>
              <a:t>for improvement usability and efficiency.</a:t>
            </a:r>
          </a:p>
          <a:p>
            <a:pPr marL="482588" indent="-482588" defTabSz="1219170">
              <a:spcBef>
                <a:spcPts val="1067"/>
              </a:spcBef>
              <a:buClr>
                <a:srgbClr val="0097AC"/>
              </a:buClr>
              <a:tabLst>
                <a:tab pos="234945" algn="l"/>
              </a:tabLst>
              <a:defRPr/>
            </a:pPr>
            <a:r>
              <a:rPr lang="en-GB" sz="2400">
                <a:solidFill>
                  <a:srgbClr val="0097AC"/>
                </a:solidFill>
                <a:latin typeface="Arial"/>
              </a:rPr>
              <a:t>18.</a:t>
            </a:r>
            <a:r>
              <a:rPr lang="en-GB" sz="1600">
                <a:solidFill>
                  <a:srgbClr val="020B13"/>
                </a:solidFill>
                <a:latin typeface="Arial"/>
              </a:rPr>
              <a:t> SAP provides an </a:t>
            </a:r>
            <a:r>
              <a:rPr lang="en-GB" sz="1600" b="1">
                <a:solidFill>
                  <a:srgbClr val="020B13"/>
                </a:solidFill>
                <a:latin typeface="Arial"/>
              </a:rPr>
              <a:t>international </a:t>
            </a:r>
            <a:r>
              <a:rPr lang="en-GB" sz="1600">
                <a:solidFill>
                  <a:srgbClr val="020B13"/>
                </a:solidFill>
                <a:latin typeface="Arial"/>
              </a:rPr>
              <a:t>and</a:t>
            </a:r>
            <a:r>
              <a:rPr lang="en-GB" sz="1600" b="1">
                <a:solidFill>
                  <a:srgbClr val="020B13"/>
                </a:solidFill>
                <a:latin typeface="Arial"/>
              </a:rPr>
              <a:t> multilingual </a:t>
            </a:r>
            <a:r>
              <a:rPr lang="en-GB" sz="1600">
                <a:solidFill>
                  <a:srgbClr val="020B13"/>
                </a:solidFill>
                <a:latin typeface="Arial"/>
              </a:rPr>
              <a:t>solution for most of DRÄXLMAIER presented countries.</a:t>
            </a:r>
          </a:p>
          <a:p>
            <a:pPr marL="234945" indent="-234945" defTabSz="1219170">
              <a:spcBef>
                <a:spcPts val="800"/>
              </a:spcBef>
              <a:buClr>
                <a:srgbClr val="0097AC"/>
              </a:buClr>
              <a:tabLst>
                <a:tab pos="234945" algn="l"/>
              </a:tabLst>
              <a:defRPr/>
            </a:pPr>
            <a:endParaRPr lang="en-GB" sz="1600">
              <a:solidFill>
                <a:srgbClr val="020B13"/>
              </a:solidFill>
              <a:latin typeface="Arial"/>
            </a:endParaRPr>
          </a:p>
          <a:p>
            <a:pPr marL="234945" indent="-234945" defTabSz="1219170">
              <a:spcBef>
                <a:spcPts val="800"/>
              </a:spcBef>
              <a:buClr>
                <a:srgbClr val="0097AC"/>
              </a:buClr>
              <a:tabLst>
                <a:tab pos="234945" algn="l"/>
              </a:tabLst>
              <a:defRPr/>
            </a:pPr>
            <a:endParaRPr lang="de-DE" sz="1600">
              <a:solidFill>
                <a:srgbClr val="020B13"/>
              </a:solidFill>
              <a:latin typeface="Arial"/>
            </a:endParaRPr>
          </a:p>
        </p:txBody>
      </p:sp>
      <p:sp>
        <p:nvSpPr>
          <p:cNvPr id="34" name="Textplatzhalter 11"/>
          <p:cNvSpPr txBox="1">
            <a:spLocks/>
          </p:cNvSpPr>
          <p:nvPr/>
        </p:nvSpPr>
        <p:spPr>
          <a:xfrm>
            <a:off x="8305833" y="1862657"/>
            <a:ext cx="3350820" cy="412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482588" indent="-476239" defTabSz="1219170">
              <a:spcBef>
                <a:spcPts val="1067"/>
              </a:spcBef>
              <a:buClr>
                <a:srgbClr val="0097AC"/>
              </a:buClr>
              <a:buSzTx/>
              <a:tabLst>
                <a:tab pos="478355" algn="l"/>
              </a:tabLst>
              <a:defRPr/>
            </a:pPr>
            <a:r>
              <a:rPr lang="en-GB" sz="2400">
                <a:solidFill>
                  <a:srgbClr val="0097AC"/>
                </a:solidFill>
                <a:latin typeface="Arial"/>
              </a:rPr>
              <a:t>19. </a:t>
            </a:r>
            <a:r>
              <a:rPr lang="en-GB" sz="1600" b="1">
                <a:solidFill>
                  <a:srgbClr val="000000"/>
                </a:solidFill>
                <a:latin typeface="Arial"/>
              </a:rPr>
              <a:t>S/4HANA Enterprise Management</a:t>
            </a:r>
            <a:r>
              <a:rPr lang="en-GB" sz="1600">
                <a:solidFill>
                  <a:srgbClr val="000000"/>
                </a:solidFill>
                <a:latin typeface="Arial"/>
              </a:rPr>
              <a:t>: future of the </a:t>
            </a:r>
            <a:br>
              <a:rPr lang="en-GB" sz="1600">
                <a:solidFill>
                  <a:srgbClr val="000000"/>
                </a:solidFill>
                <a:latin typeface="Arial"/>
              </a:rPr>
            </a:br>
            <a:r>
              <a:rPr lang="en-GB" sz="1600">
                <a:solidFill>
                  <a:srgbClr val="000000"/>
                </a:solidFill>
                <a:latin typeface="Arial"/>
              </a:rPr>
              <a:t>DRÄXLMAIER IT Architecture is guaranteed.</a:t>
            </a:r>
            <a:endParaRPr lang="en-GB" sz="1600">
              <a:solidFill>
                <a:srgbClr val="00B050"/>
              </a:solidFill>
              <a:latin typeface="Arial"/>
            </a:endParaRPr>
          </a:p>
          <a:p>
            <a:pPr marL="482588" indent="-476239" defTabSz="1219170">
              <a:spcBef>
                <a:spcPts val="1067"/>
              </a:spcBef>
              <a:buClr>
                <a:srgbClr val="0097AC"/>
              </a:buClr>
              <a:tabLst/>
            </a:pPr>
            <a:r>
              <a:rPr lang="en-GB" sz="2400">
                <a:solidFill>
                  <a:srgbClr val="0097AC"/>
                </a:solidFill>
                <a:latin typeface="Arial"/>
              </a:rPr>
              <a:t>20. </a:t>
            </a:r>
            <a:r>
              <a:rPr lang="en-GB" sz="1600">
                <a:solidFill>
                  <a:srgbClr val="000000"/>
                </a:solidFill>
                <a:latin typeface="Arial"/>
              </a:rPr>
              <a:t>Precondition for make or buy decisions</a:t>
            </a:r>
            <a:r>
              <a:rPr lang="en-GB" sz="1600" b="1">
                <a:solidFill>
                  <a:srgbClr val="000000"/>
                </a:solidFill>
                <a:latin typeface="Arial"/>
              </a:rPr>
              <a:t>, </a:t>
            </a:r>
            <a:r>
              <a:rPr lang="en-GB" sz="1600">
                <a:solidFill>
                  <a:srgbClr val="000000"/>
                </a:solidFill>
                <a:latin typeface="Arial"/>
              </a:rPr>
              <a:t>for example </a:t>
            </a:r>
            <a:r>
              <a:rPr lang="en-GB" sz="1600" b="1">
                <a:solidFill>
                  <a:srgbClr val="000000"/>
                </a:solidFill>
                <a:latin typeface="Arial"/>
              </a:rPr>
              <a:t>hosting systems </a:t>
            </a:r>
            <a:r>
              <a:rPr lang="en-GB" sz="1600">
                <a:solidFill>
                  <a:srgbClr val="000000"/>
                </a:solidFill>
                <a:latin typeface="Arial"/>
              </a:rPr>
              <a:t>or </a:t>
            </a:r>
            <a:r>
              <a:rPr lang="en-GB" sz="1600" b="1">
                <a:solidFill>
                  <a:srgbClr val="000000"/>
                </a:solidFill>
                <a:latin typeface="Arial"/>
              </a:rPr>
              <a:t>application lifecycle maintenance </a:t>
            </a:r>
            <a:r>
              <a:rPr lang="en-GB" sz="1600">
                <a:solidFill>
                  <a:srgbClr val="000000"/>
                </a:solidFill>
                <a:latin typeface="Arial"/>
              </a:rPr>
              <a:t>(ALM).</a:t>
            </a:r>
            <a:endParaRPr lang="en-GB" sz="1600">
              <a:solidFill>
                <a:srgbClr val="00B050"/>
              </a:solidFill>
              <a:latin typeface="Arial"/>
            </a:endParaRPr>
          </a:p>
          <a:p>
            <a:pPr marL="168278" indent="-168278" defTabSz="1219170">
              <a:spcBef>
                <a:spcPts val="557"/>
              </a:spcBef>
              <a:buClr>
                <a:srgbClr val="0097AC"/>
              </a:buClr>
              <a:tabLst/>
              <a:defRPr/>
            </a:pPr>
            <a:endParaRPr lang="en-GB" sz="1600">
              <a:solidFill>
                <a:srgbClr val="020B13"/>
              </a:solidFill>
              <a:latin typeface="Arial"/>
            </a:endParaRPr>
          </a:p>
          <a:p>
            <a:pPr marL="168278" indent="-168278" defTabSz="1219170">
              <a:spcBef>
                <a:spcPts val="557"/>
              </a:spcBef>
              <a:buClr>
                <a:srgbClr val="0097AC"/>
              </a:buClr>
              <a:tabLst/>
              <a:defRPr/>
            </a:pPr>
            <a:endParaRPr lang="de-DE" sz="1600">
              <a:solidFill>
                <a:srgbClr val="020B13"/>
              </a:solidFill>
              <a:latin typeface="Arial"/>
            </a:endParaRPr>
          </a:p>
        </p:txBody>
      </p:sp>
      <p:sp>
        <p:nvSpPr>
          <p:cNvPr id="40" name="Rechteck 39"/>
          <p:cNvSpPr/>
          <p:nvPr/>
        </p:nvSpPr>
        <p:spPr bwMode="gray">
          <a:xfrm>
            <a:off x="528638" y="1377089"/>
            <a:ext cx="3600000" cy="336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spcBef>
                <a:spcPts val="0"/>
              </a:spcBef>
              <a:buClrTx/>
              <a:buSzTx/>
              <a:tabLst/>
            </a:pPr>
            <a:r>
              <a:rPr lang="de-DE" sz="1867" b="1">
                <a:solidFill>
                  <a:prstClr val="white"/>
                </a:solidFill>
                <a:latin typeface="Arial"/>
              </a:rPr>
              <a:t>Innovation</a:t>
            </a:r>
          </a:p>
        </p:txBody>
      </p:sp>
      <p:sp>
        <p:nvSpPr>
          <p:cNvPr id="41" name="Rechteck 40"/>
          <p:cNvSpPr/>
          <p:nvPr/>
        </p:nvSpPr>
        <p:spPr bwMode="gray">
          <a:xfrm>
            <a:off x="4318595" y="1377089"/>
            <a:ext cx="3600000" cy="336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spcBef>
                <a:spcPts val="0"/>
              </a:spcBef>
              <a:buClrTx/>
              <a:buSzTx/>
              <a:tabLst/>
            </a:pPr>
            <a:r>
              <a:rPr lang="de-DE" sz="1867" b="1">
                <a:solidFill>
                  <a:prstClr val="white"/>
                </a:solidFill>
                <a:latin typeface="Arial"/>
              </a:rPr>
              <a:t>Focus on </a:t>
            </a:r>
            <a:r>
              <a:rPr lang="de-DE" sz="1867" b="1" err="1">
                <a:solidFill>
                  <a:prstClr val="white"/>
                </a:solidFill>
                <a:latin typeface="Arial"/>
              </a:rPr>
              <a:t>the</a:t>
            </a:r>
            <a:r>
              <a:rPr lang="de-DE" sz="1867" b="1">
                <a:solidFill>
                  <a:prstClr val="white"/>
                </a:solidFill>
                <a:latin typeface="Arial"/>
              </a:rPr>
              <a:t> </a:t>
            </a:r>
            <a:r>
              <a:rPr lang="de-DE" sz="1867" b="1" err="1">
                <a:solidFill>
                  <a:prstClr val="white"/>
                </a:solidFill>
                <a:latin typeface="Arial"/>
              </a:rPr>
              <a:t>Employee</a:t>
            </a:r>
            <a:endParaRPr lang="de-DE" sz="1867" b="1">
              <a:solidFill>
                <a:prstClr val="white"/>
              </a:solidFill>
              <a:latin typeface="Arial"/>
            </a:endParaRPr>
          </a:p>
        </p:txBody>
      </p:sp>
      <p:sp>
        <p:nvSpPr>
          <p:cNvPr id="55" name="Rechteck 54"/>
          <p:cNvSpPr/>
          <p:nvPr/>
        </p:nvSpPr>
        <p:spPr bwMode="gray">
          <a:xfrm>
            <a:off x="8147843" y="1377089"/>
            <a:ext cx="3623571" cy="336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spcBef>
                <a:spcPts val="0"/>
              </a:spcBef>
              <a:buClrTx/>
              <a:buSzTx/>
              <a:tabLst/>
            </a:pPr>
            <a:r>
              <a:rPr lang="de-DE" sz="1867" b="1" err="1">
                <a:solidFill>
                  <a:prstClr val="white"/>
                </a:solidFill>
                <a:latin typeface="Arial"/>
              </a:rPr>
              <a:t>Sustainability</a:t>
            </a:r>
            <a:endParaRPr lang="de-DE" sz="1867" b="1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954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4D23F-9C8B-9C6A-2DB0-CF16F60B7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Further information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D5FC81-0911-EA07-98EC-F5A51CC84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07.12.2022 | synapsis communication deck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1135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324001" y="6381579"/>
            <a:ext cx="9247794" cy="21741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Tx/>
              <a:buNone/>
              <a:tabLst>
                <a:tab pos="234951" algn="l"/>
              </a:tabLst>
              <a:defRPr kumimoji="0" lang="de-DE" sz="800" kern="120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16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rtl="0" eaLnBrk="1" latinLnBrk="0" hangingPunct="1">
              <a:spcBef>
                <a:spcPts val="533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rtl="0" eaLnBrk="1" latinLnBrk="0" hangingPunct="1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tabLst/>
              <a:defRPr kumimoji="0" sz="17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07.12.2022 | synapsis communication deck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9349385-7F88-41A1-9199-07F51CC9145D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GB"/>
              <a:t>Key elements of the training program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synapsis End User Training Concept</a:t>
            </a:r>
            <a:endParaRPr lang="de-DE"/>
          </a:p>
        </p:txBody>
      </p:sp>
      <p:grpSp>
        <p:nvGrpSpPr>
          <p:cNvPr id="53" name="Group 861">
            <a:extLst>
              <a:ext uri="{FF2B5EF4-FFF2-40B4-BE49-F238E27FC236}">
                <a16:creationId xmlns:a16="http://schemas.microsoft.com/office/drawing/2014/main" id="{A4AEBE07-7474-447A-8090-D88DB2A84F6F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 bwMode="gray">
          <a:xfrm>
            <a:off x="6472843" y="429222"/>
            <a:ext cx="490047" cy="490047"/>
            <a:chOff x="5813" y="3162"/>
            <a:chExt cx="340" cy="340"/>
          </a:xfrm>
          <a:solidFill>
            <a:schemeClr val="bg1"/>
          </a:solidFill>
        </p:grpSpPr>
        <p:sp>
          <p:nvSpPr>
            <p:cNvPr id="54" name="Freeform 862">
              <a:extLst>
                <a:ext uri="{FF2B5EF4-FFF2-40B4-BE49-F238E27FC236}">
                  <a16:creationId xmlns:a16="http://schemas.microsoft.com/office/drawing/2014/main" id="{1BFD3E8A-8DDA-4742-BAB3-B29A9C927CA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813" y="3162"/>
              <a:ext cx="340" cy="340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666"/>
            </a:p>
          </p:txBody>
        </p:sp>
        <p:sp>
          <p:nvSpPr>
            <p:cNvPr id="56" name="Freeform 863">
              <a:extLst>
                <a:ext uri="{FF2B5EF4-FFF2-40B4-BE49-F238E27FC236}">
                  <a16:creationId xmlns:a16="http://schemas.microsoft.com/office/drawing/2014/main" id="{0E98020C-68E4-485D-AD0E-7F7EC747EAB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905" y="3216"/>
              <a:ext cx="156" cy="208"/>
            </a:xfrm>
            <a:custGeom>
              <a:avLst/>
              <a:gdLst>
                <a:gd name="T0" fmla="*/ 11 w 235"/>
                <a:gd name="T1" fmla="*/ 313 h 313"/>
                <a:gd name="T2" fmla="*/ 0 w 235"/>
                <a:gd name="T3" fmla="*/ 303 h 313"/>
                <a:gd name="T4" fmla="*/ 0 w 235"/>
                <a:gd name="T5" fmla="*/ 47 h 313"/>
                <a:gd name="T6" fmla="*/ 5 w 235"/>
                <a:gd name="T7" fmla="*/ 38 h 313"/>
                <a:gd name="T8" fmla="*/ 125 w 235"/>
                <a:gd name="T9" fmla="*/ 39 h 313"/>
                <a:gd name="T10" fmla="*/ 218 w 235"/>
                <a:gd name="T11" fmla="*/ 38 h 313"/>
                <a:gd name="T12" fmla="*/ 229 w 235"/>
                <a:gd name="T13" fmla="*/ 37 h 313"/>
                <a:gd name="T14" fmla="*/ 235 w 235"/>
                <a:gd name="T15" fmla="*/ 47 h 313"/>
                <a:gd name="T16" fmla="*/ 235 w 235"/>
                <a:gd name="T17" fmla="*/ 185 h 313"/>
                <a:gd name="T18" fmla="*/ 230 w 235"/>
                <a:gd name="T19" fmla="*/ 194 h 313"/>
                <a:gd name="T20" fmla="*/ 110 w 235"/>
                <a:gd name="T21" fmla="*/ 193 h 313"/>
                <a:gd name="T22" fmla="*/ 22 w 235"/>
                <a:gd name="T23" fmla="*/ 191 h 313"/>
                <a:gd name="T24" fmla="*/ 22 w 235"/>
                <a:gd name="T25" fmla="*/ 303 h 313"/>
                <a:gd name="T26" fmla="*/ 11 w 235"/>
                <a:gd name="T27" fmla="*/ 313 h 313"/>
                <a:gd name="T28" fmla="*/ 70 w 235"/>
                <a:gd name="T29" fmla="*/ 155 h 313"/>
                <a:gd name="T30" fmla="*/ 125 w 235"/>
                <a:gd name="T31" fmla="*/ 178 h 313"/>
                <a:gd name="T32" fmla="*/ 214 w 235"/>
                <a:gd name="T33" fmla="*/ 179 h 313"/>
                <a:gd name="T34" fmla="*/ 214 w 235"/>
                <a:gd name="T35" fmla="*/ 65 h 313"/>
                <a:gd name="T36" fmla="*/ 110 w 235"/>
                <a:gd name="T37" fmla="*/ 54 h 313"/>
                <a:gd name="T38" fmla="*/ 22 w 235"/>
                <a:gd name="T39" fmla="*/ 53 h 313"/>
                <a:gd name="T40" fmla="*/ 22 w 235"/>
                <a:gd name="T41" fmla="*/ 167 h 313"/>
                <a:gd name="T42" fmla="*/ 70 w 235"/>
                <a:gd name="T43" fmla="*/ 155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5" h="313">
                  <a:moveTo>
                    <a:pt x="11" y="313"/>
                  </a:moveTo>
                  <a:cubicBezTo>
                    <a:pt x="5" y="313"/>
                    <a:pt x="0" y="309"/>
                    <a:pt x="0" y="30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3"/>
                    <a:pt x="2" y="40"/>
                    <a:pt x="5" y="38"/>
                  </a:cubicBezTo>
                  <a:cubicBezTo>
                    <a:pt x="29" y="21"/>
                    <a:pt x="86" y="0"/>
                    <a:pt x="125" y="39"/>
                  </a:cubicBezTo>
                  <a:cubicBezTo>
                    <a:pt x="161" y="75"/>
                    <a:pt x="218" y="38"/>
                    <a:pt x="218" y="38"/>
                  </a:cubicBezTo>
                  <a:cubicBezTo>
                    <a:pt x="222" y="36"/>
                    <a:pt x="226" y="35"/>
                    <a:pt x="229" y="37"/>
                  </a:cubicBezTo>
                  <a:cubicBezTo>
                    <a:pt x="233" y="39"/>
                    <a:pt x="235" y="43"/>
                    <a:pt x="235" y="47"/>
                  </a:cubicBezTo>
                  <a:cubicBezTo>
                    <a:pt x="235" y="185"/>
                    <a:pt x="235" y="185"/>
                    <a:pt x="235" y="185"/>
                  </a:cubicBezTo>
                  <a:cubicBezTo>
                    <a:pt x="235" y="189"/>
                    <a:pt x="233" y="192"/>
                    <a:pt x="230" y="194"/>
                  </a:cubicBezTo>
                  <a:cubicBezTo>
                    <a:pt x="205" y="211"/>
                    <a:pt x="148" y="231"/>
                    <a:pt x="110" y="193"/>
                  </a:cubicBezTo>
                  <a:cubicBezTo>
                    <a:pt x="79" y="162"/>
                    <a:pt x="36" y="183"/>
                    <a:pt x="22" y="191"/>
                  </a:cubicBezTo>
                  <a:cubicBezTo>
                    <a:pt x="22" y="303"/>
                    <a:pt x="22" y="303"/>
                    <a:pt x="22" y="303"/>
                  </a:cubicBezTo>
                  <a:cubicBezTo>
                    <a:pt x="22" y="309"/>
                    <a:pt x="17" y="313"/>
                    <a:pt x="11" y="313"/>
                  </a:cubicBezTo>
                  <a:close/>
                  <a:moveTo>
                    <a:pt x="70" y="155"/>
                  </a:moveTo>
                  <a:cubicBezTo>
                    <a:pt x="89" y="155"/>
                    <a:pt x="109" y="161"/>
                    <a:pt x="125" y="178"/>
                  </a:cubicBezTo>
                  <a:cubicBezTo>
                    <a:pt x="155" y="207"/>
                    <a:pt x="199" y="187"/>
                    <a:pt x="214" y="179"/>
                  </a:cubicBezTo>
                  <a:cubicBezTo>
                    <a:pt x="214" y="65"/>
                    <a:pt x="214" y="65"/>
                    <a:pt x="214" y="65"/>
                  </a:cubicBezTo>
                  <a:cubicBezTo>
                    <a:pt x="185" y="78"/>
                    <a:pt x="142" y="86"/>
                    <a:pt x="110" y="54"/>
                  </a:cubicBezTo>
                  <a:cubicBezTo>
                    <a:pt x="80" y="24"/>
                    <a:pt x="36" y="45"/>
                    <a:pt x="22" y="53"/>
                  </a:cubicBezTo>
                  <a:cubicBezTo>
                    <a:pt x="22" y="167"/>
                    <a:pt x="22" y="167"/>
                    <a:pt x="22" y="167"/>
                  </a:cubicBezTo>
                  <a:cubicBezTo>
                    <a:pt x="35" y="161"/>
                    <a:pt x="53" y="155"/>
                    <a:pt x="70" y="1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 sz="2666"/>
            </a:p>
          </p:txBody>
        </p:sp>
      </p:grpSp>
      <p:cxnSp>
        <p:nvCxnSpPr>
          <p:cNvPr id="77" name="Gerader Verbinder 76">
            <a:extLst>
              <a:ext uri="{FF2B5EF4-FFF2-40B4-BE49-F238E27FC236}">
                <a16:creationId xmlns:a16="http://schemas.microsoft.com/office/drawing/2014/main" id="{E25DAE01-A5EC-4F8C-9A9E-62010555DE4A}"/>
              </a:ext>
            </a:extLst>
          </p:cNvPr>
          <p:cNvCxnSpPr>
            <a:cxnSpLocks/>
            <a:stCxn id="95" idx="1"/>
            <a:endCxn id="93" idx="3"/>
          </p:cNvCxnSpPr>
          <p:nvPr/>
        </p:nvCxnSpPr>
        <p:spPr>
          <a:xfrm>
            <a:off x="2742828" y="2578249"/>
            <a:ext cx="85746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">
            <a:extLst>
              <a:ext uri="{FF2B5EF4-FFF2-40B4-BE49-F238E27FC236}">
                <a16:creationId xmlns:a16="http://schemas.microsoft.com/office/drawing/2014/main" id="{90203A4F-003E-4D4A-BCD6-39FC0765332A}"/>
              </a:ext>
            </a:extLst>
          </p:cNvPr>
          <p:cNvSpPr/>
          <p:nvPr/>
        </p:nvSpPr>
        <p:spPr>
          <a:xfrm>
            <a:off x="124954" y="2982201"/>
            <a:ext cx="1888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cs typeface="Tahoma" pitchFamily="34" charset="0"/>
              </a:rPr>
              <a:t>OCM                               as prerequisite</a:t>
            </a:r>
            <a:endParaRPr lang="en-US" sz="1400" b="1">
              <a:cs typeface="Tahoma" pitchFamily="34" charset="0"/>
            </a:endParaRPr>
          </a:p>
        </p:txBody>
      </p:sp>
      <p:sp>
        <p:nvSpPr>
          <p:cNvPr id="81" name="Rectangle 10">
            <a:extLst>
              <a:ext uri="{FF2B5EF4-FFF2-40B4-BE49-F238E27FC236}">
                <a16:creationId xmlns:a16="http://schemas.microsoft.com/office/drawing/2014/main" id="{B4002513-3D04-45D3-B9F8-53EE085843E8}"/>
              </a:ext>
            </a:extLst>
          </p:cNvPr>
          <p:cNvSpPr/>
          <p:nvPr/>
        </p:nvSpPr>
        <p:spPr>
          <a:xfrm>
            <a:off x="200250" y="3585375"/>
            <a:ext cx="2057223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181" lvl="1" indent="-112181">
              <a:spcBef>
                <a:spcPts val="267"/>
              </a:spcBef>
              <a:buFont typeface="Arial" pitchFamily="34" charset="0"/>
              <a:buChar char="•"/>
              <a:tabLst>
                <a:tab pos="112181" algn="l"/>
              </a:tabLst>
            </a:pPr>
            <a:r>
              <a:rPr lang="en-US" sz="1400">
                <a:cs typeface="Tahoma" pitchFamily="34" charset="0"/>
              </a:rPr>
              <a:t>synapsis basis information</a:t>
            </a:r>
          </a:p>
          <a:p>
            <a:pPr marL="112181" lvl="1" indent="-112181">
              <a:spcBef>
                <a:spcPts val="267"/>
              </a:spcBef>
              <a:buFont typeface="Arial" pitchFamily="34" charset="0"/>
              <a:buChar char="•"/>
              <a:tabLst>
                <a:tab pos="112181" algn="l"/>
              </a:tabLst>
            </a:pPr>
            <a:r>
              <a:rPr lang="en-US" sz="1400">
                <a:cs typeface="Tahoma" pitchFamily="34" charset="0"/>
              </a:rPr>
              <a:t>Change Management and Training communication</a:t>
            </a:r>
          </a:p>
          <a:p>
            <a:pPr marL="112181" lvl="1" indent="-112181">
              <a:spcBef>
                <a:spcPts val="267"/>
              </a:spcBef>
              <a:buFont typeface="Arial" pitchFamily="34" charset="0"/>
              <a:buChar char="•"/>
              <a:tabLst>
                <a:tab pos="112181" algn="l"/>
              </a:tabLst>
            </a:pPr>
            <a:r>
              <a:rPr lang="en-US" sz="1400">
                <a:cs typeface="Tahoma" pitchFamily="34" charset="0"/>
              </a:rPr>
              <a:t>Business process overviews</a:t>
            </a:r>
          </a:p>
        </p:txBody>
      </p:sp>
      <p:sp>
        <p:nvSpPr>
          <p:cNvPr id="82" name="Rectangle 45">
            <a:extLst>
              <a:ext uri="{FF2B5EF4-FFF2-40B4-BE49-F238E27FC236}">
                <a16:creationId xmlns:a16="http://schemas.microsoft.com/office/drawing/2014/main" id="{2B7F7F3B-6DA6-41AC-A0FD-5FD14A04F85D}"/>
              </a:ext>
            </a:extLst>
          </p:cNvPr>
          <p:cNvSpPr/>
          <p:nvPr/>
        </p:nvSpPr>
        <p:spPr>
          <a:xfrm>
            <a:off x="2120781" y="2982200"/>
            <a:ext cx="18885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cs typeface="Tahoma" pitchFamily="34" charset="0"/>
              </a:rPr>
              <a:t>SAP Basics</a:t>
            </a:r>
            <a:endParaRPr lang="en-US" sz="1600">
              <a:cs typeface="Tahoma" pitchFamily="34" charset="0"/>
            </a:endParaRPr>
          </a:p>
        </p:txBody>
      </p:sp>
      <p:sp>
        <p:nvSpPr>
          <p:cNvPr id="83" name="Rectangle 46">
            <a:extLst>
              <a:ext uri="{FF2B5EF4-FFF2-40B4-BE49-F238E27FC236}">
                <a16:creationId xmlns:a16="http://schemas.microsoft.com/office/drawing/2014/main" id="{D5396E7C-8A77-4F18-B699-A0FFC07B486A}"/>
              </a:ext>
            </a:extLst>
          </p:cNvPr>
          <p:cNvSpPr/>
          <p:nvPr/>
        </p:nvSpPr>
        <p:spPr>
          <a:xfrm>
            <a:off x="3735591" y="2982202"/>
            <a:ext cx="31560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76"/>
              </a:spcBef>
            </a:pPr>
            <a:r>
              <a:rPr lang="en-US" sz="1600" b="1">
                <a:cs typeface="Tahoma" pitchFamily="34" charset="0"/>
              </a:rPr>
              <a:t>Role-based process &amp; transaction training</a:t>
            </a:r>
          </a:p>
        </p:txBody>
      </p:sp>
      <p:sp>
        <p:nvSpPr>
          <p:cNvPr id="84" name="Rectangle 47">
            <a:extLst>
              <a:ext uri="{FF2B5EF4-FFF2-40B4-BE49-F238E27FC236}">
                <a16:creationId xmlns:a16="http://schemas.microsoft.com/office/drawing/2014/main" id="{9BAFD627-FB0B-474A-BD53-4C9FE664A6C5}"/>
              </a:ext>
            </a:extLst>
          </p:cNvPr>
          <p:cNvSpPr/>
          <p:nvPr/>
        </p:nvSpPr>
        <p:spPr>
          <a:xfrm>
            <a:off x="10105975" y="2943898"/>
            <a:ext cx="18885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76"/>
              </a:spcBef>
            </a:pPr>
            <a:endParaRPr lang="en-US" sz="1600" b="1">
              <a:cs typeface="Tahoma" pitchFamily="34" charset="0"/>
            </a:endParaRPr>
          </a:p>
        </p:txBody>
      </p:sp>
      <p:sp>
        <p:nvSpPr>
          <p:cNvPr id="85" name="Rectangle 48">
            <a:extLst>
              <a:ext uri="{FF2B5EF4-FFF2-40B4-BE49-F238E27FC236}">
                <a16:creationId xmlns:a16="http://schemas.microsoft.com/office/drawing/2014/main" id="{B31E1385-92C4-44A3-BFE5-EBDEC4E83241}"/>
              </a:ext>
            </a:extLst>
          </p:cNvPr>
          <p:cNvSpPr/>
          <p:nvPr/>
        </p:nvSpPr>
        <p:spPr>
          <a:xfrm>
            <a:off x="2315320" y="3585375"/>
            <a:ext cx="1920392" cy="1208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181" lvl="1" indent="-112181">
              <a:spcBef>
                <a:spcPts val="267"/>
              </a:spcBef>
              <a:buFont typeface="Arial" pitchFamily="34" charset="0"/>
              <a:buChar char="•"/>
              <a:tabLst>
                <a:tab pos="112181" algn="l"/>
              </a:tabLst>
            </a:pPr>
            <a:r>
              <a:rPr lang="en-US" sz="1400">
                <a:cs typeface="Tahoma" pitchFamily="34" charset="0"/>
              </a:rPr>
              <a:t>SAP system navigation</a:t>
            </a:r>
          </a:p>
          <a:p>
            <a:pPr marL="112181" lvl="1" indent="-112181">
              <a:spcBef>
                <a:spcPts val="267"/>
              </a:spcBef>
              <a:buFont typeface="Arial" pitchFamily="34" charset="0"/>
              <a:buChar char="•"/>
              <a:tabLst>
                <a:tab pos="112181" algn="l"/>
              </a:tabLst>
            </a:pPr>
            <a:r>
              <a:rPr lang="en-US" sz="1400">
                <a:cs typeface="Tahoma" pitchFamily="34" charset="0"/>
              </a:rPr>
              <a:t>Training format:</a:t>
            </a:r>
            <a:br>
              <a:rPr lang="en-US" sz="1400">
                <a:cs typeface="Tahoma" pitchFamily="34" charset="0"/>
              </a:rPr>
            </a:br>
            <a:r>
              <a:rPr lang="en-US" sz="1400">
                <a:cs typeface="Tahoma" pitchFamily="34" charset="0"/>
              </a:rPr>
              <a:t>Web-based training (eLearning)</a:t>
            </a:r>
          </a:p>
        </p:txBody>
      </p:sp>
      <p:sp>
        <p:nvSpPr>
          <p:cNvPr id="86" name="Rectangle 49">
            <a:extLst>
              <a:ext uri="{FF2B5EF4-FFF2-40B4-BE49-F238E27FC236}">
                <a16:creationId xmlns:a16="http://schemas.microsoft.com/office/drawing/2014/main" id="{26546AFA-587E-4C5C-B8A2-FFBE60D0B75D}"/>
              </a:ext>
            </a:extLst>
          </p:cNvPr>
          <p:cNvSpPr/>
          <p:nvPr/>
        </p:nvSpPr>
        <p:spPr>
          <a:xfrm>
            <a:off x="4208318" y="3585375"/>
            <a:ext cx="2250767" cy="196977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11760" lvl="1" indent="-111760">
              <a:spcBef>
                <a:spcPts val="267"/>
              </a:spcBef>
              <a:buFont typeface="Arial" pitchFamily="34" charset="0"/>
              <a:buChar char="•"/>
              <a:tabLst>
                <a:tab pos="112181" algn="l"/>
              </a:tabLst>
            </a:pPr>
            <a:r>
              <a:rPr lang="en-US" sz="1400">
                <a:cs typeface="Tahoma"/>
              </a:rPr>
              <a:t>Facts, concepts, terms, process flows</a:t>
            </a:r>
            <a:endParaRPr lang="de-DE">
              <a:cs typeface="Tahoma"/>
            </a:endParaRPr>
          </a:p>
          <a:p>
            <a:pPr marL="111760" lvl="1" indent="-111760">
              <a:spcBef>
                <a:spcPts val="267"/>
              </a:spcBef>
              <a:buFont typeface="Arial" pitchFamily="34" charset="0"/>
              <a:buChar char="•"/>
              <a:tabLst>
                <a:tab pos="112181" algn="l"/>
              </a:tabLst>
            </a:pPr>
            <a:r>
              <a:rPr lang="en-US" sz="1400">
                <a:cs typeface="Tahoma" pitchFamily="34" charset="0"/>
              </a:rPr>
              <a:t>Process/ task teaching</a:t>
            </a:r>
          </a:p>
          <a:p>
            <a:pPr marL="111760" lvl="1" indent="-111760">
              <a:spcBef>
                <a:spcPts val="267"/>
              </a:spcBef>
              <a:buFont typeface="Arial" pitchFamily="34" charset="0"/>
              <a:buChar char="•"/>
              <a:tabLst>
                <a:tab pos="112181" algn="l"/>
              </a:tabLst>
            </a:pPr>
            <a:r>
              <a:rPr lang="en-US" sz="1400">
                <a:cs typeface="Tahoma" pitchFamily="34" charset="0"/>
              </a:rPr>
              <a:t>Hands-on exercises</a:t>
            </a:r>
          </a:p>
          <a:p>
            <a:pPr marL="111760" lvl="1" indent="-111760">
              <a:spcBef>
                <a:spcPts val="267"/>
              </a:spcBef>
              <a:buFont typeface="Arial" pitchFamily="34" charset="0"/>
              <a:buChar char="•"/>
              <a:tabLst>
                <a:tab pos="112181" algn="l"/>
              </a:tabLst>
            </a:pPr>
            <a:r>
              <a:rPr lang="en-US" sz="1400">
                <a:cs typeface="Tahoma"/>
              </a:rPr>
              <a:t>Training format: (virtual) classroom trainings and </a:t>
            </a:r>
            <a:r>
              <a:rPr lang="en-US" sz="1400" err="1">
                <a:cs typeface="Tahoma"/>
              </a:rPr>
              <a:t>eLearnings</a:t>
            </a:r>
            <a:endParaRPr lang="en-US" sz="1400">
              <a:cs typeface="Tahoma"/>
            </a:endParaRPr>
          </a:p>
          <a:p>
            <a:pPr marL="112181" lvl="1" indent="-112181">
              <a:spcBef>
                <a:spcPts val="267"/>
              </a:spcBef>
              <a:buFont typeface="Arial" pitchFamily="34" charset="0"/>
              <a:buChar char="•"/>
              <a:tabLst>
                <a:tab pos="112181" algn="l"/>
              </a:tabLst>
            </a:pPr>
            <a:endParaRPr lang="en-US" sz="1400">
              <a:cs typeface="Tahoma" pitchFamily="34" charset="0"/>
            </a:endParaRPr>
          </a:p>
        </p:txBody>
      </p:sp>
      <p:sp>
        <p:nvSpPr>
          <p:cNvPr id="87" name="Rectangle 50">
            <a:extLst>
              <a:ext uri="{FF2B5EF4-FFF2-40B4-BE49-F238E27FC236}">
                <a16:creationId xmlns:a16="http://schemas.microsoft.com/office/drawing/2014/main" id="{0FB5220C-A42C-44B0-A3ED-ABDA4D832E41}"/>
              </a:ext>
            </a:extLst>
          </p:cNvPr>
          <p:cNvSpPr/>
          <p:nvPr/>
        </p:nvSpPr>
        <p:spPr>
          <a:xfrm>
            <a:off x="10058768" y="3585375"/>
            <a:ext cx="1964246" cy="1931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181" lvl="1" indent="-112181">
              <a:spcBef>
                <a:spcPts val="267"/>
              </a:spcBef>
              <a:buFont typeface="Arial" pitchFamily="34" charset="0"/>
              <a:buChar char="•"/>
              <a:tabLst>
                <a:tab pos="112181" algn="l"/>
              </a:tabLst>
            </a:pPr>
            <a:r>
              <a:rPr lang="en-US" sz="1400">
                <a:cs typeface="Tahoma" pitchFamily="34" charset="0"/>
              </a:rPr>
              <a:t>Hypercare support &amp; on-the-job coaching at the workplace by Process Partners</a:t>
            </a:r>
          </a:p>
          <a:p>
            <a:pPr marL="112181" lvl="1" indent="-112181">
              <a:spcBef>
                <a:spcPts val="267"/>
              </a:spcBef>
              <a:buFont typeface="Arial" pitchFamily="34" charset="0"/>
              <a:buChar char="•"/>
              <a:tabLst>
                <a:tab pos="112181" algn="l"/>
              </a:tabLst>
            </a:pPr>
            <a:r>
              <a:rPr lang="en-US" sz="1400">
                <a:cs typeface="Tahoma" pitchFamily="34" charset="0"/>
              </a:rPr>
              <a:t>Training material (SAP Enable Now)</a:t>
            </a:r>
          </a:p>
          <a:p>
            <a:pPr marL="0" lvl="1" indent="0">
              <a:spcBef>
                <a:spcPts val="267"/>
              </a:spcBef>
              <a:buNone/>
              <a:tabLst>
                <a:tab pos="112181" algn="l"/>
              </a:tabLst>
            </a:pPr>
            <a:endParaRPr lang="en-US" sz="1400">
              <a:solidFill>
                <a:schemeClr val="accent1"/>
              </a:solidFill>
            </a:endParaRPr>
          </a:p>
          <a:p>
            <a:pPr marL="0" lvl="1" indent="0">
              <a:spcBef>
                <a:spcPts val="267"/>
              </a:spcBef>
              <a:buNone/>
              <a:tabLst>
                <a:tab pos="112181" algn="l"/>
              </a:tabLst>
            </a:pPr>
            <a:endParaRPr lang="en-US" sz="1400">
              <a:cs typeface="Tahoma" pitchFamily="34" charset="0"/>
            </a:endParaRPr>
          </a:p>
        </p:txBody>
      </p:sp>
      <p:grpSp>
        <p:nvGrpSpPr>
          <p:cNvPr id="88" name="Group 12">
            <a:extLst>
              <a:ext uri="{FF2B5EF4-FFF2-40B4-BE49-F238E27FC236}">
                <a16:creationId xmlns:a16="http://schemas.microsoft.com/office/drawing/2014/main" id="{A72D102B-2595-4BBA-971B-ECD035D4A22A}"/>
              </a:ext>
            </a:extLst>
          </p:cNvPr>
          <p:cNvGrpSpPr/>
          <p:nvPr/>
        </p:nvGrpSpPr>
        <p:grpSpPr>
          <a:xfrm>
            <a:off x="1588" y="5648315"/>
            <a:ext cx="9567715" cy="557323"/>
            <a:chOff x="0" y="3508990"/>
            <a:chExt cx="7524328" cy="417989"/>
          </a:xfrm>
        </p:grpSpPr>
        <p:sp>
          <p:nvSpPr>
            <p:cNvPr id="89" name="Pentagon 11">
              <a:extLst>
                <a:ext uri="{FF2B5EF4-FFF2-40B4-BE49-F238E27FC236}">
                  <a16:creationId xmlns:a16="http://schemas.microsoft.com/office/drawing/2014/main" id="{AE12D26E-20BC-47FC-A649-DF7B6C09A9EC}"/>
                </a:ext>
              </a:extLst>
            </p:cNvPr>
            <p:cNvSpPr/>
            <p:nvPr/>
          </p:nvSpPr>
          <p:spPr>
            <a:xfrm>
              <a:off x="0" y="3521938"/>
              <a:ext cx="7524328" cy="405041"/>
            </a:xfrm>
            <a:prstGeom prst="homePlate">
              <a:avLst/>
            </a:prstGeom>
            <a:solidFill>
              <a:srgbClr val="BDF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67">
                <a:solidFill>
                  <a:schemeClr val="tx1"/>
                </a:solidFill>
              </a:endParaRPr>
            </a:p>
          </p:txBody>
        </p:sp>
        <p:sp>
          <p:nvSpPr>
            <p:cNvPr id="90" name="Rechteck 31">
              <a:extLst>
                <a:ext uri="{FF2B5EF4-FFF2-40B4-BE49-F238E27FC236}">
                  <a16:creationId xmlns:a16="http://schemas.microsoft.com/office/drawing/2014/main" id="{A883E8A8-C2EE-420B-8487-E98E96CD5D0A}"/>
                </a:ext>
              </a:extLst>
            </p:cNvPr>
            <p:cNvSpPr/>
            <p:nvPr/>
          </p:nvSpPr>
          <p:spPr>
            <a:xfrm>
              <a:off x="179512" y="3508990"/>
              <a:ext cx="7128792" cy="40790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67"/>
                <a:t>synapsis Process Partners support synapsis with a variety of project tasks and deliver training activities.</a:t>
              </a:r>
            </a:p>
            <a:p>
              <a:pPr>
                <a:spcBef>
                  <a:spcPts val="0"/>
                </a:spcBef>
              </a:pPr>
              <a:r>
                <a:rPr lang="en-US" sz="1467"/>
                <a:t>They build up synapsis expertise and are essential for the sustainable success of the program. </a:t>
              </a:r>
              <a:endParaRPr lang="de-DE" sz="1467"/>
            </a:p>
          </p:txBody>
        </p:sp>
      </p:grpSp>
      <p:sp>
        <p:nvSpPr>
          <p:cNvPr id="91" name="Rectangle 50">
            <a:extLst>
              <a:ext uri="{FF2B5EF4-FFF2-40B4-BE49-F238E27FC236}">
                <a16:creationId xmlns:a16="http://schemas.microsoft.com/office/drawing/2014/main" id="{2EA407E4-090B-4B37-A7D3-DC3C6397218F}"/>
              </a:ext>
            </a:extLst>
          </p:cNvPr>
          <p:cNvSpPr/>
          <p:nvPr/>
        </p:nvSpPr>
        <p:spPr>
          <a:xfrm>
            <a:off x="8468482" y="4394379"/>
            <a:ext cx="33883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181" lvl="1" indent="-112181">
              <a:spcBef>
                <a:spcPts val="267"/>
              </a:spcBef>
              <a:buFont typeface="Arial" pitchFamily="34" charset="0"/>
              <a:buChar char="•"/>
              <a:tabLst>
                <a:tab pos="112181" algn="l"/>
              </a:tabLst>
            </a:pPr>
            <a:endParaRPr lang="en-US" sz="1400">
              <a:cs typeface="Tahoma" pitchFamily="34" charset="0"/>
            </a:endParaRPr>
          </a:p>
        </p:txBody>
      </p:sp>
      <p:pic>
        <p:nvPicPr>
          <p:cNvPr id="92" name="Picture 6">
            <a:extLst>
              <a:ext uri="{FF2B5EF4-FFF2-40B4-BE49-F238E27FC236}">
                <a16:creationId xmlns:a16="http://schemas.microsoft.com/office/drawing/2014/main" id="{F8C21A40-B7B4-448F-8649-996AA4D6F462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4976083" y="2252269"/>
            <a:ext cx="651959" cy="736971"/>
          </a:xfrm>
          <a:prstGeom prst="rect">
            <a:avLst/>
          </a:prstGeom>
        </p:spPr>
      </p:pic>
      <p:pic>
        <p:nvPicPr>
          <p:cNvPr id="93" name="Picture 6">
            <a:extLst>
              <a:ext uri="{FF2B5EF4-FFF2-40B4-BE49-F238E27FC236}">
                <a16:creationId xmlns:a16="http://schemas.microsoft.com/office/drawing/2014/main" id="{A9CAB745-02BB-4E04-9455-DAE042D9D2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5512" y="2252269"/>
            <a:ext cx="651959" cy="651959"/>
          </a:xfrm>
          <a:prstGeom prst="rect">
            <a:avLst/>
          </a:prstGeom>
        </p:spPr>
      </p:pic>
      <p:pic>
        <p:nvPicPr>
          <p:cNvPr id="94" name="Picture 6">
            <a:extLst>
              <a:ext uri="{FF2B5EF4-FFF2-40B4-BE49-F238E27FC236}">
                <a16:creationId xmlns:a16="http://schemas.microsoft.com/office/drawing/2014/main" id="{C4C7864E-3424-4DDC-990C-25129E2CF5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752" y="2194947"/>
            <a:ext cx="651959" cy="651959"/>
          </a:xfrm>
          <a:prstGeom prst="rect">
            <a:avLst/>
          </a:prstGeom>
        </p:spPr>
      </p:pic>
      <p:pic>
        <p:nvPicPr>
          <p:cNvPr id="95" name="Picture 6">
            <a:extLst>
              <a:ext uri="{FF2B5EF4-FFF2-40B4-BE49-F238E27FC236}">
                <a16:creationId xmlns:a16="http://schemas.microsoft.com/office/drawing/2014/main" id="{E630E40B-02EA-4477-BDE8-2AA0713870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2828" y="2252269"/>
            <a:ext cx="651959" cy="651959"/>
          </a:xfrm>
          <a:prstGeom prst="rect">
            <a:avLst/>
          </a:prstGeom>
        </p:spPr>
      </p:pic>
      <p:sp>
        <p:nvSpPr>
          <p:cNvPr id="98" name="Rechteck 97">
            <a:extLst>
              <a:ext uri="{FF2B5EF4-FFF2-40B4-BE49-F238E27FC236}">
                <a16:creationId xmlns:a16="http://schemas.microsoft.com/office/drawing/2014/main" id="{78DE15BB-B501-43C3-AACA-19DB01A44035}"/>
              </a:ext>
            </a:extLst>
          </p:cNvPr>
          <p:cNvSpPr/>
          <p:nvPr/>
        </p:nvSpPr>
        <p:spPr>
          <a:xfrm>
            <a:off x="8498626" y="4060849"/>
            <a:ext cx="3441598" cy="498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 anchorCtr="0"/>
          <a:lstStyle/>
          <a:p>
            <a:endParaRPr lang="en-US" sz="1400">
              <a:solidFill>
                <a:schemeClr val="accent1"/>
              </a:solidFill>
            </a:endParaRPr>
          </a:p>
        </p:txBody>
      </p:sp>
      <p:sp>
        <p:nvSpPr>
          <p:cNvPr id="99" name="Pfeil: Chevron 98">
            <a:extLst>
              <a:ext uri="{FF2B5EF4-FFF2-40B4-BE49-F238E27FC236}">
                <a16:creationId xmlns:a16="http://schemas.microsoft.com/office/drawing/2014/main" id="{DDDE1C7A-972C-485A-83E1-AD40F980482E}"/>
              </a:ext>
            </a:extLst>
          </p:cNvPr>
          <p:cNvSpPr/>
          <p:nvPr/>
        </p:nvSpPr>
        <p:spPr>
          <a:xfrm>
            <a:off x="1756697" y="2382306"/>
            <a:ext cx="244006" cy="367647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 anchorCtr="0"/>
          <a:lstStyle/>
          <a:p>
            <a:pPr algn="l"/>
            <a:endParaRPr lang="en-US" err="1">
              <a:solidFill>
                <a:schemeClr val="tx1"/>
              </a:solidFill>
            </a:endParaRPr>
          </a:p>
        </p:txBody>
      </p:sp>
      <p:sp>
        <p:nvSpPr>
          <p:cNvPr id="100" name="Pfeil: Chevron 99">
            <a:extLst>
              <a:ext uri="{FF2B5EF4-FFF2-40B4-BE49-F238E27FC236}">
                <a16:creationId xmlns:a16="http://schemas.microsoft.com/office/drawing/2014/main" id="{1A31141D-D0D7-4559-B1D3-BCC39E77CC34}"/>
              </a:ext>
            </a:extLst>
          </p:cNvPr>
          <p:cNvSpPr/>
          <p:nvPr/>
        </p:nvSpPr>
        <p:spPr>
          <a:xfrm>
            <a:off x="1930759" y="2382306"/>
            <a:ext cx="244006" cy="367647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 anchorCtr="0"/>
          <a:lstStyle/>
          <a:p>
            <a:pPr algn="l"/>
            <a:endParaRPr lang="en-US" err="1">
              <a:solidFill>
                <a:schemeClr val="tx1"/>
              </a:solidFill>
            </a:endParaRPr>
          </a:p>
        </p:txBody>
      </p:sp>
      <p:sp>
        <p:nvSpPr>
          <p:cNvPr id="101" name="Pfeil: Chevron 100">
            <a:extLst>
              <a:ext uri="{FF2B5EF4-FFF2-40B4-BE49-F238E27FC236}">
                <a16:creationId xmlns:a16="http://schemas.microsoft.com/office/drawing/2014/main" id="{4AA2B001-9A68-4B6A-8808-F843D5BB7AF7}"/>
              </a:ext>
            </a:extLst>
          </p:cNvPr>
          <p:cNvSpPr/>
          <p:nvPr/>
        </p:nvSpPr>
        <p:spPr>
          <a:xfrm>
            <a:off x="2098958" y="2382306"/>
            <a:ext cx="244006" cy="367647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 anchorCtr="0"/>
          <a:lstStyle/>
          <a:p>
            <a:pPr algn="l"/>
            <a:endParaRPr lang="en-US" err="1">
              <a:solidFill>
                <a:schemeClr val="tx1"/>
              </a:solidFill>
            </a:endParaRPr>
          </a:p>
        </p:txBody>
      </p:sp>
      <p:sp>
        <p:nvSpPr>
          <p:cNvPr id="102" name="Pfeil: Chevron 101">
            <a:extLst>
              <a:ext uri="{FF2B5EF4-FFF2-40B4-BE49-F238E27FC236}">
                <a16:creationId xmlns:a16="http://schemas.microsoft.com/office/drawing/2014/main" id="{A994ADF5-9091-43A5-89BE-2A8F1FEEAAE1}"/>
              </a:ext>
            </a:extLst>
          </p:cNvPr>
          <p:cNvSpPr/>
          <p:nvPr/>
        </p:nvSpPr>
        <p:spPr>
          <a:xfrm>
            <a:off x="2553199" y="1759586"/>
            <a:ext cx="6673928" cy="354604"/>
          </a:xfrm>
          <a:prstGeom prst="chevron">
            <a:avLst>
              <a:gd name="adj" fmla="val 30772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60960" rIns="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b="1">
                <a:solidFill>
                  <a:schemeClr val="tx1"/>
                </a:solidFill>
              </a:rPr>
              <a:t>End User training conduction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03" name="Rectangle 151">
            <a:extLst>
              <a:ext uri="{FF2B5EF4-FFF2-40B4-BE49-F238E27FC236}">
                <a16:creationId xmlns:a16="http://schemas.microsoft.com/office/drawing/2014/main" id="{D2C15D9A-C168-4A24-BC09-1FBFB2F5A5DA}"/>
              </a:ext>
            </a:extLst>
          </p:cNvPr>
          <p:cNvSpPr/>
          <p:nvPr/>
        </p:nvSpPr>
        <p:spPr>
          <a:xfrm>
            <a:off x="9664772" y="1780339"/>
            <a:ext cx="910241" cy="4237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8784">
              <a:spcBef>
                <a:spcPts val="0"/>
              </a:spcBef>
            </a:pPr>
            <a:r>
              <a:rPr lang="en-US" sz="1200" b="1">
                <a:solidFill>
                  <a:srgbClr val="FF0000"/>
                </a:solidFill>
              </a:rPr>
              <a:t>Business Go-Live </a:t>
            </a:r>
          </a:p>
        </p:txBody>
      </p:sp>
      <p:sp>
        <p:nvSpPr>
          <p:cNvPr id="104" name="5-Point Star 149">
            <a:extLst>
              <a:ext uri="{FF2B5EF4-FFF2-40B4-BE49-F238E27FC236}">
                <a16:creationId xmlns:a16="http://schemas.microsoft.com/office/drawing/2014/main" id="{5C5DD973-16C9-4DD2-B60E-A70F9B5C52DC}"/>
              </a:ext>
            </a:extLst>
          </p:cNvPr>
          <p:cNvSpPr/>
          <p:nvPr/>
        </p:nvSpPr>
        <p:spPr>
          <a:xfrm>
            <a:off x="9392115" y="1842065"/>
            <a:ext cx="272656" cy="24811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7"/>
          </a:p>
        </p:txBody>
      </p:sp>
      <p:sp>
        <p:nvSpPr>
          <p:cNvPr id="105" name="Rectangle 47">
            <a:extLst>
              <a:ext uri="{FF2B5EF4-FFF2-40B4-BE49-F238E27FC236}">
                <a16:creationId xmlns:a16="http://schemas.microsoft.com/office/drawing/2014/main" id="{2498B33C-EF0C-4725-BF48-24B201FE98F3}"/>
              </a:ext>
            </a:extLst>
          </p:cNvPr>
          <p:cNvSpPr/>
          <p:nvPr/>
        </p:nvSpPr>
        <p:spPr>
          <a:xfrm>
            <a:off x="9559044" y="2982200"/>
            <a:ext cx="2892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76"/>
              </a:spcBef>
            </a:pPr>
            <a:r>
              <a:rPr lang="en-US" sz="1600" b="1">
                <a:cs typeface="Tahoma" pitchFamily="34" charset="0"/>
              </a:rPr>
              <a:t>Post go-live training</a:t>
            </a:r>
          </a:p>
        </p:txBody>
      </p:sp>
      <p:pic>
        <p:nvPicPr>
          <p:cNvPr id="40" name="Picture 2" descr="Brettspiel Gliederung Symbole im Set Sammlung für Design. Spiel und Unterhaltung Symbol Lager Web Vektorgrafik. - Lizenzfrei Appliqué Vektorgrafik">
            <a:extLst>
              <a:ext uri="{FF2B5EF4-FFF2-40B4-BE49-F238E27FC236}">
                <a16:creationId xmlns:a16="http://schemas.microsoft.com/office/drawing/2014/main" id="{468D240D-08E9-47A8-810A-C8878FC7F6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1426" b="31934" l="8301" r="41602">
                        <a14:foregroundMark x1="29537" y1="30950" x2="39258" y2="21582"/>
                        <a14:foregroundMark x1="17939" y1="25565" x2="32715" y2="20410"/>
                        <a14:foregroundMark x1="32715" y1="20410" x2="34375" y2="20313"/>
                        <a14:foregroundMark x1="10547" y1="22363" x2="26465" y2="18359"/>
                        <a14:foregroundMark x1="26465" y1="18359" x2="26465" y2="18359"/>
                        <a14:foregroundMark x1="10547" y1="22168" x2="29004" y2="28613"/>
                        <a14:foregroundMark x1="29004" y1="28613" x2="28906" y2="28613"/>
                        <a14:foregroundMark x1="11719" y1="23145" x2="25879" y2="22168"/>
                        <a14:foregroundMark x1="14355" y1="21191" x2="31738" y2="27246"/>
                        <a14:foregroundMark x1="14355" y1="21777" x2="21191" y2="21191"/>
                        <a14:foregroundMark x1="28711" y1="19922" x2="32910" y2="19727"/>
                        <a14:backgroundMark x1="40527" y1="24512" x2="42676" y2="23438"/>
                        <a14:backgroundMark x1="40137" y1="24512" x2="41895" y2="22461"/>
                        <a14:backgroundMark x1="8789" y1="24609" x2="8105" y2="22754"/>
                        <a14:backgroundMark x1="9180" y1="21191" x2="10742" y2="20996"/>
                        <a14:backgroundMark x1="9180" y1="24609" x2="8105" y2="22754"/>
                        <a14:backgroundMark x1="17188" y1="27539" x2="16397" y2="27094"/>
                        <a14:backgroundMark x1="27637" y1="32227" x2="30566" y2="32520"/>
                        <a14:backgroundMark x1="10059" y1="23926" x2="7813" y2="22754"/>
                        <a14:backgroundMark x1="15522" y1="26473" x2="14941" y2="26074"/>
                        <a14:backgroundMark x1="17480" y1="27441" x2="16491" y2="26946"/>
                        <a14:backgroundMark x1="195" y1="24805" x2="195" y2="24805"/>
                        <a14:backgroundMark x1="15234" y1="26465" x2="17188" y2="26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4" t="9095" r="57352" b="65640"/>
          <a:stretch/>
        </p:blipFill>
        <p:spPr bwMode="auto">
          <a:xfrm>
            <a:off x="7350227" y="1992239"/>
            <a:ext cx="1383500" cy="101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feld 40">
            <a:extLst>
              <a:ext uri="{FF2B5EF4-FFF2-40B4-BE49-F238E27FC236}">
                <a16:creationId xmlns:a16="http://schemas.microsoft.com/office/drawing/2014/main" id="{897A49C5-C6B0-45E9-A604-0C113F9CCBEA}"/>
              </a:ext>
            </a:extLst>
          </p:cNvPr>
          <p:cNvSpPr txBox="1"/>
          <p:nvPr/>
        </p:nvSpPr>
        <p:spPr>
          <a:xfrm>
            <a:off x="6862058" y="2982200"/>
            <a:ext cx="2678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476"/>
              </a:spcBef>
            </a:pPr>
            <a:r>
              <a:rPr lang="en-US" sz="1600" b="1">
                <a:cs typeface="Tahoma" pitchFamily="34" charset="0"/>
              </a:rPr>
              <a:t>A-day-in-the-life Simulation („gameplay“)</a:t>
            </a:r>
          </a:p>
        </p:txBody>
      </p:sp>
      <p:sp>
        <p:nvSpPr>
          <p:cNvPr id="42" name="Rectangle 49">
            <a:extLst>
              <a:ext uri="{FF2B5EF4-FFF2-40B4-BE49-F238E27FC236}">
                <a16:creationId xmlns:a16="http://schemas.microsoft.com/office/drawing/2014/main" id="{DD736490-6DB2-42C9-BE34-C6F9013F9E97}"/>
              </a:ext>
            </a:extLst>
          </p:cNvPr>
          <p:cNvSpPr/>
          <p:nvPr/>
        </p:nvSpPr>
        <p:spPr>
          <a:xfrm>
            <a:off x="7035002" y="3585375"/>
            <a:ext cx="2326859" cy="181588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11760" lvl="1" indent="-111760">
              <a:spcBef>
                <a:spcPts val="267"/>
              </a:spcBef>
              <a:buFont typeface="Arial" pitchFamily="34" charset="0"/>
              <a:buChar char="•"/>
              <a:tabLst>
                <a:tab pos="112181" algn="l"/>
              </a:tabLst>
            </a:pPr>
            <a:r>
              <a:rPr lang="en-US" sz="1400">
                <a:cs typeface="Tahoma"/>
              </a:rPr>
              <a:t>Employees practice their critical operational day-to-day tasks in a real time system environment incl. data and equipment for a more efficient qualification prior to the go-live</a:t>
            </a: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483C2002-99C2-4B9E-A45A-90ADCC90C0C7}"/>
              </a:ext>
            </a:extLst>
          </p:cNvPr>
          <p:cNvSpPr>
            <a:spLocks/>
          </p:cNvSpPr>
          <p:nvPr>
            <p:custDataLst>
              <p:tags r:id="rId5"/>
            </p:custDataLst>
          </p:nvPr>
        </p:nvSpPr>
        <p:spPr>
          <a:xfrm rot="20156636">
            <a:off x="9528175" y="5288366"/>
            <a:ext cx="819204" cy="42118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71981" rIns="71981" bIns="71981" rtlCol="0" anchor="ctr" anchorCtr="0"/>
          <a:lstStyle/>
          <a:p>
            <a:pPr algn="ctr"/>
            <a:r>
              <a:rPr lang="de-DE" sz="1200"/>
              <a:t>Coming </a:t>
            </a:r>
            <a:r>
              <a:rPr lang="de-DE" sz="1200" err="1"/>
              <a:t>soon</a:t>
            </a:r>
            <a:endParaRPr lang="en-US" sz="1200"/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3B011126-2480-4190-80B3-C274F9E01546}"/>
              </a:ext>
            </a:extLst>
          </p:cNvPr>
          <p:cNvSpPr txBox="1"/>
          <p:nvPr/>
        </p:nvSpPr>
        <p:spPr>
          <a:xfrm rot="531865">
            <a:off x="10047500" y="5207763"/>
            <a:ext cx="1690953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 algn="ctr">
              <a:spcBef>
                <a:spcPts val="267"/>
              </a:spcBef>
              <a:buNone/>
              <a:tabLst>
                <a:tab pos="112181" algn="l"/>
              </a:tabLst>
            </a:pPr>
            <a:r>
              <a:rPr lang="en-US" sz="1300" b="1">
                <a:cs typeface="Tahoma" pitchFamily="34" charset="0"/>
              </a:rPr>
              <a:t>Digital </a:t>
            </a:r>
            <a:r>
              <a:rPr lang="en-GB" sz="1300" b="1">
                <a:cs typeface="Tahoma" pitchFamily="34" charset="0"/>
              </a:rPr>
              <a:t>Adoption Platform:</a:t>
            </a:r>
            <a:br>
              <a:rPr lang="en-GB" sz="1300" b="1">
                <a:cs typeface="Tahoma" pitchFamily="34" charset="0"/>
              </a:rPr>
            </a:br>
            <a:r>
              <a:rPr lang="en-GB" sz="1200"/>
              <a:t>to guide users through the software in productive environment</a:t>
            </a:r>
            <a:endParaRPr lang="en-GB" sz="1300" b="1"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479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AE38388-87B6-4064-8FB2-88F89F09CF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4001" y="6381579"/>
            <a:ext cx="9247794" cy="21741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Tx/>
              <a:buNone/>
              <a:tabLst>
                <a:tab pos="234951" algn="l"/>
              </a:tabLst>
              <a:defRPr kumimoji="0" lang="de-DE" sz="800" kern="120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16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rtl="0" eaLnBrk="1" latinLnBrk="0" hangingPunct="1">
              <a:spcBef>
                <a:spcPts val="533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rtl="0" eaLnBrk="1" latinLnBrk="0" hangingPunct="1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tabLst/>
              <a:defRPr kumimoji="0" sz="17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07.12.2022 | synapsis communication deck</a:t>
            </a:r>
            <a:endParaRPr lang="en-GB" sz="80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E07F237-B754-488D-B1ED-93995BF630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Link </a:t>
            </a:r>
            <a:r>
              <a:rPr lang="de-DE" err="1"/>
              <a:t>collection</a:t>
            </a:r>
            <a:endParaRPr lang="de-DE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9EB9D60A-927F-4EC1-A11F-2061F28BC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Good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know</a:t>
            </a:r>
            <a:endParaRPr lang="de-DE"/>
          </a:p>
        </p:txBody>
      </p:sp>
      <p:sp>
        <p:nvSpPr>
          <p:cNvPr id="10" name="Rechteck 9">
            <a:hlinkClick r:id="rId6"/>
            <a:extLst>
              <a:ext uri="{FF2B5EF4-FFF2-40B4-BE49-F238E27FC236}">
                <a16:creationId xmlns:a16="http://schemas.microsoft.com/office/drawing/2014/main" id="{E834EC36-7A7E-4D9F-BD98-85ABA71D4CE9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>
          <a:xfrm>
            <a:off x="311059" y="2405184"/>
            <a:ext cx="2988000" cy="139164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 anchorCtr="0"/>
          <a:lstStyle/>
          <a:p>
            <a:pPr algn="l"/>
            <a:endParaRPr lang="de-DE" err="1"/>
          </a:p>
        </p:txBody>
      </p:sp>
      <p:sp>
        <p:nvSpPr>
          <p:cNvPr id="11" name="Rechteck 10">
            <a:hlinkClick r:id="rId6"/>
            <a:extLst>
              <a:ext uri="{FF2B5EF4-FFF2-40B4-BE49-F238E27FC236}">
                <a16:creationId xmlns:a16="http://schemas.microsoft.com/office/drawing/2014/main" id="{57A57BDB-87A2-48BB-AB40-EA3E906CAD00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258788" y="2370629"/>
            <a:ext cx="11605409" cy="22720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48000" tIns="72000" rIns="72000" bIns="72000" rtlCol="0" anchor="t" anchorCtr="0"/>
          <a:lstStyle/>
          <a:p>
            <a:pPr marL="3051175"/>
            <a:endParaRPr lang="de-DE" sz="2800">
              <a:solidFill>
                <a:schemeClr val="tx1"/>
              </a:solidFill>
              <a:hlinkClick r:id="" action="ppaction://noaction"/>
            </a:endParaRPr>
          </a:p>
          <a:p>
            <a:pPr marL="3051175"/>
            <a:r>
              <a:rPr lang="de-DE" sz="2800">
                <a:solidFill>
                  <a:schemeClr val="tx1"/>
                </a:solidFill>
                <a:hlinkClick r:id="" action="ppaction://noaction"/>
              </a:rPr>
              <a:t>D-WORLD </a:t>
            </a:r>
            <a:r>
              <a:rPr lang="de-DE" sz="2800" err="1">
                <a:solidFill>
                  <a:schemeClr val="tx1"/>
                </a:solidFill>
                <a:hlinkClick r:id="rId6"/>
              </a:rPr>
              <a:t>group</a:t>
            </a:r>
            <a:r>
              <a:rPr lang="de-DE" sz="2800">
                <a:solidFill>
                  <a:schemeClr val="tx1"/>
                </a:solidFill>
                <a:hlinkClick r:id="rId6"/>
              </a:rPr>
              <a:t> </a:t>
            </a:r>
            <a:r>
              <a:rPr lang="de-DE" sz="2800" err="1">
                <a:solidFill>
                  <a:schemeClr val="tx1"/>
                </a:solidFill>
                <a:hlinkClick r:id="rId6"/>
              </a:rPr>
              <a:t>program</a:t>
            </a:r>
            <a:r>
              <a:rPr lang="de-DE" sz="2800">
                <a:solidFill>
                  <a:schemeClr val="tx1"/>
                </a:solidFill>
                <a:hlinkClick r:id="rId6"/>
              </a:rPr>
              <a:t> </a:t>
            </a:r>
            <a:r>
              <a:rPr lang="de-DE" sz="2800" err="1">
                <a:solidFill>
                  <a:schemeClr val="tx1"/>
                </a:solidFill>
                <a:hlinkClick r:id="rId6"/>
              </a:rPr>
              <a:t>synapsis</a:t>
            </a:r>
            <a:r>
              <a:rPr lang="de-DE" sz="2800">
                <a:solidFill>
                  <a:schemeClr val="tx1"/>
                </a:solidFill>
                <a:hlinkClick r:id="rId6"/>
              </a:rPr>
              <a:t> </a:t>
            </a:r>
            <a:endParaRPr lang="de-DE" sz="2800">
              <a:solidFill>
                <a:schemeClr val="tx1"/>
              </a:solidFill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70341428-B478-4B4C-BC5B-51D2C08B73DB}"/>
              </a:ext>
            </a:extLst>
          </p:cNvPr>
          <p:cNvGrpSpPr>
            <a:grpSpLocks/>
          </p:cNvGrpSpPr>
          <p:nvPr>
            <p:custDataLst>
              <p:tags r:id="rId3"/>
            </p:custDataLst>
          </p:nvPr>
        </p:nvGrpSpPr>
        <p:grpSpPr>
          <a:xfrm>
            <a:off x="431135" y="2470785"/>
            <a:ext cx="2728888" cy="1260437"/>
            <a:chOff x="3300488" y="2876160"/>
            <a:chExt cx="4960947" cy="2198608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F98083C-81A0-49D2-A9F6-202DFC3286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74163"/>
            <a:stretch/>
          </p:blipFill>
          <p:spPr>
            <a:xfrm>
              <a:off x="3300488" y="2876160"/>
              <a:ext cx="4960947" cy="707802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0B99BC96-147D-4BC0-9B16-0E5D8BDA4D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44561"/>
            <a:stretch/>
          </p:blipFill>
          <p:spPr>
            <a:xfrm>
              <a:off x="3300488" y="3556000"/>
              <a:ext cx="4960947" cy="1518768"/>
            </a:xfrm>
            <a:prstGeom prst="rect">
              <a:avLst/>
            </a:prstGeom>
          </p:spPr>
        </p:pic>
      </p:grpSp>
      <p:sp>
        <p:nvSpPr>
          <p:cNvPr id="2" name="Rechteck 1">
            <a:extLst>
              <a:ext uri="{FF2B5EF4-FFF2-40B4-BE49-F238E27FC236}">
                <a16:creationId xmlns:a16="http://schemas.microsoft.com/office/drawing/2014/main" id="{12E003FB-9A2B-4E7A-87C6-840A56D81F39}"/>
              </a:ext>
            </a:extLst>
          </p:cNvPr>
          <p:cNvSpPr/>
          <p:nvPr/>
        </p:nvSpPr>
        <p:spPr>
          <a:xfrm>
            <a:off x="265280" y="1813868"/>
            <a:ext cx="3388345" cy="40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 anchorCtr="0"/>
          <a:lstStyle/>
          <a:p>
            <a:pPr algn="ctr"/>
            <a:r>
              <a:rPr lang="de-DE"/>
              <a:t>Here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can</a:t>
            </a:r>
            <a:r>
              <a:rPr lang="de-DE"/>
              <a:t> find …</a:t>
            </a:r>
          </a:p>
        </p:txBody>
      </p:sp>
      <p:sp>
        <p:nvSpPr>
          <p:cNvPr id="18" name="Sprechblase: oval 17">
            <a:extLst>
              <a:ext uri="{FF2B5EF4-FFF2-40B4-BE49-F238E27FC236}">
                <a16:creationId xmlns:a16="http://schemas.microsoft.com/office/drawing/2014/main" id="{61C580ED-A950-4F1F-A486-6084E8BDDE1B}"/>
              </a:ext>
            </a:extLst>
          </p:cNvPr>
          <p:cNvSpPr/>
          <p:nvPr/>
        </p:nvSpPr>
        <p:spPr>
          <a:xfrm>
            <a:off x="8625971" y="1516675"/>
            <a:ext cx="2184555" cy="773597"/>
          </a:xfrm>
          <a:prstGeom prst="wedgeEllipseCallout">
            <a:avLst>
              <a:gd name="adj1" fmla="val -67255"/>
              <a:gd name="adj2" fmla="val 9366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 anchorCtr="0"/>
          <a:lstStyle/>
          <a:p>
            <a:pPr algn="ctr"/>
            <a:r>
              <a:rPr lang="de-DE" sz="1600"/>
              <a:t>… all global </a:t>
            </a:r>
            <a:r>
              <a:rPr lang="de-DE" sz="1600" err="1"/>
              <a:t>changes</a:t>
            </a:r>
            <a:endParaRPr lang="de-DE" sz="1600"/>
          </a:p>
        </p:txBody>
      </p:sp>
      <p:sp>
        <p:nvSpPr>
          <p:cNvPr id="19" name="Sprechblase: oval 18">
            <a:extLst>
              <a:ext uri="{FF2B5EF4-FFF2-40B4-BE49-F238E27FC236}">
                <a16:creationId xmlns:a16="http://schemas.microsoft.com/office/drawing/2014/main" id="{8C9270B5-7617-4781-9CDF-C65CBCE83404}"/>
              </a:ext>
            </a:extLst>
          </p:cNvPr>
          <p:cNvSpPr/>
          <p:nvPr/>
        </p:nvSpPr>
        <p:spPr>
          <a:xfrm>
            <a:off x="3647133" y="4306297"/>
            <a:ext cx="2184555" cy="773597"/>
          </a:xfrm>
          <a:prstGeom prst="wedgeEllipseCallout">
            <a:avLst>
              <a:gd name="adj1" fmla="val 57454"/>
              <a:gd name="adj2" fmla="val -8546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 anchorCtr="0"/>
          <a:lstStyle/>
          <a:p>
            <a:pPr algn="ctr"/>
            <a:r>
              <a:rPr lang="de-DE" sz="1600"/>
              <a:t>… </a:t>
            </a:r>
            <a:r>
              <a:rPr lang="de-DE" sz="1600" err="1"/>
              <a:t>the</a:t>
            </a:r>
            <a:r>
              <a:rPr lang="de-DE" sz="1600"/>
              <a:t> </a:t>
            </a:r>
            <a:r>
              <a:rPr lang="de-DE" sz="1600" err="1"/>
              <a:t>synapsis</a:t>
            </a:r>
            <a:r>
              <a:rPr lang="de-DE" sz="1600"/>
              <a:t> Diary</a:t>
            </a:r>
          </a:p>
        </p:txBody>
      </p:sp>
      <p:sp>
        <p:nvSpPr>
          <p:cNvPr id="20" name="Sprechblase: oval 19">
            <a:extLst>
              <a:ext uri="{FF2B5EF4-FFF2-40B4-BE49-F238E27FC236}">
                <a16:creationId xmlns:a16="http://schemas.microsoft.com/office/drawing/2014/main" id="{3E002ADA-D5D1-4331-A79D-C3B946B94822}"/>
              </a:ext>
            </a:extLst>
          </p:cNvPr>
          <p:cNvSpPr/>
          <p:nvPr/>
        </p:nvSpPr>
        <p:spPr>
          <a:xfrm>
            <a:off x="5005309" y="5214388"/>
            <a:ext cx="2184555" cy="773597"/>
          </a:xfrm>
          <a:prstGeom prst="wedgeEllipseCallout">
            <a:avLst>
              <a:gd name="adj1" fmla="val 22501"/>
              <a:gd name="adj2" fmla="val -14882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 anchorCtr="0"/>
          <a:lstStyle/>
          <a:p>
            <a:pPr algn="ctr"/>
            <a:r>
              <a:rPr lang="de-DE" sz="1600"/>
              <a:t>… </a:t>
            </a:r>
            <a:r>
              <a:rPr lang="de-DE" sz="1600" err="1"/>
              <a:t>impacts</a:t>
            </a:r>
            <a:r>
              <a:rPr lang="de-DE" sz="1600"/>
              <a:t> &amp; </a:t>
            </a:r>
            <a:r>
              <a:rPr lang="de-DE" sz="1600" err="1"/>
              <a:t>benefits</a:t>
            </a:r>
            <a:endParaRPr lang="de-DE" sz="1600"/>
          </a:p>
        </p:txBody>
      </p:sp>
      <p:sp>
        <p:nvSpPr>
          <p:cNvPr id="21" name="Sprechblase: oval 20">
            <a:extLst>
              <a:ext uri="{FF2B5EF4-FFF2-40B4-BE49-F238E27FC236}">
                <a16:creationId xmlns:a16="http://schemas.microsoft.com/office/drawing/2014/main" id="{E76934BD-16AE-4C40-88B9-D9278389D11C}"/>
              </a:ext>
            </a:extLst>
          </p:cNvPr>
          <p:cNvSpPr/>
          <p:nvPr/>
        </p:nvSpPr>
        <p:spPr>
          <a:xfrm>
            <a:off x="4370535" y="1498009"/>
            <a:ext cx="2655089" cy="773597"/>
          </a:xfrm>
          <a:prstGeom prst="wedgeEllipseCallout">
            <a:avLst>
              <a:gd name="adj1" fmla="val 15021"/>
              <a:gd name="adj2" fmla="val 11810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 anchorCtr="0"/>
          <a:lstStyle/>
          <a:p>
            <a:pPr algn="ctr"/>
            <a:r>
              <a:rPr lang="de-DE" sz="1600"/>
              <a:t>…</a:t>
            </a:r>
            <a:r>
              <a:rPr lang="de-DE" sz="1600" err="1"/>
              <a:t>useful</a:t>
            </a:r>
            <a:r>
              <a:rPr lang="de-DE" sz="1600"/>
              <a:t> </a:t>
            </a:r>
            <a:r>
              <a:rPr lang="de-DE" sz="1600" err="1"/>
              <a:t>explanatory</a:t>
            </a:r>
            <a:r>
              <a:rPr lang="de-DE" sz="1600"/>
              <a:t> </a:t>
            </a:r>
            <a:r>
              <a:rPr lang="de-DE" sz="1600" err="1"/>
              <a:t>videos</a:t>
            </a:r>
            <a:r>
              <a:rPr lang="de-DE" sz="1600"/>
              <a:t> </a:t>
            </a:r>
          </a:p>
        </p:txBody>
      </p:sp>
      <p:sp>
        <p:nvSpPr>
          <p:cNvPr id="22" name="Sprechblase: oval 21">
            <a:extLst>
              <a:ext uri="{FF2B5EF4-FFF2-40B4-BE49-F238E27FC236}">
                <a16:creationId xmlns:a16="http://schemas.microsoft.com/office/drawing/2014/main" id="{C957BA13-4E49-4E1F-9A40-42D0B59AEAAB}"/>
              </a:ext>
            </a:extLst>
          </p:cNvPr>
          <p:cNvSpPr/>
          <p:nvPr/>
        </p:nvSpPr>
        <p:spPr>
          <a:xfrm>
            <a:off x="7025624" y="4413446"/>
            <a:ext cx="2184555" cy="773597"/>
          </a:xfrm>
          <a:prstGeom prst="wedgeEllipseCallout">
            <a:avLst>
              <a:gd name="adj1" fmla="val -8569"/>
              <a:gd name="adj2" fmla="val -7936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 anchorCtr="0"/>
          <a:lstStyle/>
          <a:p>
            <a:pPr algn="ctr"/>
            <a:r>
              <a:rPr lang="de-DE" sz="1600"/>
              <a:t>… </a:t>
            </a:r>
            <a:r>
              <a:rPr lang="de-DE" sz="1600" err="1"/>
              <a:t>the</a:t>
            </a:r>
            <a:r>
              <a:rPr lang="de-DE" sz="1600"/>
              <a:t> </a:t>
            </a:r>
            <a:r>
              <a:rPr lang="de-DE" sz="1600" err="1"/>
              <a:t>Program</a:t>
            </a:r>
            <a:r>
              <a:rPr lang="de-DE" sz="1600"/>
              <a:t> </a:t>
            </a:r>
            <a:r>
              <a:rPr lang="de-DE" sz="1600" err="1"/>
              <a:t>Organization</a:t>
            </a:r>
            <a:endParaRPr lang="de-DE" sz="1600"/>
          </a:p>
        </p:txBody>
      </p:sp>
      <p:sp>
        <p:nvSpPr>
          <p:cNvPr id="23" name="Sprechblase: oval 22">
            <a:extLst>
              <a:ext uri="{FF2B5EF4-FFF2-40B4-BE49-F238E27FC236}">
                <a16:creationId xmlns:a16="http://schemas.microsoft.com/office/drawing/2014/main" id="{1E417146-3C6F-4B59-AD6F-86111C151090}"/>
              </a:ext>
            </a:extLst>
          </p:cNvPr>
          <p:cNvSpPr/>
          <p:nvPr/>
        </p:nvSpPr>
        <p:spPr>
          <a:xfrm>
            <a:off x="8927184" y="5341325"/>
            <a:ext cx="3082565" cy="773597"/>
          </a:xfrm>
          <a:prstGeom prst="wedgeEllipseCallout">
            <a:avLst>
              <a:gd name="adj1" fmla="val -29793"/>
              <a:gd name="adj2" fmla="val -18416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 anchorCtr="0"/>
          <a:lstStyle/>
          <a:p>
            <a:pPr algn="ctr"/>
            <a:r>
              <a:rPr lang="de-DE" sz="1600"/>
              <a:t>… and a </a:t>
            </a:r>
            <a:r>
              <a:rPr lang="de-DE" sz="1600" err="1"/>
              <a:t>lot</a:t>
            </a:r>
            <a:r>
              <a:rPr lang="de-DE" sz="1600"/>
              <a:t> </a:t>
            </a:r>
            <a:r>
              <a:rPr lang="de-DE" sz="1600" err="1"/>
              <a:t>of</a:t>
            </a:r>
            <a:r>
              <a:rPr lang="de-DE" sz="1600"/>
              <a:t> </a:t>
            </a:r>
            <a:r>
              <a:rPr lang="de-DE" sz="1600" err="1"/>
              <a:t>further</a:t>
            </a:r>
            <a:r>
              <a:rPr lang="de-DE" sz="1600"/>
              <a:t> </a:t>
            </a:r>
            <a:r>
              <a:rPr lang="de-DE" sz="1600" err="1"/>
              <a:t>interesting</a:t>
            </a:r>
            <a:r>
              <a:rPr lang="de-DE" sz="1600"/>
              <a:t> </a:t>
            </a:r>
            <a:r>
              <a:rPr lang="de-DE" sz="1600" err="1"/>
              <a:t>information</a:t>
            </a:r>
            <a:endParaRPr lang="de-DE" sz="160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97BF756-D0FB-48E1-BFDE-83E14C07AD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788" y="2354100"/>
            <a:ext cx="3388345" cy="2288581"/>
          </a:xfrm>
          <a:prstGeom prst="rect">
            <a:avLst/>
          </a:prstGeom>
        </p:spPr>
      </p:pic>
      <p:pic>
        <p:nvPicPr>
          <p:cNvPr id="24" name="Grafik 23">
            <a:hlinkClick r:id="rId6"/>
            <a:extLst>
              <a:ext uri="{FF2B5EF4-FFF2-40B4-BE49-F238E27FC236}">
                <a16:creationId xmlns:a16="http://schemas.microsoft.com/office/drawing/2014/main" id="{2EB255C1-A018-40D6-A901-B9E2E4D1321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70950">
            <a:off x="3728709" y="3193914"/>
            <a:ext cx="701876" cy="7909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2353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4D23F-9C8B-9C6A-2DB0-CF16F60B7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The target: Our mission - why and what for?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D5FC81-0911-EA07-98EC-F5A51CC84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07.12.2022 | synapsis communication deck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440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34135817-E414-450D-8B6F-4141342AD33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514352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26" name="think-cell Slide" r:id="rId4" imgW="344" imgH="344" progId="TCLayout.ActiveDocument.1">
                  <p:embed/>
                </p:oleObj>
              </mc:Choice>
              <mc:Fallback>
                <p:oleObj name="think-cell Slide" r:id="rId4" imgW="344" imgH="344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34135817-E414-450D-8B6F-4141342AD3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12">
            <a:extLst>
              <a:ext uri="{FF2B5EF4-FFF2-40B4-BE49-F238E27FC236}">
                <a16:creationId xmlns:a16="http://schemas.microsoft.com/office/drawing/2014/main" id="{EF217234-B50A-4403-BCEA-522C3E509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GB"/>
              <a:t>BACK 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F7532-8FB1-4CAE-92B6-901A3D1C8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07.12.2022 | synapsis communication deck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45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82FFBFC8-7B14-4CC9-86A1-47E06B5D17B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67648060"/>
              </p:ext>
            </p:extLst>
          </p:nvPr>
        </p:nvGraphicFramePr>
        <p:xfrm>
          <a:off x="3175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0" name="think-cell Slide" r:id="rId10" imgW="353" imgH="353" progId="TCLayout.ActiveDocument.1">
                  <p:embed/>
                </p:oleObj>
              </mc:Choice>
              <mc:Fallback>
                <p:oleObj name="think-cell Slide" r:id="rId10" imgW="353" imgH="353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82FFBFC8-7B14-4CC9-86A1-47E06B5D17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175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831DF1D-0B0F-435D-BD22-D41A1B145996}"/>
              </a:ext>
            </a:extLst>
          </p:cNvPr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323917" y="6381579"/>
            <a:ext cx="9245386" cy="21741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Tx/>
              <a:buNone/>
              <a:tabLst>
                <a:tab pos="234951" algn="l"/>
              </a:tabLst>
              <a:defRPr kumimoji="0" lang="de-DE" sz="800" kern="120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16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rtl="0" eaLnBrk="1" latinLnBrk="0" hangingPunct="1">
              <a:spcBef>
                <a:spcPts val="533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rtl="0" eaLnBrk="1" latinLnBrk="0" hangingPunct="1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tabLst/>
              <a:defRPr kumimoji="0" sz="17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07.12.2022 | synapsis communication deck</a:t>
            </a:r>
            <a:endParaRPr lang="en-US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21CF601-EF10-4AD2-88C3-3D1CB4D9CE4D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325504" y="540352"/>
            <a:ext cx="10299889" cy="830524"/>
          </a:xfrm>
        </p:spPr>
        <p:txBody>
          <a:bodyPr vert="horz">
            <a:spAutoFit/>
          </a:bodyPr>
          <a:lstStyle/>
          <a:p>
            <a:pPr>
              <a:buClrTx/>
              <a:buSzTx/>
              <a:tabLst/>
            </a:pPr>
            <a:r>
              <a:rPr lang="en-GB"/>
              <a:t>The S/4HANA introduction entails multi-dimensional </a:t>
            </a:r>
            <a:br>
              <a:rPr lang="en-GB"/>
            </a:br>
            <a:r>
              <a:rPr lang="en-GB"/>
              <a:t>changes...</a:t>
            </a:r>
            <a:endParaRPr lang="de-DE"/>
          </a:p>
        </p:txBody>
      </p:sp>
      <p:grpSp>
        <p:nvGrpSpPr>
          <p:cNvPr id="8" name="Gruppieren 7"/>
          <p:cNvGrpSpPr>
            <a:grpSpLocks/>
          </p:cNvGrpSpPr>
          <p:nvPr>
            <p:custDataLst>
              <p:tags r:id="rId5"/>
            </p:custDataLst>
          </p:nvPr>
        </p:nvGrpSpPr>
        <p:grpSpPr>
          <a:xfrm>
            <a:off x="1368043" y="2871030"/>
            <a:ext cx="9497990" cy="1151700"/>
            <a:chOff x="1325007" y="2928410"/>
            <a:chExt cx="9500463" cy="1152000"/>
          </a:xfrm>
        </p:grpSpPr>
        <p:sp>
          <p:nvSpPr>
            <p:cNvPr id="35" name="Richtungspfeil 37">
              <a:extLst>
                <a:ext uri="{FF2B5EF4-FFF2-40B4-BE49-F238E27FC236}">
                  <a16:creationId xmlns:a16="http://schemas.microsoft.com/office/drawing/2014/main" id="{4A097309-17FB-4459-970C-9194AFE43889}"/>
                </a:ext>
              </a:extLst>
            </p:cNvPr>
            <p:cNvSpPr/>
            <p:nvPr/>
          </p:nvSpPr>
          <p:spPr bwMode="auto">
            <a:xfrm>
              <a:off x="1824470" y="3000410"/>
              <a:ext cx="9001000" cy="1008000"/>
            </a:xfrm>
            <a:prstGeom prst="homePlate">
              <a:avLst>
                <a:gd name="adj" fmla="val 27143"/>
              </a:avLst>
            </a:prstGeom>
            <a:solidFill>
              <a:srgbClr val="0094A8"/>
            </a:solidFill>
            <a:ln w="444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007738" tIns="0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r>
                <a:rPr lang="en-GB" sz="1600" b="1">
                  <a:solidFill>
                    <a:srgbClr val="FFFFFF"/>
                  </a:solidFill>
                  <a:ea typeface="Open Sans" panose="020B0606030504020204" pitchFamily="34" charset="0"/>
                  <a:cs typeface="Open Sans" panose="020B0606030504020204" pitchFamily="34" charset="0"/>
                  <a:sym typeface="Calibri" panose="020F0502020204030204" pitchFamily="34" charset="0"/>
                </a:rPr>
                <a:t>PROCESS-RELATED CHANGE</a:t>
              </a:r>
              <a:br>
                <a:rPr lang="de-DE" sz="1600" b="1" kern="0">
                  <a:solidFill>
                    <a:srgbClr val="FFFFFF"/>
                  </a:solidFill>
                  <a:ea typeface="Open Sans" panose="020B0606030504020204" pitchFamily="34" charset="0"/>
                  <a:cs typeface="Open Sans" panose="020B0606030504020204" pitchFamily="34" charset="0"/>
                  <a:sym typeface="Calibri" panose="020F0502020204030204" pitchFamily="34" charset="0"/>
                </a:rPr>
              </a:br>
              <a:r>
                <a:rPr lang="en-GB" sz="1600">
                  <a:solidFill>
                    <a:srgbClr val="FFFFFF"/>
                  </a:solidFill>
                  <a:ea typeface="Open Sans" panose="020B0606030504020204" pitchFamily="34" charset="0"/>
                  <a:cs typeface="Open Sans" panose="020B0606030504020204" pitchFamily="34" charset="0"/>
                  <a:sym typeface="Calibri" panose="020F0502020204030204" pitchFamily="34" charset="0"/>
                </a:rPr>
                <a:t>Standardise and optimise business processes </a:t>
              </a:r>
              <a:r>
                <a:rPr lang="de-DE" sz="1600" kern="0">
                  <a:solidFill>
                    <a:srgbClr val="FFFFFF"/>
                  </a:solidFill>
                  <a:ea typeface="Open Sans" panose="020B0606030504020204" pitchFamily="34" charset="0"/>
                  <a:cs typeface="Open Sans" panose="020B0606030504020204" pitchFamily="34" charset="0"/>
                  <a:sym typeface="Calibri" panose="020F0502020204030204" pitchFamily="34" charset="0"/>
                </a:rPr>
                <a:t>– </a:t>
              </a:r>
              <a:r>
                <a:rPr lang="en-GB" sz="1600">
                  <a:solidFill>
                    <a:srgbClr val="FFFFFF"/>
                  </a:solidFill>
                  <a:ea typeface="Open Sans" panose="020B0606030504020204" pitchFamily="34" charset="0"/>
                  <a:cs typeface="Open Sans" panose="020B0606030504020204" pitchFamily="34" charset="0"/>
                  <a:sym typeface="Calibri" panose="020F0502020204030204" pitchFamily="34" charset="0"/>
                </a:rPr>
                <a:t>promote end-to-end understanding</a:t>
              </a:r>
              <a:endParaRPr lang="de-DE" sz="1600" kern="0">
                <a:solidFill>
                  <a:srgbClr val="FFFFFF"/>
                </a:solidFill>
                <a:ea typeface="Open Sans" panose="020B0606030504020204" pitchFamily="34" charset="0"/>
                <a:cs typeface="Open Sans" panose="020B0606030504020204" pitchFamily="34" charset="0"/>
                <a:sym typeface="Calibri" panose="020F0502020204030204" pitchFamily="34" charset="0"/>
              </a:endParaRPr>
            </a:p>
          </p:txBody>
        </p:sp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B6E4D09A-858E-4761-9792-05105AEC52AC}"/>
                </a:ext>
              </a:extLst>
            </p:cNvPr>
            <p:cNvPicPr>
              <a:picLocks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59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007" y="2928410"/>
              <a:ext cx="1152000" cy="1152000"/>
            </a:xfrm>
            <a:prstGeom prst="ellipse">
              <a:avLst/>
            </a:prstGeom>
            <a:solidFill>
              <a:srgbClr val="7FCAD6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" name="Gruppieren 6"/>
          <p:cNvGrpSpPr>
            <a:grpSpLocks/>
          </p:cNvGrpSpPr>
          <p:nvPr>
            <p:custDataLst>
              <p:tags r:id="rId6"/>
            </p:custDataLst>
          </p:nvPr>
        </p:nvGrpSpPr>
        <p:grpSpPr>
          <a:xfrm>
            <a:off x="338448" y="1632573"/>
            <a:ext cx="9350593" cy="1151700"/>
            <a:chOff x="336947" y="1632105"/>
            <a:chExt cx="9353028" cy="1152000"/>
          </a:xfrm>
        </p:grpSpPr>
        <p:sp>
          <p:nvSpPr>
            <p:cNvPr id="33" name="Richtungspfeil 35">
              <a:extLst>
                <a:ext uri="{FF2B5EF4-FFF2-40B4-BE49-F238E27FC236}">
                  <a16:creationId xmlns:a16="http://schemas.microsoft.com/office/drawing/2014/main" id="{8ACFA27D-6936-41F4-8DC0-F6D49B33E287}"/>
                </a:ext>
              </a:extLst>
            </p:cNvPr>
            <p:cNvSpPr/>
            <p:nvPr/>
          </p:nvSpPr>
          <p:spPr bwMode="auto">
            <a:xfrm>
              <a:off x="836410" y="1704105"/>
              <a:ext cx="8853565" cy="1008000"/>
            </a:xfrm>
            <a:prstGeom prst="homePlate">
              <a:avLst>
                <a:gd name="adj" fmla="val 31045"/>
              </a:avLst>
            </a:prstGeom>
            <a:solidFill>
              <a:schemeClr val="accent1">
                <a:lumMod val="75000"/>
              </a:schemeClr>
            </a:solidFill>
            <a:ln w="444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007738" tIns="0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1600" b="1">
                  <a:solidFill>
                    <a:srgbClr val="FFFFFF"/>
                  </a:solidFill>
                  <a:ea typeface="Open Sans" panose="020B0606030504020204" pitchFamily="34" charset="0"/>
                  <a:cs typeface="Open Sans" panose="020B0606030504020204" pitchFamily="34" charset="0"/>
                  <a:sym typeface="Calibri" panose="020F0502020204030204" pitchFamily="34" charset="0"/>
                </a:rPr>
                <a:t>STRATEGIC CHANGE</a:t>
              </a:r>
              <a:br>
                <a:rPr lang="de-DE" sz="1600">
                  <a:solidFill>
                    <a:srgbClr val="FFFFFF"/>
                  </a:solidFill>
                  <a:ea typeface="Open Sans" panose="020B0606030504020204" pitchFamily="34" charset="0"/>
                  <a:cs typeface="Open Sans" panose="020B0606030504020204" pitchFamily="34" charset="0"/>
                  <a:sym typeface="Calibri" panose="020F0502020204030204" pitchFamily="34" charset="0"/>
                </a:rPr>
              </a:br>
              <a:r>
                <a:rPr lang="en-GB" sz="1600">
                  <a:solidFill>
                    <a:srgbClr val="FFFFFF"/>
                  </a:solidFill>
                  <a:ea typeface="Open Sans" panose="020B0606030504020204" pitchFamily="34" charset="0"/>
                  <a:cs typeface="Open Sans" panose="020B0606030504020204" pitchFamily="34" charset="0"/>
                  <a:sym typeface="Calibri" panose="020F0502020204030204" pitchFamily="34" charset="0"/>
                </a:rPr>
                <a:t>Harness modern technologies – view change as opportunity</a:t>
              </a:r>
            </a:p>
          </p:txBody>
        </p:sp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A0F2123B-5FE8-4537-A659-A429B1C6B142}"/>
                </a:ext>
              </a:extLst>
            </p:cNvPr>
            <p:cNvGrpSpPr>
              <a:grpSpLocks/>
            </p:cNvGrpSpPr>
            <p:nvPr/>
          </p:nvGrpSpPr>
          <p:grpSpPr>
            <a:xfrm>
              <a:off x="336947" y="1632105"/>
              <a:ext cx="1152000" cy="1152000"/>
              <a:chOff x="2619282" y="1905000"/>
              <a:chExt cx="1188000" cy="1188000"/>
            </a:xfrm>
          </p:grpSpPr>
          <p:sp>
            <p:nvSpPr>
              <p:cNvPr id="38" name="Ellipse 37">
                <a:extLst>
                  <a:ext uri="{FF2B5EF4-FFF2-40B4-BE49-F238E27FC236}">
                    <a16:creationId xmlns:a16="http://schemas.microsoft.com/office/drawing/2014/main" id="{9E6096A9-5521-4E8C-82CF-8ED1F5E8B9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19282" y="1905000"/>
                <a:ext cx="1188000" cy="1188000"/>
              </a:xfrm>
              <a:prstGeom prst="ellipse">
                <a:avLst/>
              </a:prstGeom>
              <a:solidFill>
                <a:srgbClr val="0094A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 anchor="ctr">
                <a:noAutofit/>
              </a:bodyPr>
              <a:lstStyle/>
              <a:p>
                <a:pPr>
                  <a:lnSpc>
                    <a:spcPts val="1300"/>
                  </a:lnSpc>
                </a:pPr>
                <a:endParaRPr lang="en-GB" sz="1050" spc="3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Calibri" panose="020F0502020204030204" pitchFamily="34" charset="0"/>
                </a:endParaRPr>
              </a:p>
            </p:txBody>
          </p:sp>
          <p:pic>
            <p:nvPicPr>
              <p:cNvPr id="39" name="Picture 3" descr="\\Mac\Home\Downloads\Startup-teamwork.zip Ordner\09.png">
                <a:extLst>
                  <a:ext uri="{FF2B5EF4-FFF2-40B4-BE49-F238E27FC236}">
                    <a16:creationId xmlns:a16="http://schemas.microsoft.com/office/drawing/2014/main" id="{EFC86CF2-575A-4225-B03B-019FA2DB2D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78052" y="1995000"/>
                <a:ext cx="1070461" cy="100800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9" name="Gruppieren 8"/>
          <p:cNvGrpSpPr>
            <a:grpSpLocks/>
          </p:cNvGrpSpPr>
          <p:nvPr>
            <p:custDataLst>
              <p:tags r:id="rId7"/>
            </p:custDataLst>
          </p:nvPr>
        </p:nvGrpSpPr>
        <p:grpSpPr>
          <a:xfrm>
            <a:off x="2545035" y="4109488"/>
            <a:ext cx="9263347" cy="1151700"/>
            <a:chOff x="2460502" y="4260108"/>
            <a:chExt cx="9265759" cy="1152000"/>
          </a:xfrm>
        </p:grpSpPr>
        <p:sp>
          <p:nvSpPr>
            <p:cNvPr id="34" name="Richtungspfeil 36">
              <a:extLst>
                <a:ext uri="{FF2B5EF4-FFF2-40B4-BE49-F238E27FC236}">
                  <a16:creationId xmlns:a16="http://schemas.microsoft.com/office/drawing/2014/main" id="{8877704A-D8D8-42F5-A11B-CA564ADF74D4}"/>
                </a:ext>
              </a:extLst>
            </p:cNvPr>
            <p:cNvSpPr/>
            <p:nvPr/>
          </p:nvSpPr>
          <p:spPr bwMode="auto">
            <a:xfrm>
              <a:off x="2959965" y="4332108"/>
              <a:ext cx="8766296" cy="1008000"/>
            </a:xfrm>
            <a:prstGeom prst="homePlate">
              <a:avLst>
                <a:gd name="adj" fmla="val 32160"/>
              </a:avLst>
            </a:prstGeom>
            <a:solidFill>
              <a:srgbClr val="40B0C2"/>
            </a:solidFill>
            <a:ln w="444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007738" tIns="0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1600" b="1">
                  <a:solidFill>
                    <a:srgbClr val="FFFFFF"/>
                  </a:solidFill>
                  <a:ea typeface="Open Sans" panose="020B0606030504020204" pitchFamily="34" charset="0"/>
                  <a:cs typeface="Open Sans" panose="020B0606030504020204" pitchFamily="34" charset="0"/>
                  <a:sym typeface="Calibri" panose="020F0502020204030204" pitchFamily="34" charset="0"/>
                </a:rPr>
                <a:t>ORGANISATIONAL CHANGE</a:t>
              </a:r>
              <a:br>
                <a:rPr lang="de-DE" sz="1600">
                  <a:solidFill>
                    <a:schemeClr val="bg2"/>
                  </a:solidFill>
                  <a:ea typeface="Open Sans" panose="020B0606030504020204" pitchFamily="34" charset="0"/>
                  <a:cs typeface="Open Sans" panose="020B0606030504020204" pitchFamily="34" charset="0"/>
                  <a:sym typeface="Calibri" panose="020F0502020204030204" pitchFamily="34" charset="0"/>
                </a:rPr>
              </a:br>
              <a:r>
                <a:rPr lang="en-GB" sz="1600">
                  <a:solidFill>
                    <a:srgbClr val="FFFFFF"/>
                  </a:solidFill>
                  <a:ea typeface="Open Sans" panose="020B0606030504020204" pitchFamily="34" charset="0"/>
                  <a:cs typeface="Open Sans" panose="020B0606030504020204" pitchFamily="34" charset="0"/>
                  <a:sym typeface="Calibri" panose="020F0502020204030204" pitchFamily="34" charset="0"/>
                </a:rPr>
                <a:t>Develop competencies – Adjust management and working methods</a:t>
              </a:r>
            </a:p>
          </p:txBody>
        </p:sp>
        <p:grpSp>
          <p:nvGrpSpPr>
            <p:cNvPr id="40" name="Gruppieren 39">
              <a:extLst>
                <a:ext uri="{FF2B5EF4-FFF2-40B4-BE49-F238E27FC236}">
                  <a16:creationId xmlns:a16="http://schemas.microsoft.com/office/drawing/2014/main" id="{494CA697-0082-4DDE-B460-C79A84DDF2FE}"/>
                </a:ext>
              </a:extLst>
            </p:cNvPr>
            <p:cNvGrpSpPr>
              <a:grpSpLocks/>
            </p:cNvGrpSpPr>
            <p:nvPr/>
          </p:nvGrpSpPr>
          <p:grpSpPr>
            <a:xfrm>
              <a:off x="2460502" y="4260108"/>
              <a:ext cx="1152000" cy="1152000"/>
              <a:chOff x="2025282" y="3195947"/>
              <a:chExt cx="1188000" cy="1188000"/>
            </a:xfrm>
          </p:grpSpPr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8C6A8E46-9C7A-47CF-9D3C-54C01F1924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25282" y="3195947"/>
                <a:ext cx="1188000" cy="1188000"/>
              </a:xfrm>
              <a:prstGeom prst="ellipse">
                <a:avLst/>
              </a:prstGeom>
              <a:solidFill>
                <a:srgbClr val="84CCD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 anchor="ctr">
                <a:noAutofit/>
              </a:bodyPr>
              <a:lstStyle/>
              <a:p>
                <a:pPr>
                  <a:lnSpc>
                    <a:spcPts val="1300"/>
                  </a:lnSpc>
                </a:pPr>
                <a:endParaRPr lang="en-GB" sz="1050" spc="3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Calibri" panose="020F0502020204030204" pitchFamily="34" charset="0"/>
                </a:endParaRPr>
              </a:p>
            </p:txBody>
          </p:sp>
          <p:pic>
            <p:nvPicPr>
              <p:cNvPr id="42" name="Picture 2" descr="\\Mac\Home\Downloads\11250-NNGWFR.png">
                <a:extLst>
                  <a:ext uri="{FF2B5EF4-FFF2-40B4-BE49-F238E27FC236}">
                    <a16:creationId xmlns:a16="http://schemas.microsoft.com/office/drawing/2014/main" id="{A1808E4F-3C59-4BC9-B798-9F1B96F658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colorTemperature colorTemp="72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2648" y="3285947"/>
                <a:ext cx="1013269" cy="100800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0" name="Richtungspfeil 62">
            <a:extLst>
              <a:ext uri="{FF2B5EF4-FFF2-40B4-BE49-F238E27FC236}">
                <a16:creationId xmlns:a16="http://schemas.microsoft.com/office/drawing/2014/main" id="{C742F244-1A93-43F9-8CC7-844D2573C1F5}"/>
              </a:ext>
            </a:extLst>
          </p:cNvPr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329687" y="5522997"/>
            <a:ext cx="11538548" cy="668491"/>
          </a:xfrm>
          <a:prstGeom prst="homePlate">
            <a:avLst>
              <a:gd name="adj" fmla="val 0"/>
            </a:avLst>
          </a:prstGeom>
          <a:solidFill>
            <a:schemeClr val="accent6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43963" tIns="0" rIns="143963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b="1">
                <a:solidFill>
                  <a:srgbClr val="FFFF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SYSTEM-RELATED CHANGE</a:t>
            </a:r>
            <a:br>
              <a:rPr lang="de-DE" sz="1600" b="1">
                <a:solidFill>
                  <a:srgbClr val="FFFF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600">
                <a:solidFill>
                  <a:srgbClr val="FFFF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Analyse system landscape – define interfaces – implement SAP S/4HANA system </a:t>
            </a:r>
            <a:endParaRPr lang="de-DE" sz="1600">
              <a:solidFill>
                <a:srgbClr val="FFFFFF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4458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" name="Objekt 48" hidden="1">
            <a:extLst>
              <a:ext uri="{FF2B5EF4-FFF2-40B4-BE49-F238E27FC236}">
                <a16:creationId xmlns:a16="http://schemas.microsoft.com/office/drawing/2014/main" id="{7BD7074B-E9BA-43AD-A2D2-DC110999269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82725450"/>
              </p:ext>
            </p:extLst>
          </p:nvPr>
        </p:nvGraphicFramePr>
        <p:xfrm>
          <a:off x="3175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74" name="think-cell Slide" r:id="rId22" imgW="353" imgH="353" progId="TCLayout.ActiveDocument.1">
                  <p:embed/>
                </p:oleObj>
              </mc:Choice>
              <mc:Fallback>
                <p:oleObj name="think-cell Slide" r:id="rId22" imgW="353" imgH="353" progId="TCLayout.ActiveDocument.1">
                  <p:embed/>
                  <p:pic>
                    <p:nvPicPr>
                      <p:cNvPr id="49" name="Objekt 48" hidden="1">
                        <a:extLst>
                          <a:ext uri="{FF2B5EF4-FFF2-40B4-BE49-F238E27FC236}">
                            <a16:creationId xmlns:a16="http://schemas.microsoft.com/office/drawing/2014/main" id="{7BD7074B-E9BA-43AD-A2D2-DC11099926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175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Rechteck 43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328179" y="1984296"/>
            <a:ext cx="11521280" cy="1296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spcBef>
                <a:spcPts val="0"/>
              </a:spcBef>
              <a:buClrTx/>
              <a:buSzTx/>
              <a:tabLst/>
            </a:pPr>
            <a:endParaRPr lang="de-DE" sz="1867">
              <a:solidFill>
                <a:srgbClr val="0097AC"/>
              </a:solidFill>
              <a:latin typeface="Arial"/>
            </a:endParaRPr>
          </a:p>
        </p:txBody>
      </p:sp>
      <p:sp>
        <p:nvSpPr>
          <p:cNvPr id="43" name="Rechteck 42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328179" y="5001757"/>
            <a:ext cx="11521280" cy="1296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spcBef>
                <a:spcPts val="0"/>
              </a:spcBef>
              <a:buClrTx/>
              <a:buSzTx/>
              <a:tabLst/>
            </a:pPr>
            <a:endParaRPr lang="de-DE" sz="1867">
              <a:solidFill>
                <a:srgbClr val="0097AC"/>
              </a:solidFill>
              <a:latin typeface="Arial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 vert="horz"/>
          <a:lstStyle/>
          <a:p>
            <a:r>
              <a:rPr lang="en-US"/>
              <a:t>synapsis value map across the house of processes 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defTabSz="1219170">
              <a:spcBef>
                <a:spcPts val="0"/>
              </a:spcBef>
              <a:buClrTx/>
              <a:buSzTx/>
              <a:tabLst/>
            </a:pPr>
            <a:r>
              <a:rPr lang="de-DE">
                <a:solidFill>
                  <a:srgbClr val="888E95"/>
                </a:solidFill>
                <a:latin typeface="Arial"/>
              </a:rPr>
              <a:t>07.12.2022 | synapsis communication deck</a:t>
            </a:r>
          </a:p>
        </p:txBody>
      </p:sp>
      <p:sp>
        <p:nvSpPr>
          <p:cNvPr id="6" name="Rechteck 5"/>
          <p:cNvSpPr>
            <a:spLocks/>
          </p:cNvSpPr>
          <p:nvPr>
            <p:custDataLst>
              <p:tags r:id="rId7"/>
            </p:custDataLst>
          </p:nvPr>
        </p:nvSpPr>
        <p:spPr>
          <a:xfrm>
            <a:off x="328179" y="3272051"/>
            <a:ext cx="11521280" cy="172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spcBef>
                <a:spcPts val="0"/>
              </a:spcBef>
              <a:buClrTx/>
              <a:buSzTx/>
              <a:tabLst/>
            </a:pPr>
            <a:endParaRPr lang="en-US" sz="1867">
              <a:solidFill>
                <a:srgbClr val="0097AC"/>
              </a:solidFill>
              <a:latin typeface="Arial"/>
            </a:endParaRPr>
          </a:p>
        </p:txBody>
      </p:sp>
      <p:sp>
        <p:nvSpPr>
          <p:cNvPr id="10" name="Abgerundetes Rechteck 9"/>
          <p:cNvSpPr>
            <a:spLocks/>
          </p:cNvSpPr>
          <p:nvPr>
            <p:custDataLst>
              <p:tags r:id="rId8"/>
            </p:custDataLst>
          </p:nvPr>
        </p:nvSpPr>
        <p:spPr>
          <a:xfrm>
            <a:off x="3159358" y="3801245"/>
            <a:ext cx="1236960" cy="336000"/>
          </a:xfrm>
          <a:prstGeom prst="round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 algn="ctr" defTabSz="1219170">
              <a:spcBef>
                <a:spcPts val="0"/>
              </a:spcBef>
              <a:buClrTx/>
              <a:buSzTx/>
              <a:tabLst/>
            </a:pPr>
            <a:r>
              <a:rPr lang="en-US" sz="1067">
                <a:solidFill>
                  <a:srgbClr val="000000"/>
                </a:solidFill>
                <a:latin typeface="Arial"/>
              </a:rPr>
              <a:t>single material number concept</a:t>
            </a:r>
          </a:p>
        </p:txBody>
      </p:sp>
      <p:sp>
        <p:nvSpPr>
          <p:cNvPr id="11" name="Abgerundetes Rechteck 10"/>
          <p:cNvSpPr>
            <a:spLocks/>
          </p:cNvSpPr>
          <p:nvPr>
            <p:custDataLst>
              <p:tags r:id="rId9"/>
            </p:custDataLst>
          </p:nvPr>
        </p:nvSpPr>
        <p:spPr>
          <a:xfrm>
            <a:off x="3159358" y="4189160"/>
            <a:ext cx="1236960" cy="336000"/>
          </a:xfrm>
          <a:prstGeom prst="round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 algn="ctr" defTabSz="1219170">
              <a:spcBef>
                <a:spcPts val="0"/>
              </a:spcBef>
              <a:buClrTx/>
              <a:buSzTx/>
              <a:tabLst/>
            </a:pPr>
            <a:r>
              <a:rPr lang="en-US" sz="1067">
                <a:solidFill>
                  <a:srgbClr val="000000"/>
                </a:solidFill>
                <a:latin typeface="Arial"/>
              </a:rPr>
              <a:t>digital production twin (</a:t>
            </a:r>
            <a:r>
              <a:rPr lang="en-US" sz="1067" err="1">
                <a:solidFill>
                  <a:srgbClr val="000000"/>
                </a:solidFill>
                <a:latin typeface="Arial"/>
              </a:rPr>
              <a:t>BoM</a:t>
            </a:r>
            <a:r>
              <a:rPr lang="en-US" sz="1067">
                <a:solidFill>
                  <a:srgbClr val="000000"/>
                </a:solidFill>
                <a:latin typeface="Arial"/>
              </a:rPr>
              <a:t>/routing)</a:t>
            </a:r>
          </a:p>
        </p:txBody>
      </p:sp>
      <p:sp>
        <p:nvSpPr>
          <p:cNvPr id="12" name="Abgerundetes Rechteck 11"/>
          <p:cNvSpPr>
            <a:spLocks/>
          </p:cNvSpPr>
          <p:nvPr>
            <p:custDataLst>
              <p:tags r:id="rId10"/>
            </p:custDataLst>
          </p:nvPr>
        </p:nvSpPr>
        <p:spPr>
          <a:xfrm>
            <a:off x="4465406" y="3801245"/>
            <a:ext cx="1236960" cy="336000"/>
          </a:xfrm>
          <a:prstGeom prst="round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 algn="ctr" defTabSz="1219170">
              <a:spcBef>
                <a:spcPts val="0"/>
              </a:spcBef>
              <a:buClrTx/>
              <a:buSzTx/>
              <a:tabLst/>
            </a:pPr>
            <a:r>
              <a:rPr lang="en-US" sz="1067">
                <a:solidFill>
                  <a:srgbClr val="000000"/>
                </a:solidFill>
                <a:latin typeface="Arial"/>
              </a:rPr>
              <a:t>manufacturing change order</a:t>
            </a:r>
          </a:p>
        </p:txBody>
      </p:sp>
      <p:sp>
        <p:nvSpPr>
          <p:cNvPr id="33" name="Eingekerbter Richtungspfeil 32"/>
          <p:cNvSpPr>
            <a:spLocks/>
          </p:cNvSpPr>
          <p:nvPr>
            <p:custDataLst>
              <p:tags r:id="rId11"/>
            </p:custDataLst>
          </p:nvPr>
        </p:nvSpPr>
        <p:spPr>
          <a:xfrm>
            <a:off x="624980" y="3339485"/>
            <a:ext cx="2400267" cy="384000"/>
          </a:xfrm>
          <a:prstGeom prst="chevron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rIns="48000" rtlCol="0" anchor="ctr"/>
          <a:lstStyle/>
          <a:p>
            <a:pPr algn="ctr" defTabSz="1219170">
              <a:spcBef>
                <a:spcPts val="0"/>
              </a:spcBef>
              <a:buClrTx/>
              <a:buSzTx/>
              <a:tabLst/>
            </a:pPr>
            <a:r>
              <a:rPr lang="en-US" sz="1333" b="1">
                <a:solidFill>
                  <a:srgbClr val="000000"/>
                </a:solidFill>
                <a:latin typeface="Arial"/>
              </a:rPr>
              <a:t>manage marketable ideas and innovations</a:t>
            </a:r>
          </a:p>
        </p:txBody>
      </p:sp>
      <p:sp>
        <p:nvSpPr>
          <p:cNvPr id="34" name="Eingekerbter Richtungspfeil 33"/>
          <p:cNvSpPr>
            <a:spLocks/>
          </p:cNvSpPr>
          <p:nvPr>
            <p:custDataLst>
              <p:tags r:id="rId12"/>
            </p:custDataLst>
          </p:nvPr>
        </p:nvSpPr>
        <p:spPr>
          <a:xfrm>
            <a:off x="3025246" y="3339485"/>
            <a:ext cx="3001448" cy="384000"/>
          </a:xfrm>
          <a:prstGeom prst="chevron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rIns="48000" rtlCol="0" anchor="ctr"/>
          <a:lstStyle/>
          <a:p>
            <a:pPr algn="ctr" defTabSz="1219170">
              <a:spcBef>
                <a:spcPts val="0"/>
              </a:spcBef>
              <a:buClrTx/>
              <a:buSzTx/>
              <a:tabLst/>
            </a:pPr>
            <a:r>
              <a:rPr lang="en-US" sz="1333" b="1">
                <a:solidFill>
                  <a:srgbClr val="000000"/>
                </a:solidFill>
                <a:latin typeface="Arial"/>
              </a:rPr>
              <a:t>creation of products</a:t>
            </a:r>
          </a:p>
        </p:txBody>
      </p:sp>
      <p:grpSp>
        <p:nvGrpSpPr>
          <p:cNvPr id="7" name="Gruppieren 81"/>
          <p:cNvGrpSpPr>
            <a:grpSpLocks/>
          </p:cNvGrpSpPr>
          <p:nvPr>
            <p:custDataLst>
              <p:tags r:id="rId13"/>
            </p:custDataLst>
          </p:nvPr>
        </p:nvGrpSpPr>
        <p:grpSpPr>
          <a:xfrm>
            <a:off x="6026695" y="3339485"/>
            <a:ext cx="5729165" cy="1591520"/>
            <a:chOff x="4518830" y="2504614"/>
            <a:chExt cx="4296874" cy="1193640"/>
          </a:xfrm>
        </p:grpSpPr>
        <p:grpSp>
          <p:nvGrpSpPr>
            <p:cNvPr id="8" name="Gruppieren 98"/>
            <p:cNvGrpSpPr/>
            <p:nvPr/>
          </p:nvGrpSpPr>
          <p:grpSpPr>
            <a:xfrm>
              <a:off x="4734439" y="2850934"/>
              <a:ext cx="3865656" cy="847320"/>
              <a:chOff x="4738792" y="2850934"/>
              <a:chExt cx="3865656" cy="847320"/>
            </a:xfrm>
          </p:grpSpPr>
          <p:sp>
            <p:nvSpPr>
              <p:cNvPr id="13" name="Abgerundetes Rechteck 12"/>
              <p:cNvSpPr/>
              <p:nvPr/>
            </p:nvSpPr>
            <p:spPr>
              <a:xfrm>
                <a:off x="4738792" y="2850934"/>
                <a:ext cx="927720" cy="252000"/>
              </a:xfrm>
              <a:prstGeom prst="roundRect">
                <a:avLst/>
              </a:prstGeom>
              <a:solidFill>
                <a:srgbClr val="EAEA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8000" tIns="48000" rIns="48000" bIns="48000" rtlCol="0" anchor="ctr"/>
              <a:lstStyle/>
              <a:p>
                <a:pPr algn="ctr" defTabSz="1219170">
                  <a:spcBef>
                    <a:spcPts val="0"/>
                  </a:spcBef>
                  <a:buClrTx/>
                  <a:buSzTx/>
                  <a:tabLst/>
                </a:pPr>
                <a:r>
                  <a:rPr lang="en-US" sz="1067">
                    <a:solidFill>
                      <a:srgbClr val="000000"/>
                    </a:solidFill>
                    <a:latin typeface="Arial"/>
                  </a:rPr>
                  <a:t>daily MRP</a:t>
                </a:r>
              </a:p>
            </p:txBody>
          </p:sp>
          <p:sp>
            <p:nvSpPr>
              <p:cNvPr id="14" name="Abgerundetes Rechteck 13"/>
              <p:cNvSpPr/>
              <p:nvPr/>
            </p:nvSpPr>
            <p:spPr>
              <a:xfrm>
                <a:off x="5725248" y="2850934"/>
                <a:ext cx="927720" cy="252000"/>
              </a:xfrm>
              <a:prstGeom prst="roundRect">
                <a:avLst/>
              </a:prstGeom>
              <a:solidFill>
                <a:srgbClr val="EAEA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8000" tIns="48000" rIns="48000" bIns="48000" rtlCol="0" anchor="ctr"/>
              <a:lstStyle/>
              <a:p>
                <a:pPr algn="ctr" defTabSz="1219170">
                  <a:spcBef>
                    <a:spcPts val="0"/>
                  </a:spcBef>
                  <a:buClrTx/>
                  <a:buSzTx/>
                  <a:tabLst/>
                </a:pPr>
                <a:r>
                  <a:rPr lang="en-US" sz="1067">
                    <a:solidFill>
                      <a:srgbClr val="000000"/>
                    </a:solidFill>
                    <a:latin typeface="Arial"/>
                  </a:rPr>
                  <a:t>inventory management</a:t>
                </a:r>
              </a:p>
            </p:txBody>
          </p:sp>
          <p:sp>
            <p:nvSpPr>
              <p:cNvPr id="15" name="Abgerundetes Rechteck 14"/>
              <p:cNvSpPr/>
              <p:nvPr/>
            </p:nvSpPr>
            <p:spPr>
              <a:xfrm>
                <a:off x="6704560" y="2850934"/>
                <a:ext cx="927720" cy="252000"/>
              </a:xfrm>
              <a:prstGeom prst="roundRect">
                <a:avLst/>
              </a:prstGeom>
              <a:solidFill>
                <a:srgbClr val="EAEA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8000" tIns="48000" rIns="48000" bIns="48000" rtlCol="0" anchor="ctr"/>
              <a:lstStyle/>
              <a:p>
                <a:pPr algn="ctr" defTabSz="1219170">
                  <a:spcBef>
                    <a:spcPts val="0"/>
                  </a:spcBef>
                  <a:buClrTx/>
                  <a:buSzTx/>
                  <a:tabLst/>
                </a:pPr>
                <a:r>
                  <a:rPr lang="en-US" sz="1067">
                    <a:solidFill>
                      <a:srgbClr val="000000"/>
                    </a:solidFill>
                    <a:latin typeface="Arial"/>
                  </a:rPr>
                  <a:t>capacity</a:t>
                </a:r>
                <a:br>
                  <a:rPr lang="en-US" sz="1067">
                    <a:solidFill>
                      <a:srgbClr val="000000"/>
                    </a:solidFill>
                    <a:latin typeface="Arial"/>
                  </a:rPr>
                </a:br>
                <a:r>
                  <a:rPr lang="en-US" sz="1067">
                    <a:solidFill>
                      <a:srgbClr val="000000"/>
                    </a:solidFill>
                    <a:latin typeface="Arial"/>
                  </a:rPr>
                  <a:t>planning</a:t>
                </a:r>
              </a:p>
            </p:txBody>
          </p:sp>
          <p:sp>
            <p:nvSpPr>
              <p:cNvPr id="16" name="Abgerundetes Rechteck 15"/>
              <p:cNvSpPr/>
              <p:nvPr/>
            </p:nvSpPr>
            <p:spPr>
              <a:xfrm>
                <a:off x="7676728" y="2850934"/>
                <a:ext cx="927720" cy="252000"/>
              </a:xfrm>
              <a:prstGeom prst="roundRect">
                <a:avLst/>
              </a:prstGeom>
              <a:solidFill>
                <a:srgbClr val="EAEA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8000" tIns="48000" rIns="48000" bIns="48000" rtlCol="0" anchor="ctr"/>
              <a:lstStyle/>
              <a:p>
                <a:pPr algn="ctr" defTabSz="1219170">
                  <a:spcBef>
                    <a:spcPts val="0"/>
                  </a:spcBef>
                  <a:buClrTx/>
                  <a:buSzTx/>
                  <a:tabLst/>
                </a:pPr>
                <a:r>
                  <a:rPr lang="en-US" sz="1067">
                    <a:solidFill>
                      <a:srgbClr val="000000"/>
                    </a:solidFill>
                    <a:latin typeface="Arial"/>
                  </a:rPr>
                  <a:t>traceability</a:t>
                </a:r>
              </a:p>
            </p:txBody>
          </p:sp>
          <p:sp>
            <p:nvSpPr>
              <p:cNvPr id="17" name="Abgerundetes Rechteck 16"/>
              <p:cNvSpPr/>
              <p:nvPr/>
            </p:nvSpPr>
            <p:spPr>
              <a:xfrm>
                <a:off x="4738792" y="3146422"/>
                <a:ext cx="927720" cy="252000"/>
              </a:xfrm>
              <a:prstGeom prst="roundRect">
                <a:avLst/>
              </a:prstGeom>
              <a:solidFill>
                <a:srgbClr val="EAEA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8000" tIns="48000" rIns="48000" bIns="48000" rtlCol="0" anchor="ctr"/>
              <a:lstStyle/>
              <a:p>
                <a:pPr algn="ctr" defTabSz="1219170">
                  <a:spcBef>
                    <a:spcPts val="0"/>
                  </a:spcBef>
                  <a:buClrTx/>
                  <a:buSzTx/>
                  <a:tabLst/>
                </a:pPr>
                <a:r>
                  <a:rPr lang="en-US" sz="1067">
                    <a:solidFill>
                      <a:srgbClr val="000000"/>
                    </a:solidFill>
                    <a:latin typeface="Arial"/>
                  </a:rPr>
                  <a:t>integrated maintenance</a:t>
                </a:r>
              </a:p>
            </p:txBody>
          </p:sp>
          <p:sp>
            <p:nvSpPr>
              <p:cNvPr id="18" name="Abgerundetes Rechteck 17"/>
              <p:cNvSpPr/>
              <p:nvPr/>
            </p:nvSpPr>
            <p:spPr>
              <a:xfrm>
                <a:off x="5725248" y="3146422"/>
                <a:ext cx="927720" cy="252000"/>
              </a:xfrm>
              <a:prstGeom prst="roundRect">
                <a:avLst/>
              </a:prstGeom>
              <a:solidFill>
                <a:srgbClr val="EAEA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8000" tIns="48000" rIns="48000" bIns="48000" rtlCol="0" anchor="ctr"/>
              <a:lstStyle/>
              <a:p>
                <a:pPr algn="ctr" defTabSz="1219170">
                  <a:spcBef>
                    <a:spcPts val="0"/>
                  </a:spcBef>
                  <a:buClrTx/>
                  <a:buSzTx/>
                  <a:tabLst/>
                </a:pPr>
                <a:r>
                  <a:rPr lang="en-US" sz="1067" err="1">
                    <a:solidFill>
                      <a:srgbClr val="000000"/>
                    </a:solidFill>
                    <a:latin typeface="Arial"/>
                  </a:rPr>
                  <a:t>integr</a:t>
                </a:r>
                <a:r>
                  <a:rPr lang="en-US" sz="1067">
                    <a:solidFill>
                      <a:srgbClr val="000000"/>
                    </a:solidFill>
                    <a:latin typeface="Arial"/>
                  </a:rPr>
                  <a:t>. packaging planning</a:t>
                </a:r>
              </a:p>
            </p:txBody>
          </p:sp>
          <p:sp>
            <p:nvSpPr>
              <p:cNvPr id="19" name="Abgerundetes Rechteck 18"/>
              <p:cNvSpPr/>
              <p:nvPr/>
            </p:nvSpPr>
            <p:spPr>
              <a:xfrm>
                <a:off x="6704560" y="3146422"/>
                <a:ext cx="927720" cy="252000"/>
              </a:xfrm>
              <a:prstGeom prst="roundRect">
                <a:avLst/>
              </a:prstGeom>
              <a:solidFill>
                <a:srgbClr val="EAEA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8000" tIns="48000" rIns="48000" bIns="48000" rtlCol="0" anchor="ctr"/>
              <a:lstStyle/>
              <a:p>
                <a:pPr algn="ctr" defTabSz="1219170">
                  <a:spcBef>
                    <a:spcPts val="0"/>
                  </a:spcBef>
                  <a:buClrTx/>
                  <a:buSzTx/>
                  <a:tabLst/>
                </a:pPr>
                <a:r>
                  <a:rPr lang="en-US" sz="1067">
                    <a:solidFill>
                      <a:srgbClr val="000000"/>
                    </a:solidFill>
                    <a:latin typeface="Arial"/>
                  </a:rPr>
                  <a:t>return. packaging accounts</a:t>
                </a:r>
              </a:p>
            </p:txBody>
          </p:sp>
          <p:sp>
            <p:nvSpPr>
              <p:cNvPr id="20" name="Abgerundetes Rechteck 19"/>
              <p:cNvSpPr/>
              <p:nvPr/>
            </p:nvSpPr>
            <p:spPr>
              <a:xfrm>
                <a:off x="7676728" y="3146422"/>
                <a:ext cx="927720" cy="252000"/>
              </a:xfrm>
              <a:prstGeom prst="roundRect">
                <a:avLst/>
              </a:prstGeom>
              <a:solidFill>
                <a:srgbClr val="EAEA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8000" tIns="48000" rIns="48000" bIns="48000" rtlCol="0" anchor="ctr"/>
              <a:lstStyle/>
              <a:p>
                <a:pPr algn="ctr" defTabSz="1219170">
                  <a:spcBef>
                    <a:spcPts val="0"/>
                  </a:spcBef>
                  <a:buClrTx/>
                  <a:buSzTx/>
                  <a:tabLst/>
                </a:pPr>
                <a:r>
                  <a:rPr lang="en-US" sz="1067">
                    <a:solidFill>
                      <a:srgbClr val="000000"/>
                    </a:solidFill>
                    <a:latin typeface="Arial"/>
                  </a:rPr>
                  <a:t>customs management</a:t>
                </a:r>
              </a:p>
            </p:txBody>
          </p:sp>
          <p:sp>
            <p:nvSpPr>
              <p:cNvPr id="24" name="Abgerundetes Rechteck 23"/>
              <p:cNvSpPr/>
              <p:nvPr/>
            </p:nvSpPr>
            <p:spPr>
              <a:xfrm>
                <a:off x="4738792" y="3446254"/>
                <a:ext cx="927720" cy="252000"/>
              </a:xfrm>
              <a:prstGeom prst="roundRect">
                <a:avLst/>
              </a:prstGeom>
              <a:solidFill>
                <a:srgbClr val="EAEA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8000" tIns="48000" rIns="48000" bIns="48000" rtlCol="0" anchor="ctr"/>
              <a:lstStyle/>
              <a:p>
                <a:pPr algn="ctr" defTabSz="1219170">
                  <a:spcBef>
                    <a:spcPts val="0"/>
                  </a:spcBef>
                  <a:buClrTx/>
                  <a:buSzTx/>
                  <a:tabLst/>
                </a:pPr>
                <a:r>
                  <a:rPr lang="en-US" sz="1067">
                    <a:solidFill>
                      <a:srgbClr val="000000"/>
                    </a:solidFill>
                    <a:latin typeface="Arial"/>
                  </a:rPr>
                  <a:t>transport</a:t>
                </a:r>
                <a:br>
                  <a:rPr lang="en-US" sz="1067">
                    <a:solidFill>
                      <a:srgbClr val="000000"/>
                    </a:solidFill>
                    <a:latin typeface="Arial"/>
                  </a:rPr>
                </a:br>
                <a:r>
                  <a:rPr lang="en-US" sz="1067">
                    <a:solidFill>
                      <a:srgbClr val="000000"/>
                    </a:solidFill>
                    <a:latin typeface="Arial"/>
                  </a:rPr>
                  <a:t>planning</a:t>
                </a:r>
              </a:p>
            </p:txBody>
          </p:sp>
          <p:sp>
            <p:nvSpPr>
              <p:cNvPr id="25" name="Abgerundetes Rechteck 24"/>
              <p:cNvSpPr/>
              <p:nvPr/>
            </p:nvSpPr>
            <p:spPr>
              <a:xfrm>
                <a:off x="5725248" y="3446254"/>
                <a:ext cx="927720" cy="252000"/>
              </a:xfrm>
              <a:prstGeom prst="roundRect">
                <a:avLst/>
              </a:prstGeom>
              <a:solidFill>
                <a:srgbClr val="EAEA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8000" tIns="48000" rIns="48000" bIns="48000" rtlCol="0" anchor="ctr"/>
              <a:lstStyle/>
              <a:p>
                <a:pPr algn="ctr" defTabSz="1219170">
                  <a:spcBef>
                    <a:spcPts val="0"/>
                  </a:spcBef>
                  <a:buClrTx/>
                  <a:buSzTx/>
                  <a:tabLst/>
                </a:pPr>
                <a:r>
                  <a:rPr lang="en-US" sz="1067">
                    <a:solidFill>
                      <a:srgbClr val="000000"/>
                    </a:solidFill>
                    <a:latin typeface="Arial"/>
                  </a:rPr>
                  <a:t>yard</a:t>
                </a:r>
                <a:br>
                  <a:rPr lang="en-US" sz="1067">
                    <a:solidFill>
                      <a:srgbClr val="000000"/>
                    </a:solidFill>
                    <a:latin typeface="Arial"/>
                  </a:rPr>
                </a:br>
                <a:r>
                  <a:rPr lang="en-US" sz="1067">
                    <a:solidFill>
                      <a:srgbClr val="000000"/>
                    </a:solidFill>
                    <a:latin typeface="Arial"/>
                  </a:rPr>
                  <a:t>management</a:t>
                </a:r>
              </a:p>
            </p:txBody>
          </p:sp>
          <p:sp>
            <p:nvSpPr>
              <p:cNvPr id="26" name="Abgerundetes Rechteck 25"/>
              <p:cNvSpPr/>
              <p:nvPr/>
            </p:nvSpPr>
            <p:spPr>
              <a:xfrm>
                <a:off x="6704560" y="3446254"/>
                <a:ext cx="927720" cy="252000"/>
              </a:xfrm>
              <a:prstGeom prst="roundRect">
                <a:avLst/>
              </a:prstGeom>
              <a:solidFill>
                <a:srgbClr val="EAEA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8000" tIns="48000" rIns="48000" bIns="48000" rtlCol="0" anchor="ctr"/>
              <a:lstStyle/>
              <a:p>
                <a:pPr algn="ctr" defTabSz="1219170">
                  <a:spcBef>
                    <a:spcPts val="0"/>
                  </a:spcBef>
                  <a:buClrTx/>
                  <a:buSzTx/>
                  <a:tabLst/>
                </a:pPr>
                <a:r>
                  <a:rPr lang="en-US" sz="1067">
                    <a:solidFill>
                      <a:srgbClr val="000000"/>
                    </a:solidFill>
                    <a:latin typeface="Arial"/>
                  </a:rPr>
                  <a:t>complaint handling</a:t>
                </a:r>
              </a:p>
            </p:txBody>
          </p:sp>
          <p:sp>
            <p:nvSpPr>
              <p:cNvPr id="27" name="Abgerundetes Rechteck 26"/>
              <p:cNvSpPr/>
              <p:nvPr/>
            </p:nvSpPr>
            <p:spPr>
              <a:xfrm>
                <a:off x="7676728" y="3446254"/>
                <a:ext cx="927720" cy="252000"/>
              </a:xfrm>
              <a:prstGeom prst="roundRect">
                <a:avLst/>
              </a:prstGeom>
              <a:solidFill>
                <a:srgbClr val="EAEA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8000" tIns="48000" rIns="48000" bIns="48000" rtlCol="0" anchor="ctr"/>
              <a:lstStyle/>
              <a:p>
                <a:pPr algn="ctr" defTabSz="1219170">
                  <a:spcBef>
                    <a:spcPts val="0"/>
                  </a:spcBef>
                  <a:buClrTx/>
                  <a:buSzTx/>
                  <a:tabLst/>
                </a:pPr>
                <a:r>
                  <a:rPr lang="en-US" sz="1067">
                    <a:solidFill>
                      <a:srgbClr val="000000"/>
                    </a:solidFill>
                    <a:latin typeface="Arial"/>
                  </a:rPr>
                  <a:t>improved master data</a:t>
                </a:r>
              </a:p>
            </p:txBody>
          </p:sp>
        </p:grpSp>
        <p:sp>
          <p:nvSpPr>
            <p:cNvPr id="35" name="Eingekerbter Richtungspfeil 34"/>
            <p:cNvSpPr/>
            <p:nvPr/>
          </p:nvSpPr>
          <p:spPr>
            <a:xfrm>
              <a:off x="4518830" y="2504614"/>
              <a:ext cx="4296874" cy="288000"/>
            </a:xfrm>
            <a:prstGeom prst="chevron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000" rIns="48000" rtlCol="0" anchor="ctr"/>
            <a:lstStyle/>
            <a:p>
              <a:pPr algn="ctr" defTabSz="1219170">
                <a:spcBef>
                  <a:spcPts val="0"/>
                </a:spcBef>
                <a:buClrTx/>
                <a:buSzTx/>
                <a:tabLst/>
              </a:pPr>
              <a:r>
                <a:rPr lang="en-US" sz="1333" b="1">
                  <a:solidFill>
                    <a:srgbClr val="000000"/>
                  </a:solidFill>
                  <a:latin typeface="Arial"/>
                </a:rPr>
                <a:t>implementation and realization of products</a:t>
              </a:r>
            </a:p>
          </p:txBody>
        </p:sp>
      </p:grpSp>
      <p:grpSp>
        <p:nvGrpSpPr>
          <p:cNvPr id="9" name="Gruppieren 80"/>
          <p:cNvGrpSpPr>
            <a:grpSpLocks/>
          </p:cNvGrpSpPr>
          <p:nvPr>
            <p:custDataLst>
              <p:tags r:id="rId14"/>
            </p:custDataLst>
          </p:nvPr>
        </p:nvGrpSpPr>
        <p:grpSpPr>
          <a:xfrm>
            <a:off x="357982" y="5001142"/>
            <a:ext cx="11461677" cy="1248001"/>
            <a:chOff x="268604" y="3750855"/>
            <a:chExt cx="8596258" cy="936001"/>
          </a:xfrm>
        </p:grpSpPr>
        <p:grpSp>
          <p:nvGrpSpPr>
            <p:cNvPr id="21" name="Gruppieren 69"/>
            <p:cNvGrpSpPr/>
            <p:nvPr/>
          </p:nvGrpSpPr>
          <p:grpSpPr>
            <a:xfrm>
              <a:off x="268604" y="3750856"/>
              <a:ext cx="2808000" cy="936000"/>
              <a:chOff x="268604" y="3750856"/>
              <a:chExt cx="2808000" cy="936000"/>
            </a:xfrm>
          </p:grpSpPr>
          <p:sp>
            <p:nvSpPr>
              <p:cNvPr id="36" name="Richtungspfeil 35"/>
              <p:cNvSpPr/>
              <p:nvPr/>
            </p:nvSpPr>
            <p:spPr>
              <a:xfrm rot="16200000">
                <a:off x="1204604" y="2814856"/>
                <a:ext cx="936000" cy="2808000"/>
              </a:xfrm>
              <a:prstGeom prst="homePlate">
                <a:avLst>
                  <a:gd name="adj" fmla="val 25907"/>
                </a:avLst>
              </a:prstGeom>
              <a:solidFill>
                <a:srgbClr val="009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lIns="0" tIns="48000" rIns="96000" bIns="48000" rtlCol="0" anchor="t"/>
              <a:lstStyle/>
              <a:p>
                <a:pPr algn="ctr" defTabSz="1219170">
                  <a:spcBef>
                    <a:spcPts val="0"/>
                  </a:spcBef>
                  <a:buClrTx/>
                  <a:buSzTx/>
                  <a:tabLst/>
                </a:pPr>
                <a:r>
                  <a:rPr lang="en-US" sz="1333" b="1">
                    <a:solidFill>
                      <a:prstClr val="white"/>
                    </a:solidFill>
                    <a:latin typeface="Arial"/>
                  </a:rPr>
                  <a:t>resource management</a:t>
                </a:r>
              </a:p>
            </p:txBody>
          </p:sp>
          <p:grpSp>
            <p:nvGrpSpPr>
              <p:cNvPr id="22" name="Gruppieren 101"/>
              <p:cNvGrpSpPr/>
              <p:nvPr/>
            </p:nvGrpSpPr>
            <p:grpSpPr>
              <a:xfrm>
                <a:off x="318503" y="4132790"/>
                <a:ext cx="2708200" cy="525848"/>
                <a:chOff x="323528" y="4132790"/>
                <a:chExt cx="2708200" cy="525848"/>
              </a:xfrm>
            </p:grpSpPr>
            <p:sp>
              <p:nvSpPr>
                <p:cNvPr id="45" name="Abgerundetes Rechteck 44"/>
                <p:cNvSpPr/>
                <p:nvPr/>
              </p:nvSpPr>
              <p:spPr>
                <a:xfrm>
                  <a:off x="323528" y="4132790"/>
                  <a:ext cx="864000" cy="252000"/>
                </a:xfrm>
                <a:prstGeom prst="roundRect">
                  <a:avLst/>
                </a:prstGeom>
                <a:solidFill>
                  <a:srgbClr val="EAEAE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48000" tIns="48000" rIns="48000" bIns="48000" rtlCol="0" anchor="ctr"/>
                <a:lstStyle/>
                <a:p>
                  <a:pPr algn="ctr" defTabSz="1219170">
                    <a:spcBef>
                      <a:spcPts val="0"/>
                    </a:spcBef>
                    <a:buClrTx/>
                    <a:buSzTx/>
                    <a:tabLst/>
                  </a:pPr>
                  <a:r>
                    <a:rPr lang="en-US" sz="1067">
                      <a:solidFill>
                        <a:srgbClr val="000000"/>
                      </a:solidFill>
                      <a:latin typeface="Arial"/>
                    </a:rPr>
                    <a:t>modern and multi-lingual UI</a:t>
                  </a:r>
                </a:p>
              </p:txBody>
            </p:sp>
            <p:sp>
              <p:nvSpPr>
                <p:cNvPr id="46" name="Abgerundetes Rechteck 45"/>
                <p:cNvSpPr/>
                <p:nvPr/>
              </p:nvSpPr>
              <p:spPr>
                <a:xfrm>
                  <a:off x="1245628" y="4132790"/>
                  <a:ext cx="864000" cy="252000"/>
                </a:xfrm>
                <a:prstGeom prst="roundRect">
                  <a:avLst/>
                </a:prstGeom>
                <a:solidFill>
                  <a:srgbClr val="EAEAE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48000" tIns="48000" rIns="48000" bIns="48000" rtlCol="0" anchor="ctr"/>
                <a:lstStyle/>
                <a:p>
                  <a:pPr algn="ctr" defTabSz="1219170">
                    <a:spcBef>
                      <a:spcPts val="0"/>
                    </a:spcBef>
                    <a:buClrTx/>
                    <a:buSzTx/>
                    <a:tabLst/>
                  </a:pPr>
                  <a:r>
                    <a:rPr lang="en-US" sz="1067">
                      <a:solidFill>
                        <a:srgbClr val="000000"/>
                      </a:solidFill>
                      <a:latin typeface="Arial"/>
                    </a:rPr>
                    <a:t>Enable Now</a:t>
                  </a:r>
                </a:p>
              </p:txBody>
            </p:sp>
            <p:sp>
              <p:nvSpPr>
                <p:cNvPr id="47" name="Abgerundetes Rechteck 46"/>
                <p:cNvSpPr/>
                <p:nvPr/>
              </p:nvSpPr>
              <p:spPr>
                <a:xfrm>
                  <a:off x="2167728" y="4132790"/>
                  <a:ext cx="864000" cy="252000"/>
                </a:xfrm>
                <a:prstGeom prst="roundRect">
                  <a:avLst/>
                </a:prstGeom>
                <a:solidFill>
                  <a:srgbClr val="EAEAE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48000" tIns="48000" rIns="48000" bIns="48000" rtlCol="0" anchor="ctr"/>
                <a:lstStyle/>
                <a:p>
                  <a:pPr algn="ctr" defTabSz="1219170">
                    <a:spcBef>
                      <a:spcPts val="0"/>
                    </a:spcBef>
                    <a:buClrTx/>
                    <a:buSzTx/>
                    <a:tabLst/>
                  </a:pPr>
                  <a:r>
                    <a:rPr lang="en-US" sz="1067">
                      <a:solidFill>
                        <a:srgbClr val="000000"/>
                      </a:solidFill>
                      <a:latin typeface="Arial"/>
                    </a:rPr>
                    <a:t>purchasing volumes</a:t>
                  </a:r>
                </a:p>
              </p:txBody>
            </p:sp>
            <p:sp>
              <p:nvSpPr>
                <p:cNvPr id="50" name="Abgerundetes Rechteck 49"/>
                <p:cNvSpPr/>
                <p:nvPr/>
              </p:nvSpPr>
              <p:spPr>
                <a:xfrm>
                  <a:off x="323528" y="4406638"/>
                  <a:ext cx="864000" cy="252000"/>
                </a:xfrm>
                <a:prstGeom prst="roundRect">
                  <a:avLst/>
                </a:prstGeom>
                <a:solidFill>
                  <a:srgbClr val="EAEAE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48000" tIns="48000" rIns="48000" bIns="48000" rtlCol="0" anchor="ctr"/>
                <a:lstStyle/>
                <a:p>
                  <a:pPr algn="ctr" defTabSz="1219170">
                    <a:spcBef>
                      <a:spcPts val="0"/>
                    </a:spcBef>
                    <a:buClrTx/>
                    <a:buSzTx/>
                    <a:tabLst/>
                  </a:pPr>
                  <a:r>
                    <a:rPr lang="en-US" sz="1067">
                      <a:solidFill>
                        <a:srgbClr val="000000"/>
                      </a:solidFill>
                      <a:latin typeface="Arial"/>
                    </a:rPr>
                    <a:t>supplier evaluation</a:t>
                  </a:r>
                </a:p>
              </p:txBody>
            </p:sp>
          </p:grpSp>
        </p:grpSp>
        <p:grpSp>
          <p:nvGrpSpPr>
            <p:cNvPr id="23" name="Gruppieren 68"/>
            <p:cNvGrpSpPr/>
            <p:nvPr/>
          </p:nvGrpSpPr>
          <p:grpSpPr>
            <a:xfrm>
              <a:off x="3162733" y="3750856"/>
              <a:ext cx="2808000" cy="936000"/>
              <a:chOff x="3152212" y="3750856"/>
              <a:chExt cx="2808000" cy="936000"/>
            </a:xfrm>
          </p:grpSpPr>
          <p:sp>
            <p:nvSpPr>
              <p:cNvPr id="37" name="Richtungspfeil 36"/>
              <p:cNvSpPr/>
              <p:nvPr/>
            </p:nvSpPr>
            <p:spPr>
              <a:xfrm rot="16200000">
                <a:off x="4088212" y="2814856"/>
                <a:ext cx="936000" cy="2808000"/>
              </a:xfrm>
              <a:prstGeom prst="homePlate">
                <a:avLst>
                  <a:gd name="adj" fmla="val 25907"/>
                </a:avLst>
              </a:prstGeom>
              <a:solidFill>
                <a:srgbClr val="009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lIns="0" tIns="48000" rIns="96000" bIns="48000" rtlCol="0" anchor="t"/>
              <a:lstStyle/>
              <a:p>
                <a:pPr algn="ctr" defTabSz="1219170">
                  <a:spcBef>
                    <a:spcPts val="0"/>
                  </a:spcBef>
                  <a:buClrTx/>
                  <a:buSzTx/>
                  <a:tabLst/>
                </a:pPr>
                <a:r>
                  <a:rPr lang="en-US" sz="1333" b="1">
                    <a:solidFill>
                      <a:prstClr val="white"/>
                    </a:solidFill>
                    <a:latin typeface="Arial"/>
                  </a:rPr>
                  <a:t>financial management</a:t>
                </a:r>
              </a:p>
            </p:txBody>
          </p:sp>
          <p:grpSp>
            <p:nvGrpSpPr>
              <p:cNvPr id="28" name="Gruppieren 100"/>
              <p:cNvGrpSpPr/>
              <p:nvPr/>
            </p:nvGrpSpPr>
            <p:grpSpPr>
              <a:xfrm>
                <a:off x="3202112" y="4132790"/>
                <a:ext cx="2708200" cy="525848"/>
                <a:chOff x="3202112" y="4132790"/>
                <a:chExt cx="2708200" cy="525848"/>
              </a:xfrm>
            </p:grpSpPr>
            <p:sp>
              <p:nvSpPr>
                <p:cNvPr id="54" name="Abgerundetes Rechteck 53"/>
                <p:cNvSpPr/>
                <p:nvPr/>
              </p:nvSpPr>
              <p:spPr>
                <a:xfrm>
                  <a:off x="3202112" y="4132790"/>
                  <a:ext cx="864000" cy="252000"/>
                </a:xfrm>
                <a:prstGeom prst="roundRect">
                  <a:avLst/>
                </a:prstGeom>
                <a:solidFill>
                  <a:srgbClr val="EAEAE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48000" tIns="48000" rIns="48000" bIns="48000" rtlCol="0" anchor="ctr"/>
                <a:lstStyle/>
                <a:p>
                  <a:pPr algn="ctr" defTabSz="1219170">
                    <a:spcBef>
                      <a:spcPts val="0"/>
                    </a:spcBef>
                    <a:buClrTx/>
                    <a:buSzTx/>
                    <a:tabLst/>
                  </a:pPr>
                  <a:r>
                    <a:rPr lang="en-US" sz="1067">
                      <a:solidFill>
                        <a:srgbClr val="000000"/>
                      </a:solidFill>
                      <a:latin typeface="Arial"/>
                    </a:rPr>
                    <a:t>intercompany processes</a:t>
                  </a:r>
                </a:p>
              </p:txBody>
            </p:sp>
            <p:sp>
              <p:nvSpPr>
                <p:cNvPr id="55" name="Abgerundetes Rechteck 54"/>
                <p:cNvSpPr/>
                <p:nvPr/>
              </p:nvSpPr>
              <p:spPr>
                <a:xfrm>
                  <a:off x="4124212" y="4132790"/>
                  <a:ext cx="864000" cy="252000"/>
                </a:xfrm>
                <a:prstGeom prst="roundRect">
                  <a:avLst/>
                </a:prstGeom>
                <a:solidFill>
                  <a:srgbClr val="EAEAE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48000" tIns="48000" rIns="48000" bIns="48000" rtlCol="0" anchor="ctr"/>
                <a:lstStyle/>
                <a:p>
                  <a:pPr algn="ctr" defTabSz="1219170">
                    <a:spcBef>
                      <a:spcPts val="0"/>
                    </a:spcBef>
                    <a:buClrTx/>
                    <a:buSzTx/>
                    <a:tabLst/>
                  </a:pPr>
                  <a:r>
                    <a:rPr lang="en-US" sz="1067">
                      <a:solidFill>
                        <a:srgbClr val="000000"/>
                      </a:solidFill>
                      <a:latin typeface="Arial"/>
                    </a:rPr>
                    <a:t>invoice verification</a:t>
                  </a:r>
                </a:p>
              </p:txBody>
            </p:sp>
            <p:sp>
              <p:nvSpPr>
                <p:cNvPr id="56" name="Abgerundetes Rechteck 55"/>
                <p:cNvSpPr/>
                <p:nvPr/>
              </p:nvSpPr>
              <p:spPr>
                <a:xfrm>
                  <a:off x="5046312" y="4132790"/>
                  <a:ext cx="864000" cy="252000"/>
                </a:xfrm>
                <a:prstGeom prst="roundRect">
                  <a:avLst/>
                </a:prstGeom>
                <a:solidFill>
                  <a:srgbClr val="EAEAE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48000" tIns="48000" rIns="48000" bIns="48000" rtlCol="0" anchor="ctr"/>
                <a:lstStyle/>
                <a:p>
                  <a:pPr algn="ctr" defTabSz="1219170">
                    <a:spcBef>
                      <a:spcPts val="0"/>
                    </a:spcBef>
                    <a:buClrTx/>
                    <a:buSzTx/>
                    <a:tabLst/>
                  </a:pPr>
                  <a:r>
                    <a:rPr lang="en-US" sz="1067">
                      <a:solidFill>
                        <a:srgbClr val="000000"/>
                      </a:solidFill>
                      <a:latin typeface="Arial"/>
                    </a:rPr>
                    <a:t>financial reporting</a:t>
                  </a:r>
                </a:p>
              </p:txBody>
            </p:sp>
            <p:sp>
              <p:nvSpPr>
                <p:cNvPr id="58" name="Abgerundetes Rechteck 57"/>
                <p:cNvSpPr/>
                <p:nvPr/>
              </p:nvSpPr>
              <p:spPr>
                <a:xfrm>
                  <a:off x="3202112" y="4406638"/>
                  <a:ext cx="864000" cy="252000"/>
                </a:xfrm>
                <a:prstGeom prst="roundRect">
                  <a:avLst/>
                </a:prstGeom>
                <a:solidFill>
                  <a:srgbClr val="EAEAE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48000" tIns="48000" rIns="48000" bIns="48000" rtlCol="0" anchor="ctr"/>
                <a:lstStyle/>
                <a:p>
                  <a:pPr algn="ctr" defTabSz="1219170">
                    <a:spcBef>
                      <a:spcPts val="0"/>
                    </a:spcBef>
                    <a:buClrTx/>
                    <a:buSzTx/>
                    <a:tabLst/>
                  </a:pPr>
                  <a:r>
                    <a:rPr lang="en-US" sz="1067">
                      <a:solidFill>
                        <a:srgbClr val="000000"/>
                      </a:solidFill>
                      <a:latin typeface="Arial"/>
                    </a:rPr>
                    <a:t>period end closing</a:t>
                  </a:r>
                </a:p>
              </p:txBody>
            </p:sp>
          </p:grpSp>
        </p:grpSp>
        <p:grpSp>
          <p:nvGrpSpPr>
            <p:cNvPr id="29" name="Gruppieren 70"/>
            <p:cNvGrpSpPr/>
            <p:nvPr/>
          </p:nvGrpSpPr>
          <p:grpSpPr>
            <a:xfrm>
              <a:off x="6056862" y="3750855"/>
              <a:ext cx="2808000" cy="936000"/>
              <a:chOff x="6056862" y="3750855"/>
              <a:chExt cx="2808000" cy="936000"/>
            </a:xfrm>
          </p:grpSpPr>
          <p:sp>
            <p:nvSpPr>
              <p:cNvPr id="38" name="Richtungspfeil 37"/>
              <p:cNvSpPr/>
              <p:nvPr/>
            </p:nvSpPr>
            <p:spPr>
              <a:xfrm rot="16200000">
                <a:off x="6992862" y="2814855"/>
                <a:ext cx="936000" cy="2808000"/>
              </a:xfrm>
              <a:prstGeom prst="homePlate">
                <a:avLst>
                  <a:gd name="adj" fmla="val 25907"/>
                </a:avLst>
              </a:prstGeom>
              <a:solidFill>
                <a:srgbClr val="009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lIns="0" tIns="48000" rIns="96000" bIns="48000" rtlCol="0" anchor="t"/>
              <a:lstStyle/>
              <a:p>
                <a:pPr algn="ctr" defTabSz="1219170">
                  <a:spcBef>
                    <a:spcPts val="0"/>
                  </a:spcBef>
                  <a:buClrTx/>
                  <a:buSzTx/>
                  <a:tabLst/>
                </a:pPr>
                <a:r>
                  <a:rPr lang="en-US" sz="1333" b="1">
                    <a:solidFill>
                      <a:prstClr val="white"/>
                    </a:solidFill>
                    <a:latin typeface="Arial"/>
                  </a:rPr>
                  <a:t>information technology management</a:t>
                </a:r>
              </a:p>
            </p:txBody>
          </p:sp>
          <p:grpSp>
            <p:nvGrpSpPr>
              <p:cNvPr id="30" name="Gruppieren 99"/>
              <p:cNvGrpSpPr/>
              <p:nvPr/>
            </p:nvGrpSpPr>
            <p:grpSpPr>
              <a:xfrm>
                <a:off x="6106761" y="4132790"/>
                <a:ext cx="2708200" cy="525848"/>
                <a:chOff x="6106762" y="4132790"/>
                <a:chExt cx="2708200" cy="525848"/>
              </a:xfrm>
            </p:grpSpPr>
            <p:sp>
              <p:nvSpPr>
                <p:cNvPr id="76" name="Abgerundetes Rechteck 75"/>
                <p:cNvSpPr/>
                <p:nvPr/>
              </p:nvSpPr>
              <p:spPr>
                <a:xfrm>
                  <a:off x="6106762" y="4132790"/>
                  <a:ext cx="864000" cy="252000"/>
                </a:xfrm>
                <a:prstGeom prst="roundRect">
                  <a:avLst/>
                </a:prstGeom>
                <a:solidFill>
                  <a:srgbClr val="EAEAE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48000" tIns="48000" rIns="48000" bIns="48000" rtlCol="0" anchor="ctr"/>
                <a:lstStyle/>
                <a:p>
                  <a:pPr algn="ctr" defTabSz="1219170">
                    <a:spcBef>
                      <a:spcPts val="0"/>
                    </a:spcBef>
                    <a:buClrTx/>
                    <a:buSzTx/>
                    <a:tabLst/>
                  </a:pPr>
                  <a:r>
                    <a:rPr lang="en-US" sz="1067">
                      <a:solidFill>
                        <a:srgbClr val="000000"/>
                      </a:solidFill>
                      <a:latin typeface="Arial"/>
                    </a:rPr>
                    <a:t>future-proof IT architecture</a:t>
                  </a:r>
                </a:p>
              </p:txBody>
            </p:sp>
            <p:sp>
              <p:nvSpPr>
                <p:cNvPr id="77" name="Abgerundetes Rechteck 76"/>
                <p:cNvSpPr/>
                <p:nvPr/>
              </p:nvSpPr>
              <p:spPr>
                <a:xfrm>
                  <a:off x="7028862" y="4132790"/>
                  <a:ext cx="864000" cy="252000"/>
                </a:xfrm>
                <a:prstGeom prst="roundRect">
                  <a:avLst/>
                </a:prstGeom>
                <a:solidFill>
                  <a:srgbClr val="EAEAE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48000" tIns="48000" rIns="48000" bIns="48000" rtlCol="0" anchor="ctr"/>
                <a:lstStyle/>
                <a:p>
                  <a:pPr algn="ctr" defTabSz="1219170">
                    <a:spcBef>
                      <a:spcPts val="0"/>
                    </a:spcBef>
                    <a:buClrTx/>
                    <a:buSzTx/>
                    <a:tabLst/>
                  </a:pPr>
                  <a:r>
                    <a:rPr lang="en-US" sz="1067">
                      <a:solidFill>
                        <a:srgbClr val="000000"/>
                      </a:solidFill>
                      <a:latin typeface="Arial"/>
                    </a:rPr>
                    <a:t>reduction of applications &amp; IF</a:t>
                  </a:r>
                </a:p>
              </p:txBody>
            </p:sp>
            <p:sp>
              <p:nvSpPr>
                <p:cNvPr id="78" name="Abgerundetes Rechteck 77"/>
                <p:cNvSpPr/>
                <p:nvPr/>
              </p:nvSpPr>
              <p:spPr>
                <a:xfrm>
                  <a:off x="7950962" y="4132790"/>
                  <a:ext cx="864000" cy="252000"/>
                </a:xfrm>
                <a:prstGeom prst="roundRect">
                  <a:avLst/>
                </a:prstGeom>
                <a:solidFill>
                  <a:srgbClr val="EAEAE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48000" tIns="48000" rIns="48000" bIns="48000" rtlCol="0" anchor="ctr"/>
                <a:lstStyle/>
                <a:p>
                  <a:pPr algn="ctr" defTabSz="1219170">
                    <a:spcBef>
                      <a:spcPts val="0"/>
                    </a:spcBef>
                    <a:buClrTx/>
                    <a:buSzTx/>
                    <a:tabLst/>
                  </a:pPr>
                  <a:r>
                    <a:rPr lang="en-US" sz="1067">
                      <a:solidFill>
                        <a:srgbClr val="000000"/>
                      </a:solidFill>
                      <a:latin typeface="Arial"/>
                    </a:rPr>
                    <a:t>operations (hosting, ALM)</a:t>
                  </a:r>
                </a:p>
              </p:txBody>
            </p:sp>
            <p:sp>
              <p:nvSpPr>
                <p:cNvPr id="73" name="Abgerundetes Rechteck 72"/>
                <p:cNvSpPr/>
                <p:nvPr/>
              </p:nvSpPr>
              <p:spPr>
                <a:xfrm>
                  <a:off x="6106762" y="4406638"/>
                  <a:ext cx="864000" cy="252000"/>
                </a:xfrm>
                <a:prstGeom prst="roundRect">
                  <a:avLst/>
                </a:prstGeom>
                <a:solidFill>
                  <a:srgbClr val="EAEAE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48000" tIns="48000" rIns="48000" bIns="48000" rtlCol="0" anchor="ctr"/>
                <a:lstStyle/>
                <a:p>
                  <a:pPr algn="ctr" defTabSz="1219170">
                    <a:spcBef>
                      <a:spcPts val="0"/>
                    </a:spcBef>
                    <a:buClrTx/>
                    <a:buSzTx/>
                    <a:tabLst/>
                  </a:pPr>
                  <a:r>
                    <a:rPr lang="en-US" sz="1067">
                      <a:solidFill>
                        <a:srgbClr val="000000"/>
                      </a:solidFill>
                      <a:latin typeface="Arial"/>
                    </a:rPr>
                    <a:t>mgmt. of roles &amp; authorizations</a:t>
                  </a:r>
                </a:p>
              </p:txBody>
            </p:sp>
            <p:sp>
              <p:nvSpPr>
                <p:cNvPr id="74" name="Abgerundetes Rechteck 73"/>
                <p:cNvSpPr/>
                <p:nvPr/>
              </p:nvSpPr>
              <p:spPr>
                <a:xfrm>
                  <a:off x="7028862" y="4406638"/>
                  <a:ext cx="864000" cy="252000"/>
                </a:xfrm>
                <a:prstGeom prst="roundRect">
                  <a:avLst/>
                </a:prstGeom>
                <a:solidFill>
                  <a:srgbClr val="EAEAE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48000" tIns="48000" rIns="48000" bIns="48000" rtlCol="0" anchor="ctr"/>
                <a:lstStyle/>
                <a:p>
                  <a:pPr algn="ctr" defTabSz="1219170">
                    <a:spcBef>
                      <a:spcPts val="0"/>
                    </a:spcBef>
                    <a:buClrTx/>
                    <a:buSzTx/>
                    <a:tabLst/>
                  </a:pPr>
                  <a:r>
                    <a:rPr lang="en-US" sz="1067">
                      <a:solidFill>
                        <a:srgbClr val="000000"/>
                      </a:solidFill>
                      <a:latin typeface="Arial"/>
                    </a:rPr>
                    <a:t>usage of mobile devices</a:t>
                  </a:r>
                </a:p>
              </p:txBody>
            </p:sp>
          </p:grpSp>
        </p:grpSp>
      </p:grpSp>
      <p:grpSp>
        <p:nvGrpSpPr>
          <p:cNvPr id="31" name="Gruppieren 78"/>
          <p:cNvGrpSpPr>
            <a:grpSpLocks/>
          </p:cNvGrpSpPr>
          <p:nvPr>
            <p:custDataLst>
              <p:tags r:id="rId15"/>
            </p:custDataLst>
          </p:nvPr>
        </p:nvGrpSpPr>
        <p:grpSpPr>
          <a:xfrm>
            <a:off x="6578056" y="2014387"/>
            <a:ext cx="3744000" cy="1248000"/>
            <a:chOff x="4855576" y="1510790"/>
            <a:chExt cx="2808000" cy="936000"/>
          </a:xfrm>
        </p:grpSpPr>
        <p:sp>
          <p:nvSpPr>
            <p:cNvPr id="40" name="Richtungspfeil 39"/>
            <p:cNvSpPr/>
            <p:nvPr/>
          </p:nvSpPr>
          <p:spPr>
            <a:xfrm rot="5400000">
              <a:off x="5791576" y="574790"/>
              <a:ext cx="936000" cy="2808000"/>
            </a:xfrm>
            <a:prstGeom prst="homePlate">
              <a:avLst>
                <a:gd name="adj" fmla="val 25907"/>
              </a:avLst>
            </a:prstGeom>
            <a:solidFill>
              <a:srgbClr val="0097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48000" rIns="96000" bIns="48000" rtlCol="0" anchor="b"/>
            <a:lstStyle/>
            <a:p>
              <a:pPr algn="ctr" defTabSz="1219170">
                <a:spcBef>
                  <a:spcPts val="0"/>
                </a:spcBef>
                <a:buClrTx/>
                <a:buSzTx/>
                <a:tabLst/>
              </a:pPr>
              <a:r>
                <a:rPr lang="en-US" sz="1333" b="1">
                  <a:solidFill>
                    <a:prstClr val="white"/>
                  </a:solidFill>
                  <a:latin typeface="Arial"/>
                </a:rPr>
                <a:t>rule based management</a:t>
              </a:r>
            </a:p>
          </p:txBody>
        </p:sp>
        <p:grpSp>
          <p:nvGrpSpPr>
            <p:cNvPr id="32" name="Gruppieren 97"/>
            <p:cNvGrpSpPr/>
            <p:nvPr/>
          </p:nvGrpSpPr>
          <p:grpSpPr>
            <a:xfrm>
              <a:off x="4905476" y="1543428"/>
              <a:ext cx="2708200" cy="525848"/>
              <a:chOff x="4905476" y="1543428"/>
              <a:chExt cx="2708200" cy="525848"/>
            </a:xfrm>
          </p:grpSpPr>
          <p:sp>
            <p:nvSpPr>
              <p:cNvPr id="86" name="Abgerundetes Rechteck 85"/>
              <p:cNvSpPr/>
              <p:nvPr/>
            </p:nvSpPr>
            <p:spPr>
              <a:xfrm>
                <a:off x="4905476" y="1543428"/>
                <a:ext cx="864000" cy="252000"/>
              </a:xfrm>
              <a:prstGeom prst="roundRect">
                <a:avLst/>
              </a:prstGeom>
              <a:solidFill>
                <a:srgbClr val="EAEA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8000" tIns="48000" rIns="48000" bIns="48000" rtlCol="0" anchor="ctr"/>
              <a:lstStyle/>
              <a:p>
                <a:pPr algn="ctr" defTabSz="1219170">
                  <a:spcBef>
                    <a:spcPts val="0"/>
                  </a:spcBef>
                  <a:buClrTx/>
                  <a:buSzTx/>
                  <a:tabLst/>
                </a:pPr>
                <a:r>
                  <a:rPr lang="en-US" sz="1067">
                    <a:solidFill>
                      <a:srgbClr val="000000"/>
                    </a:solidFill>
                    <a:latin typeface="Arial"/>
                  </a:rPr>
                  <a:t>customs compliance</a:t>
                </a:r>
              </a:p>
            </p:txBody>
          </p:sp>
          <p:sp>
            <p:nvSpPr>
              <p:cNvPr id="87" name="Abgerundetes Rechteck 86"/>
              <p:cNvSpPr/>
              <p:nvPr/>
            </p:nvSpPr>
            <p:spPr>
              <a:xfrm>
                <a:off x="5827576" y="1543428"/>
                <a:ext cx="864000" cy="252000"/>
              </a:xfrm>
              <a:prstGeom prst="roundRect">
                <a:avLst/>
              </a:prstGeom>
              <a:solidFill>
                <a:srgbClr val="EAEA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8000" tIns="48000" rIns="48000" bIns="48000" rtlCol="0" anchor="ctr"/>
              <a:lstStyle/>
              <a:p>
                <a:pPr algn="ctr" defTabSz="1219170">
                  <a:spcBef>
                    <a:spcPts val="0"/>
                  </a:spcBef>
                  <a:buClrTx/>
                  <a:buSzTx/>
                  <a:tabLst/>
                </a:pPr>
                <a:r>
                  <a:rPr lang="en-US" sz="1067">
                    <a:solidFill>
                      <a:srgbClr val="000000"/>
                    </a:solidFill>
                    <a:latin typeface="Arial"/>
                  </a:rPr>
                  <a:t>tax compliance</a:t>
                </a:r>
              </a:p>
            </p:txBody>
          </p:sp>
          <p:sp>
            <p:nvSpPr>
              <p:cNvPr id="88" name="Abgerundetes Rechteck 87"/>
              <p:cNvSpPr/>
              <p:nvPr/>
            </p:nvSpPr>
            <p:spPr>
              <a:xfrm>
                <a:off x="6749676" y="1543428"/>
                <a:ext cx="864000" cy="252000"/>
              </a:xfrm>
              <a:prstGeom prst="roundRect">
                <a:avLst/>
              </a:prstGeom>
              <a:solidFill>
                <a:srgbClr val="EAEA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8000" tIns="48000" rIns="48000" bIns="48000" rtlCol="0" anchor="ctr"/>
              <a:lstStyle/>
              <a:p>
                <a:pPr algn="ctr" defTabSz="1219170">
                  <a:spcBef>
                    <a:spcPts val="0"/>
                  </a:spcBef>
                  <a:buClrTx/>
                  <a:buSzTx/>
                  <a:tabLst/>
                </a:pPr>
                <a:r>
                  <a:rPr lang="en-US" sz="1067">
                    <a:solidFill>
                      <a:srgbClr val="000000"/>
                    </a:solidFill>
                    <a:latin typeface="Arial"/>
                  </a:rPr>
                  <a:t>segregation</a:t>
                </a:r>
                <a:br>
                  <a:rPr lang="en-US" sz="1067">
                    <a:solidFill>
                      <a:srgbClr val="000000"/>
                    </a:solidFill>
                    <a:latin typeface="Arial"/>
                  </a:rPr>
                </a:br>
                <a:r>
                  <a:rPr lang="en-US" sz="1067">
                    <a:solidFill>
                      <a:srgbClr val="000000"/>
                    </a:solidFill>
                    <a:latin typeface="Arial"/>
                  </a:rPr>
                  <a:t>of duties</a:t>
                </a:r>
              </a:p>
            </p:txBody>
          </p:sp>
          <p:sp>
            <p:nvSpPr>
              <p:cNvPr id="83" name="Abgerundetes Rechteck 82"/>
              <p:cNvSpPr/>
              <p:nvPr/>
            </p:nvSpPr>
            <p:spPr>
              <a:xfrm>
                <a:off x="4905476" y="1817276"/>
                <a:ext cx="864000" cy="252000"/>
              </a:xfrm>
              <a:prstGeom prst="roundRect">
                <a:avLst/>
              </a:prstGeom>
              <a:solidFill>
                <a:srgbClr val="EAEA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8000" tIns="48000" rIns="48000" bIns="48000" rtlCol="0" anchor="ctr"/>
              <a:lstStyle/>
              <a:p>
                <a:pPr algn="ctr" defTabSz="1219170">
                  <a:spcBef>
                    <a:spcPts val="0"/>
                  </a:spcBef>
                  <a:buClrTx/>
                  <a:buSzTx/>
                  <a:tabLst/>
                </a:pPr>
                <a:r>
                  <a:rPr lang="en-US" sz="1067">
                    <a:solidFill>
                      <a:srgbClr val="000000"/>
                    </a:solidFill>
                    <a:latin typeface="Arial"/>
                  </a:rPr>
                  <a:t>quality auditing</a:t>
                </a:r>
              </a:p>
            </p:txBody>
          </p:sp>
        </p:grpSp>
      </p:grpSp>
      <p:grpSp>
        <p:nvGrpSpPr>
          <p:cNvPr id="41" name="Gruppieren 79"/>
          <p:cNvGrpSpPr>
            <a:grpSpLocks/>
          </p:cNvGrpSpPr>
          <p:nvPr>
            <p:custDataLst>
              <p:tags r:id="rId16"/>
            </p:custDataLst>
          </p:nvPr>
        </p:nvGrpSpPr>
        <p:grpSpPr>
          <a:xfrm>
            <a:off x="1873118" y="2014387"/>
            <a:ext cx="3744000" cy="1248000"/>
            <a:chOff x="1418396" y="1510790"/>
            <a:chExt cx="2808000" cy="936000"/>
          </a:xfrm>
        </p:grpSpPr>
        <p:sp>
          <p:nvSpPr>
            <p:cNvPr id="39" name="Richtungspfeil 38"/>
            <p:cNvSpPr/>
            <p:nvPr/>
          </p:nvSpPr>
          <p:spPr>
            <a:xfrm rot="5400000">
              <a:off x="2354396" y="574790"/>
              <a:ext cx="936000" cy="2808000"/>
            </a:xfrm>
            <a:prstGeom prst="homePlate">
              <a:avLst>
                <a:gd name="adj" fmla="val 25907"/>
              </a:avLst>
            </a:prstGeom>
            <a:solidFill>
              <a:srgbClr val="0097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48000" rIns="96000" bIns="48000" rtlCol="0" anchor="b"/>
            <a:lstStyle/>
            <a:p>
              <a:pPr algn="ctr" defTabSz="1219170">
                <a:spcBef>
                  <a:spcPts val="0"/>
                </a:spcBef>
                <a:buClrTx/>
                <a:buSzTx/>
                <a:tabLst/>
              </a:pPr>
              <a:r>
                <a:rPr lang="en-US" sz="1333" b="1">
                  <a:solidFill>
                    <a:prstClr val="white"/>
                  </a:solidFill>
                  <a:latin typeface="Arial"/>
                </a:rPr>
                <a:t>target based management</a:t>
              </a:r>
            </a:p>
          </p:txBody>
        </p:sp>
        <p:grpSp>
          <p:nvGrpSpPr>
            <p:cNvPr id="42" name="Gruppieren 96"/>
            <p:cNvGrpSpPr/>
            <p:nvPr/>
          </p:nvGrpSpPr>
          <p:grpSpPr>
            <a:xfrm>
              <a:off x="1468296" y="1541846"/>
              <a:ext cx="2708200" cy="252000"/>
              <a:chOff x="1475752" y="1541846"/>
              <a:chExt cx="2708200" cy="252000"/>
            </a:xfrm>
          </p:grpSpPr>
          <p:sp>
            <p:nvSpPr>
              <p:cNvPr id="91" name="Abgerundetes Rechteck 90"/>
              <p:cNvSpPr/>
              <p:nvPr/>
            </p:nvSpPr>
            <p:spPr>
              <a:xfrm>
                <a:off x="1475752" y="1541846"/>
                <a:ext cx="864000" cy="252000"/>
              </a:xfrm>
              <a:prstGeom prst="roundRect">
                <a:avLst/>
              </a:prstGeom>
              <a:solidFill>
                <a:srgbClr val="EAEA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8000" tIns="48000" rIns="48000" bIns="48000" rtlCol="0" anchor="ctr"/>
              <a:lstStyle/>
              <a:p>
                <a:pPr algn="ctr" defTabSz="1219170">
                  <a:spcBef>
                    <a:spcPts val="0"/>
                  </a:spcBef>
                  <a:buClrTx/>
                  <a:buSzTx/>
                  <a:tabLst/>
                </a:pPr>
                <a:r>
                  <a:rPr lang="en-US" sz="1067">
                    <a:solidFill>
                      <a:srgbClr val="000000"/>
                    </a:solidFill>
                    <a:latin typeface="Arial"/>
                  </a:rPr>
                  <a:t>financial planning</a:t>
                </a:r>
              </a:p>
            </p:txBody>
          </p:sp>
          <p:sp>
            <p:nvSpPr>
              <p:cNvPr id="92" name="Abgerundetes Rechteck 91"/>
              <p:cNvSpPr/>
              <p:nvPr/>
            </p:nvSpPr>
            <p:spPr>
              <a:xfrm>
                <a:off x="2397852" y="1541846"/>
                <a:ext cx="864000" cy="252000"/>
              </a:xfrm>
              <a:prstGeom prst="roundRect">
                <a:avLst/>
              </a:prstGeom>
              <a:solidFill>
                <a:srgbClr val="EAEA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8000" tIns="48000" rIns="48000" bIns="48000" rtlCol="0" anchor="ctr"/>
              <a:lstStyle/>
              <a:p>
                <a:pPr algn="ctr" defTabSz="1219170">
                  <a:spcBef>
                    <a:spcPts val="0"/>
                  </a:spcBef>
                  <a:buClrTx/>
                  <a:buSzTx/>
                  <a:tabLst/>
                </a:pPr>
                <a:r>
                  <a:rPr lang="en-US" sz="1067">
                    <a:solidFill>
                      <a:srgbClr val="000000"/>
                    </a:solidFill>
                    <a:latin typeface="Arial"/>
                  </a:rPr>
                  <a:t>reporting</a:t>
                </a:r>
              </a:p>
            </p:txBody>
          </p:sp>
          <p:sp>
            <p:nvSpPr>
              <p:cNvPr id="93" name="Abgerundetes Rechteck 92"/>
              <p:cNvSpPr/>
              <p:nvPr/>
            </p:nvSpPr>
            <p:spPr>
              <a:xfrm>
                <a:off x="3319952" y="1541846"/>
                <a:ext cx="864000" cy="252000"/>
              </a:xfrm>
              <a:prstGeom prst="roundRect">
                <a:avLst/>
              </a:prstGeom>
              <a:solidFill>
                <a:srgbClr val="EAEA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8000" tIns="48000" rIns="48000" bIns="48000" rtlCol="0" anchor="ctr"/>
              <a:lstStyle/>
              <a:p>
                <a:pPr algn="ctr" defTabSz="1219170">
                  <a:spcBef>
                    <a:spcPts val="0"/>
                  </a:spcBef>
                  <a:buClrTx/>
                  <a:buSzTx/>
                  <a:tabLst/>
                </a:pPr>
                <a:r>
                  <a:rPr lang="en-US" sz="1067" err="1">
                    <a:solidFill>
                      <a:srgbClr val="000000"/>
                    </a:solidFill>
                    <a:latin typeface="Arial"/>
                  </a:rPr>
                  <a:t>integr</a:t>
                </a:r>
                <a:r>
                  <a:rPr lang="en-US" sz="1067">
                    <a:solidFill>
                      <a:srgbClr val="000000"/>
                    </a:solidFill>
                    <a:latin typeface="Arial"/>
                  </a:rPr>
                  <a:t>. corporate planning</a:t>
                </a:r>
              </a:p>
            </p:txBody>
          </p:sp>
        </p:grpSp>
      </p:grpSp>
      <p:sp>
        <p:nvSpPr>
          <p:cNvPr id="90" name="Abgerundetes Rechteck 89"/>
          <p:cNvSpPr>
            <a:spLocks/>
          </p:cNvSpPr>
          <p:nvPr>
            <p:custDataLst>
              <p:tags r:id="rId17"/>
            </p:custDataLst>
          </p:nvPr>
        </p:nvSpPr>
        <p:spPr>
          <a:xfrm>
            <a:off x="4466646" y="4176485"/>
            <a:ext cx="1236960" cy="336000"/>
          </a:xfrm>
          <a:prstGeom prst="round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 algn="ctr" defTabSz="1219170">
              <a:spcBef>
                <a:spcPts val="0"/>
              </a:spcBef>
              <a:buClrTx/>
              <a:buSzTx/>
              <a:tabLst/>
            </a:pPr>
            <a:r>
              <a:rPr lang="en-US" sz="1067">
                <a:solidFill>
                  <a:srgbClr val="000000"/>
                </a:solidFill>
                <a:latin typeface="Arial"/>
              </a:rPr>
              <a:t>FMEA</a:t>
            </a:r>
          </a:p>
        </p:txBody>
      </p:sp>
      <p:sp>
        <p:nvSpPr>
          <p:cNvPr id="103" name="Abgerundetes Rechteck 102"/>
          <p:cNvSpPr>
            <a:spLocks/>
          </p:cNvSpPr>
          <p:nvPr>
            <p:custDataLst>
              <p:tags r:id="rId18"/>
            </p:custDataLst>
          </p:nvPr>
        </p:nvSpPr>
        <p:spPr>
          <a:xfrm>
            <a:off x="3159358" y="4595005"/>
            <a:ext cx="1236960" cy="336000"/>
          </a:xfrm>
          <a:prstGeom prst="round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 algn="ctr" defTabSz="1219170">
              <a:spcBef>
                <a:spcPts val="0"/>
              </a:spcBef>
              <a:buClrTx/>
              <a:buSzTx/>
              <a:tabLst/>
            </a:pPr>
            <a:r>
              <a:rPr lang="en-US" sz="1067">
                <a:solidFill>
                  <a:srgbClr val="000000"/>
                </a:solidFill>
                <a:latin typeface="Arial"/>
              </a:rPr>
              <a:t>sampling folder management</a:t>
            </a:r>
          </a:p>
        </p:txBody>
      </p:sp>
      <p:sp>
        <p:nvSpPr>
          <p:cNvPr id="68" name="Abgerundetes Rechteck 67"/>
          <p:cNvSpPr>
            <a:spLocks/>
          </p:cNvSpPr>
          <p:nvPr>
            <p:custDataLst>
              <p:tags r:id="rId19"/>
            </p:custDataLst>
          </p:nvPr>
        </p:nvSpPr>
        <p:spPr>
          <a:xfrm>
            <a:off x="4466646" y="4595005"/>
            <a:ext cx="1236960" cy="336000"/>
          </a:xfrm>
          <a:prstGeom prst="round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 algn="ctr" defTabSz="1219170">
              <a:spcBef>
                <a:spcPts val="0"/>
              </a:spcBef>
              <a:buClrTx/>
              <a:buSzTx/>
              <a:tabLst/>
            </a:pPr>
            <a:r>
              <a:rPr lang="en-US" sz="1067">
                <a:solidFill>
                  <a:srgbClr val="000000"/>
                </a:solidFill>
                <a:latin typeface="Arial"/>
              </a:rPr>
              <a:t>preference calculation</a:t>
            </a:r>
          </a:p>
        </p:txBody>
      </p:sp>
      <p:sp>
        <p:nvSpPr>
          <p:cNvPr id="69" name="Rechteck 68"/>
          <p:cNvSpPr>
            <a:spLocks/>
          </p:cNvSpPr>
          <p:nvPr>
            <p:custDataLst>
              <p:tags r:id="rId20"/>
            </p:custDataLst>
          </p:nvPr>
        </p:nvSpPr>
        <p:spPr>
          <a:xfrm>
            <a:off x="383491" y="1468525"/>
            <a:ext cx="11666759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spcBef>
                <a:spcPts val="0"/>
              </a:spcBef>
              <a:buClrTx/>
              <a:buSzTx/>
              <a:tabLst/>
            </a:pPr>
            <a:r>
              <a:rPr lang="en-US" sz="1333" i="1">
                <a:solidFill>
                  <a:srgbClr val="000000"/>
                </a:solidFill>
                <a:latin typeface="Arial"/>
              </a:rPr>
              <a:t>Process harmonization and standardization in the SAP system deliver benefit potentials across regions and pre-series, series and non-series products. </a:t>
            </a:r>
            <a:endParaRPr lang="de-DE" sz="1333" i="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8107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590813CE-4CEE-4C6F-A241-03F68857D33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6"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590813CE-4CEE-4C6F-A241-03F68857D3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E90ADC1-262E-4E7E-BB52-AA913AF5B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synapsis as a driver of our fundamental business transformation</a:t>
            </a:r>
            <a:endParaRPr lang="de-D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010105-B5A7-426C-85C3-649768871063}"/>
              </a:ext>
            </a:extLst>
          </p:cNvPr>
          <p:cNvSpPr txBox="1"/>
          <p:nvPr/>
        </p:nvSpPr>
        <p:spPr>
          <a:xfrm>
            <a:off x="401047" y="3884979"/>
            <a:ext cx="113930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>
                <a:effectLst/>
                <a:latin typeface="Arial" panose="020B0604020202020204" pitchFamily="34" charset="0"/>
              </a:rPr>
              <a:t>Through the program synapsis </a:t>
            </a:r>
            <a:r>
              <a:rPr lang="en-US" b="1" i="0">
                <a:effectLst/>
                <a:latin typeface="Arial" panose="020B0604020202020204" pitchFamily="34" charset="0"/>
              </a:rPr>
              <a:t>we create the conditions to substantially increase the efficiency, speed and transparency </a:t>
            </a:r>
            <a:r>
              <a:rPr lang="en-US" b="0" i="0">
                <a:effectLst/>
                <a:latin typeface="Arial" panose="020B0604020202020204" pitchFamily="34" charset="0"/>
              </a:rPr>
              <a:t>at the DRÄXLMAIER Group, particularly for indirect processes.</a:t>
            </a:r>
          </a:p>
        </p:txBody>
      </p:sp>
      <p:pic>
        <p:nvPicPr>
          <p:cNvPr id="15" name="Grafik 5">
            <a:extLst>
              <a:ext uri="{FF2B5EF4-FFF2-40B4-BE49-F238E27FC236}">
                <a16:creationId xmlns:a16="http://schemas.microsoft.com/office/drawing/2014/main" id="{F1609477-8826-47F1-959E-836BEC874F2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475" b="52576"/>
          <a:stretch/>
        </p:blipFill>
        <p:spPr>
          <a:xfrm>
            <a:off x="819725" y="1612226"/>
            <a:ext cx="10555723" cy="2001680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A42BB04-4E44-42BF-A695-CDF763E7771C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44894" y="5335275"/>
            <a:ext cx="11545587" cy="983125"/>
            <a:chOff x="324001" y="5325600"/>
            <a:chExt cx="11545587" cy="983125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4249DAD4-276C-4431-A43F-A0A7A7AFAE8E}"/>
                </a:ext>
              </a:extLst>
            </p:cNvPr>
            <p:cNvSpPr/>
            <p:nvPr/>
          </p:nvSpPr>
          <p:spPr>
            <a:xfrm>
              <a:off x="541514" y="5325600"/>
              <a:ext cx="11328074" cy="983125"/>
            </a:xfrm>
            <a:prstGeom prst="rect">
              <a:avLst/>
            </a:prstGeom>
            <a:gradFill>
              <a:gsLst>
                <a:gs pos="0">
                  <a:srgbClr val="006675"/>
                </a:gs>
                <a:gs pos="30000">
                  <a:schemeClr val="accent1">
                    <a:shade val="90000"/>
                    <a:satMod val="110000"/>
                  </a:schemeClr>
                </a:gs>
                <a:gs pos="73000">
                  <a:srgbClr val="0097AC"/>
                </a:gs>
                <a:gs pos="100000">
                  <a:srgbClr val="006675"/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0" tIns="0" rIns="108000" bIns="0" anchor="ctr" anchorCtr="0"/>
            <a:lstStyle/>
            <a:p>
              <a:pPr>
                <a:spcBef>
                  <a:spcPts val="0"/>
                </a:spcBef>
              </a:pPr>
              <a:r>
                <a:rPr lang="en-US" b="0" i="0">
                  <a:effectLst/>
                  <a:latin typeface="Arial" panose="020B0604020202020204" pitchFamily="34" charset="0"/>
                </a:rPr>
                <a:t>Our aim is to create a </a:t>
              </a:r>
              <a:r>
                <a:rPr lang="en-US" b="1" i="0">
                  <a:effectLst/>
                  <a:latin typeface="Arial" panose="020B0604020202020204" pitchFamily="34" charset="0"/>
                </a:rPr>
                <a:t>globally uniform process and system landscape </a:t>
              </a:r>
              <a:r>
                <a:rPr lang="en-US" b="0" i="0">
                  <a:effectLst/>
                  <a:latin typeface="Arial" panose="020B0604020202020204" pitchFamily="34" charset="0"/>
                </a:rPr>
                <a:t>for the DRÄXLMAIER Group in order to become even more efficient and thus to remain sustainable and competitive.</a:t>
              </a:r>
              <a:endParaRPr lang="de-DE" b="1"/>
            </a:p>
          </p:txBody>
        </p:sp>
        <p:sp>
          <p:nvSpPr>
            <p:cNvPr id="11" name="Chevron 9">
              <a:extLst>
                <a:ext uri="{FF2B5EF4-FFF2-40B4-BE49-F238E27FC236}">
                  <a16:creationId xmlns:a16="http://schemas.microsoft.com/office/drawing/2014/main" id="{2B2B919B-F7CE-4E41-8E86-3764885D3141}"/>
                </a:ext>
              </a:extLst>
            </p:cNvPr>
            <p:cNvSpPr/>
            <p:nvPr/>
          </p:nvSpPr>
          <p:spPr>
            <a:xfrm>
              <a:off x="324001" y="5469420"/>
              <a:ext cx="435026" cy="695483"/>
            </a:xfrm>
            <a:prstGeom prst="chevron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t" anchorCtr="0"/>
            <a:lstStyle/>
            <a:p>
              <a:pPr algn="l"/>
              <a:endParaRPr lang="de-DE" err="1">
                <a:solidFill>
                  <a:schemeClr val="tx1"/>
                </a:solidFill>
              </a:endParaRP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D66739-D520-4CB2-95B6-A50D2E2B2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07.12.2022 | synapsis communication deck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43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84A231C3-13BA-4F5E-AA8A-5DD1C382E2C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3175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0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84A231C3-13BA-4F5E-AA8A-5DD1C382E2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75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hteck 14">
            <a:extLst>
              <a:ext uri="{FF2B5EF4-FFF2-40B4-BE49-F238E27FC236}">
                <a16:creationId xmlns:a16="http://schemas.microsoft.com/office/drawing/2014/main" id="{A9729F8C-1942-4CEF-BE8E-C750F34C39A7}"/>
              </a:ext>
            </a:extLst>
          </p:cNvPr>
          <p:cNvSpPr/>
          <p:nvPr/>
        </p:nvSpPr>
        <p:spPr>
          <a:xfrm>
            <a:off x="8500434" y="2660278"/>
            <a:ext cx="3367653" cy="2526642"/>
          </a:xfrm>
          <a:prstGeom prst="rect">
            <a:avLst/>
          </a:prstGeom>
          <a:gradFill>
            <a:gsLst>
              <a:gs pos="0">
                <a:srgbClr val="006675"/>
              </a:gs>
              <a:gs pos="73000">
                <a:schemeClr val="accent1"/>
              </a:gs>
              <a:gs pos="30000">
                <a:schemeClr val="accent1"/>
              </a:gs>
              <a:gs pos="100000">
                <a:srgbClr val="006675"/>
              </a:gs>
            </a:gsLst>
            <a:lin ang="948000" scaled="0"/>
          </a:gradFill>
        </p:spPr>
        <p:txBody>
          <a:bodyPr vert="horz" lIns="719813" tIns="71981" rIns="71981" bIns="71981" rtlCol="0" anchor="ctr" anchorCtr="0">
            <a:noAutofit/>
          </a:bodyPr>
          <a:lstStyle/>
          <a:p>
            <a:r>
              <a:rPr lang="en-US">
                <a:solidFill>
                  <a:schemeClr val="bg1"/>
                </a:solidFill>
              </a:rPr>
              <a:t>S/4 HANA enables the information flow between different parts of a company and with outside stakeholders like customers and suppliers. 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C29206A3-9052-4FFA-BAE3-0095112DD2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5505" y="1035826"/>
            <a:ext cx="9695513" cy="365811"/>
          </a:xfrm>
        </p:spPr>
        <p:txBody>
          <a:bodyPr/>
          <a:lstStyle/>
          <a:p>
            <a:r>
              <a:rPr lang="en-US" altLang="zh-CN"/>
              <a:t>About </a:t>
            </a:r>
            <a:r>
              <a:rPr lang="en-US"/>
              <a:t>SAP S/4HANA</a:t>
            </a:r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A0CF9C1-BEC0-4E8F-9ADB-6D506D728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 err="1"/>
              <a:t>What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“S/4”?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19" name="Chevron 9">
            <a:extLst>
              <a:ext uri="{FF2B5EF4-FFF2-40B4-BE49-F238E27FC236}">
                <a16:creationId xmlns:a16="http://schemas.microsoft.com/office/drawing/2014/main" id="{70E1F661-F9CC-4B90-84BD-8B71DA6054CA}"/>
              </a:ext>
            </a:extLst>
          </p:cNvPr>
          <p:cNvSpPr/>
          <p:nvPr/>
        </p:nvSpPr>
        <p:spPr>
          <a:xfrm>
            <a:off x="7927907" y="2993365"/>
            <a:ext cx="1163726" cy="1860468"/>
          </a:xfrm>
          <a:prstGeom prst="chevro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71981" rIns="71981" bIns="71981" rtlCol="0" anchor="t" anchorCtr="0"/>
          <a:lstStyle/>
          <a:p>
            <a:pPr algn="l"/>
            <a:endParaRPr lang="de-DE" sz="1999" err="1">
              <a:solidFill>
                <a:schemeClr val="tx1"/>
              </a:solidFill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F24E6D7-AD97-48DA-94E7-863D54CCED01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130" y="2303213"/>
            <a:ext cx="7159515" cy="401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7EEA5755-D353-43A9-A99A-6E23A11B70B4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323767" y="1525589"/>
            <a:ext cx="11544319" cy="6651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Tx/>
              <a:buNone/>
              <a:tabLst>
                <a:tab pos="234881" algn="l"/>
              </a:tabLst>
              <a:defRPr kumimoji="0"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5935" indent="-215935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881" algn="l"/>
              </a:tabLst>
              <a:defRPr kumimoji="0"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1870" indent="-215935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881" algn="l"/>
              </a:tabLst>
              <a:defRPr kumimoji="0"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7806" indent="-215935" algn="l" rtl="0" eaLnBrk="1" latinLnBrk="0" hangingPunct="1">
              <a:spcBef>
                <a:spcPts val="533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881" algn="l"/>
              </a:tabLst>
              <a:defRPr kumimoji="0" sz="1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3741" indent="-215935" algn="l" rtl="0" eaLnBrk="1" latinLnBrk="0" hangingPunct="1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tabLst/>
              <a:defRPr kumimoji="0" sz="1699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193902" indent="-243767" algn="l" rtl="0" eaLnBrk="1" latinLnBrk="0" hangingPunct="1">
              <a:spcBef>
                <a:spcPts val="4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2099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37668" indent="-243767" algn="l" rtl="0" eaLnBrk="1" latinLnBrk="0" hangingPunct="1">
              <a:spcBef>
                <a:spcPts val="4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899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1434" indent="-243767" algn="l" rtl="0" eaLnBrk="1" latinLnBrk="0" hangingPunct="1">
              <a:spcBef>
                <a:spcPts val="4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899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5202" indent="-243767" algn="l" rtl="0" eaLnBrk="1" latinLnBrk="0" hangingPunct="1">
              <a:spcBef>
                <a:spcPts val="4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97AC"/>
              </a:buClr>
              <a:defRPr/>
            </a:pPr>
            <a:r>
              <a:rPr lang="en-US" sz="1600"/>
              <a:t>“S/4” is short for the SAP Business </a:t>
            </a:r>
            <a:r>
              <a:rPr lang="en-US" sz="1600" b="1"/>
              <a:t>S</a:t>
            </a:r>
            <a:r>
              <a:rPr lang="en-US" sz="1600"/>
              <a:t>uite </a:t>
            </a:r>
            <a:r>
              <a:rPr lang="en-US" sz="1600" b="1"/>
              <a:t>4</a:t>
            </a:r>
            <a:r>
              <a:rPr lang="en-US" sz="1600" baseline="30000"/>
              <a:t>th</a:t>
            </a:r>
            <a:r>
              <a:rPr lang="en-US" sz="1600"/>
              <a:t> generation, a single platform allowing companies to collect, transact, and report on data from all company business activities </a:t>
            </a:r>
            <a:r>
              <a:rPr lang="en-US" altLang="zh-CN" sz="1600"/>
              <a:t>across multiple functions</a:t>
            </a:r>
            <a:r>
              <a:rPr lang="en-US" sz="1600"/>
              <a:t>. </a:t>
            </a:r>
            <a:endParaRPr lang="en-US" sz="1600" b="1"/>
          </a:p>
          <a:p>
            <a:endParaRPr lang="en-US" sz="1800"/>
          </a:p>
          <a:p>
            <a:endParaRPr lang="en-US" sz="1800"/>
          </a:p>
        </p:txBody>
      </p: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3CC33E8E-9BCA-489D-AADE-115E234ADB55}"/>
              </a:ext>
            </a:extLst>
          </p:cNvPr>
          <p:cNvCxnSpPr/>
          <p:nvPr/>
        </p:nvCxnSpPr>
        <p:spPr>
          <a:xfrm>
            <a:off x="323765" y="2131097"/>
            <a:ext cx="1154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3339E5-1F64-F492-6215-B5EAE68BB0C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/>
              <a:t>07.12.2022 | synapsis communication deck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185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78452AC1-05A0-426E-AAFA-097F200DEBB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3175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4" name="think-cell Slide" r:id="rId33" imgW="473" imgH="473" progId="TCLayout.ActiveDocument.1">
                  <p:embed/>
                </p:oleObj>
              </mc:Choice>
              <mc:Fallback>
                <p:oleObj name="think-cell Slide" r:id="rId33" imgW="473" imgH="473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78452AC1-05A0-426E-AAFA-097F200DEB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3175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hteck 45">
            <a:extLst>
              <a:ext uri="{FF2B5EF4-FFF2-40B4-BE49-F238E27FC236}">
                <a16:creationId xmlns:a16="http://schemas.microsoft.com/office/drawing/2014/main" id="{8C018396-0625-4D4C-90D7-25460D6DFB7F}"/>
              </a:ext>
            </a:extLst>
          </p:cNvPr>
          <p:cNvSpPr/>
          <p:nvPr/>
        </p:nvSpPr>
        <p:spPr>
          <a:xfrm>
            <a:off x="325503" y="5012453"/>
            <a:ext cx="11542581" cy="501312"/>
          </a:xfrm>
          <a:prstGeom prst="rect">
            <a:avLst/>
          </a:prstGeom>
          <a:gradFill>
            <a:gsLst>
              <a:gs pos="0">
                <a:srgbClr val="006675"/>
              </a:gs>
              <a:gs pos="30000">
                <a:schemeClr val="accent1">
                  <a:shade val="90000"/>
                  <a:satMod val="110000"/>
                </a:schemeClr>
              </a:gs>
              <a:gs pos="73000">
                <a:srgbClr val="0097AC"/>
              </a:gs>
              <a:gs pos="100000">
                <a:srgbClr val="006675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7972" tIns="72000" rIns="107972" bIns="71981" anchor="ctr" anchorCtr="0"/>
          <a:lstStyle/>
          <a:p>
            <a:pPr algn="ctr">
              <a:spcBef>
                <a:spcPts val="0"/>
              </a:spcBef>
            </a:pPr>
            <a:r>
              <a:rPr lang="de-DE" sz="1999" b="1"/>
              <a:t>S/4 Key Benefits</a:t>
            </a:r>
          </a:p>
        </p:txBody>
      </p:sp>
      <p:sp>
        <p:nvSpPr>
          <p:cNvPr id="58" name="Rectangle 109">
            <a:extLst>
              <a:ext uri="{FF2B5EF4-FFF2-40B4-BE49-F238E27FC236}">
                <a16:creationId xmlns:a16="http://schemas.microsoft.com/office/drawing/2014/main" id="{8A0D5DC3-7577-45C5-83A5-CBFBDFBADC5E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323765" y="5513765"/>
            <a:ext cx="11544319" cy="804632"/>
          </a:xfrm>
          <a:prstGeom prst="rect">
            <a:avLst/>
          </a:prstGeom>
          <a:noFill/>
          <a:ln w="3175">
            <a:solidFill>
              <a:srgbClr val="7FCAD6"/>
            </a:solidFill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buClrTx/>
              <a:buSzTx/>
              <a:tabLst/>
              <a:defRPr/>
            </a:pPr>
            <a:endParaRPr lang="en-US" sz="1800" b="1">
              <a:solidFill>
                <a:schemeClr val="bg1"/>
              </a:solidFill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6D9C6DE-732E-4A72-A339-401ED4024AA3}"/>
              </a:ext>
            </a:extLst>
          </p:cNvPr>
          <p:cNvSpPr/>
          <p:nvPr/>
        </p:nvSpPr>
        <p:spPr>
          <a:xfrm>
            <a:off x="323765" y="3418087"/>
            <a:ext cx="11556000" cy="1561997"/>
          </a:xfrm>
          <a:prstGeom prst="rect">
            <a:avLst/>
          </a:prstGeom>
          <a:gradFill flip="none" rotWithShape="1">
            <a:gsLst>
              <a:gs pos="65000">
                <a:srgbClr val="F8F8F8">
                  <a:alpha val="50196"/>
                </a:srgbClr>
              </a:gs>
              <a:gs pos="0">
                <a:srgbClr val="FFFFFF"/>
              </a:gs>
              <a:gs pos="100000">
                <a:srgbClr val="BFE4EA"/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t" anchorCtr="0"/>
          <a:lstStyle/>
          <a:p>
            <a:endParaRPr lang="de-DE" err="1"/>
          </a:p>
        </p:txBody>
      </p:sp>
      <p:sp>
        <p:nvSpPr>
          <p:cNvPr id="47" name="Chevron 9">
            <a:extLst>
              <a:ext uri="{FF2B5EF4-FFF2-40B4-BE49-F238E27FC236}">
                <a16:creationId xmlns:a16="http://schemas.microsoft.com/office/drawing/2014/main" id="{84CD9DC1-F3C0-4060-9E0A-9E8F18FB6FBF}"/>
              </a:ext>
            </a:extLst>
          </p:cNvPr>
          <p:cNvSpPr/>
          <p:nvPr/>
        </p:nvSpPr>
        <p:spPr>
          <a:xfrm rot="5400000">
            <a:off x="2902410" y="4661141"/>
            <a:ext cx="434913" cy="695302"/>
          </a:xfrm>
          <a:prstGeom prst="chevro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71981" rIns="71981" bIns="71981" rtlCol="0" anchor="t" anchorCtr="0"/>
          <a:lstStyle/>
          <a:p>
            <a:pPr algn="l"/>
            <a:endParaRPr lang="de-DE" sz="1999" err="1">
              <a:solidFill>
                <a:schemeClr val="tx1"/>
              </a:solidFill>
            </a:endParaRPr>
          </a:p>
        </p:txBody>
      </p:sp>
      <p:sp>
        <p:nvSpPr>
          <p:cNvPr id="48" name="Chevron 9">
            <a:extLst>
              <a:ext uri="{FF2B5EF4-FFF2-40B4-BE49-F238E27FC236}">
                <a16:creationId xmlns:a16="http://schemas.microsoft.com/office/drawing/2014/main" id="{7CBB455D-B574-446C-B1DD-E00951D18C93}"/>
              </a:ext>
            </a:extLst>
          </p:cNvPr>
          <p:cNvSpPr/>
          <p:nvPr/>
        </p:nvSpPr>
        <p:spPr>
          <a:xfrm rot="5400000">
            <a:off x="8854523" y="4661141"/>
            <a:ext cx="434913" cy="695302"/>
          </a:xfrm>
          <a:prstGeom prst="chevron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71981" rIns="71981" bIns="71981" rtlCol="0" anchor="t" anchorCtr="0"/>
          <a:lstStyle/>
          <a:p>
            <a:pPr algn="l"/>
            <a:endParaRPr lang="de-DE" sz="1999" err="1">
              <a:solidFill>
                <a:schemeClr val="tx1"/>
              </a:solidFill>
            </a:endParaRP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B0390055-5BB8-477A-A635-6A3DF5B2B0F4}"/>
              </a:ext>
            </a:extLst>
          </p:cNvPr>
          <p:cNvSpPr/>
          <p:nvPr/>
        </p:nvSpPr>
        <p:spPr>
          <a:xfrm flipV="1">
            <a:off x="323765" y="1832900"/>
            <a:ext cx="11556000" cy="1451984"/>
          </a:xfrm>
          <a:prstGeom prst="rect">
            <a:avLst/>
          </a:prstGeom>
          <a:gradFill flip="none" rotWithShape="1">
            <a:gsLst>
              <a:gs pos="56000">
                <a:srgbClr val="F8F8F8"/>
              </a:gs>
              <a:gs pos="100000">
                <a:srgbClr val="EAEAEA"/>
              </a:gs>
              <a:gs pos="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t" anchorCtr="0"/>
          <a:lstStyle/>
          <a:p>
            <a:endParaRPr lang="de-DE" err="1"/>
          </a:p>
        </p:txBody>
      </p:sp>
      <p:sp>
        <p:nvSpPr>
          <p:cNvPr id="20" name="Cylinder 19">
            <a:extLst>
              <a:ext uri="{FF2B5EF4-FFF2-40B4-BE49-F238E27FC236}">
                <a16:creationId xmlns:a16="http://schemas.microsoft.com/office/drawing/2014/main" id="{7AAB0D5D-456D-470F-8698-B9C22C59E407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4119975" y="1983980"/>
            <a:ext cx="1260000" cy="588205"/>
          </a:xfrm>
          <a:prstGeom prst="can">
            <a:avLst/>
          </a:prstGeom>
          <a:noFill/>
          <a:ln w="19050">
            <a:solidFill>
              <a:srgbClr val="DBC28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buClrTx/>
              <a:buSzTx/>
              <a:tabLst/>
              <a:defRPr/>
            </a:pPr>
            <a:r>
              <a:rPr lang="en-US" altLang="zh-CN" sz="1100">
                <a:solidFill>
                  <a:srgbClr val="000000"/>
                </a:solidFill>
              </a:rPr>
              <a:t>Supply Chain</a:t>
            </a:r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21" name="Cylinder 20">
            <a:extLst>
              <a:ext uri="{FF2B5EF4-FFF2-40B4-BE49-F238E27FC236}">
                <a16:creationId xmlns:a16="http://schemas.microsoft.com/office/drawing/2014/main" id="{BDBCFFFE-AC6B-4009-8AA5-0B45B021C8E6}"/>
              </a:ext>
            </a:extLst>
          </p:cNvPr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5606325" y="1983980"/>
            <a:ext cx="1260000" cy="588205"/>
          </a:xfrm>
          <a:prstGeom prst="can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buClrTx/>
              <a:buSzTx/>
              <a:tabLst/>
              <a:defRPr/>
            </a:pPr>
            <a:r>
              <a:rPr lang="en-US" altLang="zh-CN" sz="1100">
                <a:solidFill>
                  <a:srgbClr val="000000"/>
                </a:solidFill>
              </a:rPr>
              <a:t>Production Planning</a:t>
            </a:r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1A0D52FD-488D-4BF3-A589-943C43F6F912}"/>
              </a:ext>
            </a:extLst>
          </p:cNvPr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1587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>
              <a:spcBef>
                <a:spcPts val="0"/>
              </a:spcBef>
              <a:buClrTx/>
              <a:buSzTx/>
              <a:tabLst/>
              <a:defRPr/>
            </a:pPr>
            <a:endParaRPr lang="en-US" sz="3600">
              <a:solidFill>
                <a:srgbClr val="FFFFFF"/>
              </a:solidFill>
              <a:latin typeface="Chronicle Display Black"/>
              <a:sym typeface="Chronicle Display Black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E05D01-F49A-460B-A7DC-6B629827E545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7"/>
            </p:custDataLst>
          </p:nvPr>
        </p:nvSpPr>
        <p:spPr>
          <a:xfrm>
            <a:off x="325588" y="1035824"/>
            <a:ext cx="9698038" cy="1381602"/>
          </a:xfrm>
        </p:spPr>
        <p:txBody>
          <a:bodyPr/>
          <a:lstStyle/>
          <a:p>
            <a:pPr>
              <a:buClr>
                <a:srgbClr val="0097AC"/>
              </a:buClr>
              <a:tabLst>
                <a:tab pos="234881" algn="l"/>
              </a:tabLst>
              <a:defRPr/>
            </a:pPr>
            <a:r>
              <a:rPr lang="en-US" sz="1800">
                <a:solidFill>
                  <a:srgbClr val="000000"/>
                </a:solidFill>
                <a:latin typeface="Arial"/>
              </a:rPr>
              <a:t>SAP eliminates information silos and standardizes data across an entire company </a:t>
            </a:r>
            <a:r>
              <a:rPr lang="en-US" altLang="zh-CN" sz="1800">
                <a:solidFill>
                  <a:srgbClr val="000000"/>
                </a:solidFill>
                <a:latin typeface="Arial"/>
              </a:rPr>
              <a:t>or multiple companies.</a:t>
            </a:r>
            <a:endParaRPr lang="en-US" sz="1800">
              <a:solidFill>
                <a:srgbClr val="000000"/>
              </a:solidFill>
              <a:latin typeface="Arial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342A06F-556E-482A-B31F-B4A5D6BD3F9F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 vert="horz"/>
          <a:lstStyle/>
          <a:p>
            <a:r>
              <a:rPr lang="en-US" altLang="zh-CN"/>
              <a:t>Why</a:t>
            </a:r>
            <a:r>
              <a:rPr lang="en-US"/>
              <a:t> “SAP S/4”?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BD62F403-48D1-4A9A-9EF6-7A1F331CEE3E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540895" y="1918081"/>
            <a:ext cx="1800000" cy="72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lang="en-US" sz="1200" kern="1200" spc="-3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Char char="•"/>
              <a:defRPr sz="1800" kern="1200" spc="-3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Char char="•"/>
              <a:defRPr sz="1600" kern="1200" spc="-3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Char char="•"/>
              <a:defRPr sz="1400" kern="1200" spc="-3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Char char="•"/>
              <a:defRPr sz="1400" kern="1200" spc="-3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787878"/>
              </a:buClr>
              <a:tabLst/>
              <a:defRPr/>
            </a:pPr>
            <a:r>
              <a:rPr lang="en-US" altLang="zh-CN" sz="1400">
                <a:solidFill>
                  <a:srgbClr val="000000"/>
                </a:solidFill>
              </a:rPr>
              <a:t>Disparate enterprise systems &amp; data</a:t>
            </a: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5E4F9735-EB4F-43EE-80E4-5056F624B4B8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540895" y="3964750"/>
            <a:ext cx="1800000" cy="72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lang="en-US" sz="1200" kern="1200" spc="-3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Char char="•"/>
              <a:defRPr sz="1800" kern="1200" spc="-3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Char char="•"/>
              <a:defRPr sz="1600" kern="1200" spc="-3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Char char="•"/>
              <a:defRPr sz="1400" kern="1200" spc="-3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Char char="•"/>
              <a:defRPr sz="1400" kern="1200" spc="-3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787878"/>
              </a:buClr>
              <a:tabLst/>
              <a:defRPr/>
            </a:pPr>
            <a:r>
              <a:rPr lang="en-US" altLang="zh-CN" sz="1800" b="1">
                <a:solidFill>
                  <a:srgbClr val="000000"/>
                </a:solidFill>
                <a:ea typeface="Open Sans"/>
                <a:cs typeface="Open Sans"/>
              </a:rPr>
              <a:t>One</a:t>
            </a:r>
            <a:r>
              <a:rPr lang="en-US" altLang="zh-CN" sz="1400">
                <a:solidFill>
                  <a:srgbClr val="000000"/>
                </a:solidFill>
                <a:ea typeface="Open Sans"/>
                <a:cs typeface="Open Sans"/>
              </a:rPr>
              <a:t> standardized &amp; connected system</a:t>
            </a:r>
            <a:endParaRPr lang="en-US" sz="1400">
              <a:solidFill>
                <a:srgbClr val="000000"/>
              </a:solidFill>
              <a:ea typeface="Open Sans"/>
              <a:cs typeface="Open Sans"/>
            </a:endParaRPr>
          </a:p>
        </p:txBody>
      </p:sp>
      <p:sp>
        <p:nvSpPr>
          <p:cNvPr id="8" name="Cylinder 7">
            <a:extLst>
              <a:ext uri="{FF2B5EF4-FFF2-40B4-BE49-F238E27FC236}">
                <a16:creationId xmlns:a16="http://schemas.microsoft.com/office/drawing/2014/main" id="{8E8DDA8A-4553-48BE-B093-F300FDAFD685}"/>
              </a:ext>
            </a:extLst>
          </p:cNvPr>
          <p:cNvSpPr>
            <a:spLocks/>
          </p:cNvSpPr>
          <p:nvPr>
            <p:custDataLst>
              <p:tags r:id="rId11"/>
            </p:custDataLst>
          </p:nvPr>
        </p:nvSpPr>
        <p:spPr>
          <a:xfrm>
            <a:off x="2633625" y="1983980"/>
            <a:ext cx="1260000" cy="588205"/>
          </a:xfrm>
          <a:prstGeom prst="can">
            <a:avLst/>
          </a:prstGeom>
          <a:noFill/>
          <a:ln w="190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buClrTx/>
              <a:buSzTx/>
              <a:tabLst/>
              <a:defRPr/>
            </a:pPr>
            <a:r>
              <a:rPr lang="en-US" sz="1100">
                <a:solidFill>
                  <a:srgbClr val="000000"/>
                </a:solidFill>
              </a:rPr>
              <a:t>Finance</a:t>
            </a: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22" name="Cylinder 21">
            <a:extLst>
              <a:ext uri="{FF2B5EF4-FFF2-40B4-BE49-F238E27FC236}">
                <a16:creationId xmlns:a16="http://schemas.microsoft.com/office/drawing/2014/main" id="{0290C503-56B7-46E3-A0DA-6B54B2FB0701}"/>
              </a:ext>
            </a:extLst>
          </p:cNvPr>
          <p:cNvSpPr>
            <a:spLocks/>
          </p:cNvSpPr>
          <p:nvPr>
            <p:custDataLst>
              <p:tags r:id="rId12"/>
            </p:custDataLst>
          </p:nvPr>
        </p:nvSpPr>
        <p:spPr>
          <a:xfrm>
            <a:off x="8579025" y="1983980"/>
            <a:ext cx="1260000" cy="588205"/>
          </a:xfrm>
          <a:prstGeom prst="can">
            <a:avLst/>
          </a:prstGeom>
          <a:noFill/>
          <a:ln w="19050">
            <a:solidFill>
              <a:srgbClr val="8B8B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buClrTx/>
              <a:buSzTx/>
              <a:tabLst/>
              <a:defRPr/>
            </a:pPr>
            <a:r>
              <a:rPr lang="en-US" altLang="zh-CN" sz="1100">
                <a:solidFill>
                  <a:srgbClr val="000000"/>
                </a:solidFill>
              </a:rPr>
              <a:t>Customer</a:t>
            </a:r>
          </a:p>
          <a:p>
            <a:pPr algn="ctr">
              <a:spcBef>
                <a:spcPts val="0"/>
              </a:spcBef>
              <a:buClrTx/>
              <a:buSzTx/>
              <a:tabLst/>
              <a:defRPr/>
            </a:pPr>
            <a:r>
              <a:rPr lang="en-US" altLang="zh-CN" sz="1100">
                <a:solidFill>
                  <a:srgbClr val="000000"/>
                </a:solidFill>
              </a:rPr>
              <a:t>Experience</a:t>
            </a:r>
            <a:r>
              <a:rPr lang="en-US" altLang="zh-CN" sz="1050">
                <a:solidFill>
                  <a:srgbClr val="000000"/>
                </a:solidFill>
              </a:rPr>
              <a:t> </a:t>
            </a:r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23" name="Cylinder 22">
            <a:extLst>
              <a:ext uri="{FF2B5EF4-FFF2-40B4-BE49-F238E27FC236}">
                <a16:creationId xmlns:a16="http://schemas.microsoft.com/office/drawing/2014/main" id="{25635DFF-BD3C-40B9-9C45-FC5767A2ACE9}"/>
              </a:ext>
            </a:extLst>
          </p:cNvPr>
          <p:cNvSpPr>
            <a:spLocks/>
          </p:cNvSpPr>
          <p:nvPr>
            <p:custDataLst>
              <p:tags r:id="rId13"/>
            </p:custDataLst>
          </p:nvPr>
        </p:nvSpPr>
        <p:spPr>
          <a:xfrm>
            <a:off x="10065373" y="1983980"/>
            <a:ext cx="1260000" cy="588205"/>
          </a:xfrm>
          <a:prstGeom prst="can">
            <a:avLst/>
          </a:prstGeom>
          <a:noFill/>
          <a:ln w="19050">
            <a:solidFill>
              <a:srgbClr val="9258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buClrTx/>
              <a:buSzTx/>
              <a:tabLst/>
              <a:defRPr/>
            </a:pPr>
            <a:r>
              <a:rPr lang="en-US" altLang="zh-CN" sz="1100">
                <a:solidFill>
                  <a:srgbClr val="000000"/>
                </a:solidFill>
              </a:rPr>
              <a:t>Human Resources</a:t>
            </a:r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25" name="Cylinder 24">
            <a:extLst>
              <a:ext uri="{FF2B5EF4-FFF2-40B4-BE49-F238E27FC236}">
                <a16:creationId xmlns:a16="http://schemas.microsoft.com/office/drawing/2014/main" id="{B9483083-3B56-471A-91C8-EA43A6EDA5EB}"/>
              </a:ext>
            </a:extLst>
          </p:cNvPr>
          <p:cNvSpPr>
            <a:spLocks/>
          </p:cNvSpPr>
          <p:nvPr>
            <p:custDataLst>
              <p:tags r:id="rId14"/>
            </p:custDataLst>
          </p:nvPr>
        </p:nvSpPr>
        <p:spPr>
          <a:xfrm>
            <a:off x="7092675" y="1983980"/>
            <a:ext cx="1260000" cy="588205"/>
          </a:xfrm>
          <a:prstGeom prst="can">
            <a:avLst/>
          </a:prstGeom>
          <a:noFill/>
          <a:ln w="19050">
            <a:solidFill>
              <a:srgbClr val="0097AC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buClrTx/>
              <a:buSzTx/>
              <a:tabLst/>
              <a:defRPr/>
            </a:pPr>
            <a:r>
              <a:rPr lang="en-US" altLang="zh-CN" sz="1100">
                <a:solidFill>
                  <a:srgbClr val="000000"/>
                </a:solidFill>
              </a:rPr>
              <a:t>Sales &amp; Distribution</a:t>
            </a:r>
            <a:endParaRPr lang="en-US" sz="1050">
              <a:solidFill>
                <a:srgbClr val="000000"/>
              </a:solidFill>
            </a:endParaRPr>
          </a:p>
        </p:txBody>
      </p:sp>
      <p:pic>
        <p:nvPicPr>
          <p:cNvPr id="88066" name="Picture 2" descr="Image result for sap s/4 hana logo">
            <a:extLst>
              <a:ext uri="{FF2B5EF4-FFF2-40B4-BE49-F238E27FC236}">
                <a16:creationId xmlns:a16="http://schemas.microsoft.com/office/drawing/2014/main" id="{A179C3A0-A5D3-4E65-895F-FF854009AE65}"/>
              </a:ext>
            </a:extLst>
          </p:cNvPr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9925" y="3351486"/>
            <a:ext cx="2623213" cy="54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85CEA3DC-738C-42A0-BEEF-6D1110A6E9C7}"/>
              </a:ext>
            </a:extLst>
          </p:cNvPr>
          <p:cNvCxnSpPr>
            <a:cxnSpLocks/>
            <a:stCxn id="8" idx="3"/>
            <a:endCxn id="88066" idx="0"/>
          </p:cNvCxnSpPr>
          <p:nvPr>
            <p:custDataLst>
              <p:tags r:id="rId16"/>
            </p:custDataLst>
          </p:nvPr>
        </p:nvCxnSpPr>
        <p:spPr>
          <a:xfrm rot="16200000" flipH="1">
            <a:off x="4817929" y="1017881"/>
            <a:ext cx="779301" cy="3887906"/>
          </a:xfrm>
          <a:prstGeom prst="curvedConnector3">
            <a:avLst>
              <a:gd name="adj1" fmla="val 50000"/>
            </a:avLst>
          </a:prstGeom>
          <a:ln>
            <a:solidFill>
              <a:srgbClr val="888E95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7E8904CC-AA24-4AE4-B038-2E253733C12C}"/>
              </a:ext>
            </a:extLst>
          </p:cNvPr>
          <p:cNvCxnSpPr>
            <a:cxnSpLocks/>
            <a:stCxn id="20" idx="3"/>
            <a:endCxn id="88066" idx="0"/>
          </p:cNvCxnSpPr>
          <p:nvPr>
            <p:custDataLst>
              <p:tags r:id="rId17"/>
            </p:custDataLst>
          </p:nvPr>
        </p:nvCxnSpPr>
        <p:spPr>
          <a:xfrm rot="16200000" flipH="1">
            <a:off x="5561104" y="1761056"/>
            <a:ext cx="779301" cy="2401556"/>
          </a:xfrm>
          <a:prstGeom prst="curvedConnector3">
            <a:avLst>
              <a:gd name="adj1" fmla="val 50000"/>
            </a:avLst>
          </a:prstGeom>
          <a:ln>
            <a:solidFill>
              <a:srgbClr val="888E95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29D1D4F1-0A97-4C65-B223-A87D00D9249C}"/>
              </a:ext>
            </a:extLst>
          </p:cNvPr>
          <p:cNvCxnSpPr>
            <a:cxnSpLocks/>
            <a:stCxn id="21" idx="3"/>
            <a:endCxn id="88066" idx="0"/>
          </p:cNvCxnSpPr>
          <p:nvPr>
            <p:custDataLst>
              <p:tags r:id="rId18"/>
            </p:custDataLst>
          </p:nvPr>
        </p:nvCxnSpPr>
        <p:spPr>
          <a:xfrm rot="16200000" flipH="1">
            <a:off x="6304279" y="2504231"/>
            <a:ext cx="779301" cy="915206"/>
          </a:xfrm>
          <a:prstGeom prst="curvedConnector3">
            <a:avLst>
              <a:gd name="adj1" fmla="val 50000"/>
            </a:avLst>
          </a:prstGeom>
          <a:ln>
            <a:solidFill>
              <a:srgbClr val="888E95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D5C66B90-5042-43DB-88FF-35C80CE4FDD7}"/>
              </a:ext>
            </a:extLst>
          </p:cNvPr>
          <p:cNvCxnSpPr>
            <a:cxnSpLocks/>
            <a:stCxn id="25" idx="3"/>
            <a:endCxn id="88066" idx="0"/>
          </p:cNvCxnSpPr>
          <p:nvPr>
            <p:custDataLst>
              <p:tags r:id="rId19"/>
            </p:custDataLst>
          </p:nvPr>
        </p:nvCxnSpPr>
        <p:spPr>
          <a:xfrm rot="5400000">
            <a:off x="7047454" y="2676262"/>
            <a:ext cx="779301" cy="571144"/>
          </a:xfrm>
          <a:prstGeom prst="curvedConnector3">
            <a:avLst>
              <a:gd name="adj1" fmla="val 50000"/>
            </a:avLst>
          </a:prstGeom>
          <a:ln>
            <a:solidFill>
              <a:srgbClr val="888E95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Curved 38">
            <a:extLst>
              <a:ext uri="{FF2B5EF4-FFF2-40B4-BE49-F238E27FC236}">
                <a16:creationId xmlns:a16="http://schemas.microsoft.com/office/drawing/2014/main" id="{8D0E3E7E-1102-45A3-A9EC-00158970E220}"/>
              </a:ext>
            </a:extLst>
          </p:cNvPr>
          <p:cNvCxnSpPr>
            <a:cxnSpLocks/>
            <a:stCxn id="22" idx="3"/>
            <a:endCxn id="88066" idx="0"/>
          </p:cNvCxnSpPr>
          <p:nvPr>
            <p:custDataLst>
              <p:tags r:id="rId20"/>
            </p:custDataLst>
          </p:nvPr>
        </p:nvCxnSpPr>
        <p:spPr>
          <a:xfrm rot="5400000">
            <a:off x="7790629" y="1933087"/>
            <a:ext cx="779301" cy="2057494"/>
          </a:xfrm>
          <a:prstGeom prst="curvedConnector3">
            <a:avLst>
              <a:gd name="adj1" fmla="val 50000"/>
            </a:avLst>
          </a:prstGeom>
          <a:ln>
            <a:solidFill>
              <a:srgbClr val="888E95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Curved 41">
            <a:extLst>
              <a:ext uri="{FF2B5EF4-FFF2-40B4-BE49-F238E27FC236}">
                <a16:creationId xmlns:a16="http://schemas.microsoft.com/office/drawing/2014/main" id="{6F761979-D000-40B6-BB04-4999671C9C40}"/>
              </a:ext>
            </a:extLst>
          </p:cNvPr>
          <p:cNvCxnSpPr>
            <a:cxnSpLocks/>
            <a:stCxn id="23" idx="3"/>
            <a:endCxn id="88066" idx="0"/>
          </p:cNvCxnSpPr>
          <p:nvPr>
            <p:custDataLst>
              <p:tags r:id="rId21"/>
            </p:custDataLst>
          </p:nvPr>
        </p:nvCxnSpPr>
        <p:spPr>
          <a:xfrm rot="5400000">
            <a:off x="8533803" y="1189913"/>
            <a:ext cx="779301" cy="3543842"/>
          </a:xfrm>
          <a:prstGeom prst="curvedConnector3">
            <a:avLst>
              <a:gd name="adj1" fmla="val 50000"/>
            </a:avLst>
          </a:prstGeom>
          <a:ln>
            <a:solidFill>
              <a:srgbClr val="888E95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69C5186-98AA-43B2-91D6-1C65499D1270}"/>
              </a:ext>
            </a:extLst>
          </p:cNvPr>
          <p:cNvGrpSpPr>
            <a:grpSpLocks/>
          </p:cNvGrpSpPr>
          <p:nvPr>
            <p:custDataLst>
              <p:tags r:id="rId22"/>
            </p:custDataLst>
          </p:nvPr>
        </p:nvGrpSpPr>
        <p:grpSpPr>
          <a:xfrm>
            <a:off x="2633627" y="4018275"/>
            <a:ext cx="8730095" cy="647025"/>
            <a:chOff x="2774758" y="4229185"/>
            <a:chExt cx="7133816" cy="694013"/>
          </a:xfrm>
        </p:grpSpPr>
        <p:sp>
          <p:nvSpPr>
            <p:cNvPr id="52" name="Cylinder 51">
              <a:extLst>
                <a:ext uri="{FF2B5EF4-FFF2-40B4-BE49-F238E27FC236}">
                  <a16:creationId xmlns:a16="http://schemas.microsoft.com/office/drawing/2014/main" id="{03D80BD6-7173-467B-A2F8-78B61E189F89}"/>
                </a:ext>
              </a:extLst>
            </p:cNvPr>
            <p:cNvSpPr/>
            <p:nvPr/>
          </p:nvSpPr>
          <p:spPr>
            <a:xfrm>
              <a:off x="2774758" y="4229185"/>
              <a:ext cx="1166325" cy="694013"/>
            </a:xfrm>
            <a:prstGeom prst="can">
              <a:avLst/>
            </a:prstGeom>
            <a:noFill/>
            <a:ln w="19050">
              <a:solidFill>
                <a:srgbClr val="008FD3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  <a:buClrTx/>
                <a:buSzTx/>
                <a:tabLst/>
                <a:defRPr/>
              </a:pPr>
              <a:r>
                <a:rPr lang="en-US" sz="1050">
                  <a:solidFill>
                    <a:srgbClr val="000000"/>
                  </a:solidFill>
                </a:rPr>
                <a:t>Finance</a:t>
              </a:r>
            </a:p>
          </p:txBody>
        </p:sp>
        <p:sp>
          <p:nvSpPr>
            <p:cNvPr id="53" name="Cylinder 52">
              <a:extLst>
                <a:ext uri="{FF2B5EF4-FFF2-40B4-BE49-F238E27FC236}">
                  <a16:creationId xmlns:a16="http://schemas.microsoft.com/office/drawing/2014/main" id="{233DAAC2-BCFA-4AD2-A4B9-85D933C9E4A6}"/>
                </a:ext>
              </a:extLst>
            </p:cNvPr>
            <p:cNvSpPr/>
            <p:nvPr/>
          </p:nvSpPr>
          <p:spPr>
            <a:xfrm>
              <a:off x="3941084" y="4229185"/>
              <a:ext cx="1280896" cy="694013"/>
            </a:xfrm>
            <a:prstGeom prst="can">
              <a:avLst/>
            </a:prstGeom>
            <a:noFill/>
            <a:ln w="19050">
              <a:solidFill>
                <a:srgbClr val="008FD3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  <a:buClrTx/>
                <a:buSzTx/>
                <a:tabLst/>
                <a:defRPr/>
              </a:pPr>
              <a:r>
                <a:rPr lang="en-US" altLang="zh-CN" sz="1050">
                  <a:solidFill>
                    <a:srgbClr val="000000"/>
                  </a:solidFill>
                </a:rPr>
                <a:t>Supply Chain</a:t>
              </a:r>
              <a:endParaRPr lang="en-US" sz="1050">
                <a:solidFill>
                  <a:srgbClr val="000000"/>
                </a:solidFill>
              </a:endParaRPr>
            </a:p>
          </p:txBody>
        </p:sp>
        <p:sp>
          <p:nvSpPr>
            <p:cNvPr id="54" name="Cylinder 53">
              <a:extLst>
                <a:ext uri="{FF2B5EF4-FFF2-40B4-BE49-F238E27FC236}">
                  <a16:creationId xmlns:a16="http://schemas.microsoft.com/office/drawing/2014/main" id="{64633D7E-DFF5-4DE0-B72D-15BC39057E48}"/>
                </a:ext>
              </a:extLst>
            </p:cNvPr>
            <p:cNvSpPr/>
            <p:nvPr/>
          </p:nvSpPr>
          <p:spPr>
            <a:xfrm>
              <a:off x="5220908" y="4229185"/>
              <a:ext cx="1166326" cy="694013"/>
            </a:xfrm>
            <a:prstGeom prst="can">
              <a:avLst/>
            </a:prstGeom>
            <a:noFill/>
            <a:ln w="19050">
              <a:solidFill>
                <a:srgbClr val="008FD3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  <a:buClrTx/>
                <a:buSzTx/>
                <a:tabLst/>
                <a:defRPr/>
              </a:pPr>
              <a:r>
                <a:rPr lang="en-US" altLang="zh-CN" sz="1050">
                  <a:solidFill>
                    <a:srgbClr val="000000"/>
                  </a:solidFill>
                </a:rPr>
                <a:t>Production Planning</a:t>
              </a:r>
              <a:endParaRPr lang="en-US" sz="1050">
                <a:solidFill>
                  <a:srgbClr val="000000"/>
                </a:solidFill>
              </a:endParaRPr>
            </a:p>
          </p:txBody>
        </p:sp>
        <p:sp>
          <p:nvSpPr>
            <p:cNvPr id="55" name="Cylinder 54">
              <a:extLst>
                <a:ext uri="{FF2B5EF4-FFF2-40B4-BE49-F238E27FC236}">
                  <a16:creationId xmlns:a16="http://schemas.microsoft.com/office/drawing/2014/main" id="{DF1B6670-5E51-47DF-A825-CC27B72038D8}"/>
                </a:ext>
              </a:extLst>
            </p:cNvPr>
            <p:cNvSpPr/>
            <p:nvPr/>
          </p:nvSpPr>
          <p:spPr>
            <a:xfrm>
              <a:off x="7573535" y="4229185"/>
              <a:ext cx="1166326" cy="694013"/>
            </a:xfrm>
            <a:prstGeom prst="can">
              <a:avLst/>
            </a:prstGeom>
            <a:noFill/>
            <a:ln w="19050">
              <a:solidFill>
                <a:srgbClr val="008FD3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  <a:buClrTx/>
                <a:buSzTx/>
                <a:tabLst/>
                <a:defRPr/>
              </a:pPr>
              <a:r>
                <a:rPr lang="en-US" altLang="zh-CN" sz="1050">
                  <a:solidFill>
                    <a:srgbClr val="000000"/>
                  </a:solidFill>
                </a:rPr>
                <a:t>Customer</a:t>
              </a:r>
            </a:p>
            <a:p>
              <a:pPr algn="ctr">
                <a:spcBef>
                  <a:spcPts val="0"/>
                </a:spcBef>
                <a:buClrTx/>
                <a:buSzTx/>
                <a:tabLst/>
                <a:defRPr/>
              </a:pPr>
              <a:r>
                <a:rPr lang="en-US" altLang="zh-CN" sz="1050">
                  <a:solidFill>
                    <a:srgbClr val="000000"/>
                  </a:solidFill>
                </a:rPr>
                <a:t>Experience </a:t>
              </a:r>
              <a:endParaRPr lang="en-US" sz="1050">
                <a:solidFill>
                  <a:srgbClr val="000000"/>
                </a:solidFill>
              </a:endParaRPr>
            </a:p>
          </p:txBody>
        </p:sp>
        <p:sp>
          <p:nvSpPr>
            <p:cNvPr id="56" name="Cylinder 55">
              <a:extLst>
                <a:ext uri="{FF2B5EF4-FFF2-40B4-BE49-F238E27FC236}">
                  <a16:creationId xmlns:a16="http://schemas.microsoft.com/office/drawing/2014/main" id="{D8E9722F-549B-4F48-88D1-7F9AAB74354A}"/>
                </a:ext>
              </a:extLst>
            </p:cNvPr>
            <p:cNvSpPr/>
            <p:nvPr/>
          </p:nvSpPr>
          <p:spPr>
            <a:xfrm>
              <a:off x="8742248" y="4229185"/>
              <a:ext cx="1166326" cy="694013"/>
            </a:xfrm>
            <a:prstGeom prst="can">
              <a:avLst/>
            </a:prstGeom>
            <a:noFill/>
            <a:ln w="19050">
              <a:solidFill>
                <a:srgbClr val="008FD3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  <a:buClrTx/>
                <a:buSzTx/>
                <a:tabLst/>
                <a:defRPr/>
              </a:pPr>
              <a:r>
                <a:rPr lang="en-US" altLang="zh-CN" sz="1050">
                  <a:solidFill>
                    <a:srgbClr val="000000"/>
                  </a:solidFill>
                </a:rPr>
                <a:t>Human Resources</a:t>
              </a:r>
              <a:endParaRPr lang="en-US" sz="1050">
                <a:solidFill>
                  <a:srgbClr val="000000"/>
                </a:solidFill>
              </a:endParaRPr>
            </a:p>
          </p:txBody>
        </p:sp>
        <p:sp>
          <p:nvSpPr>
            <p:cNvPr id="57" name="Cylinder 56">
              <a:extLst>
                <a:ext uri="{FF2B5EF4-FFF2-40B4-BE49-F238E27FC236}">
                  <a16:creationId xmlns:a16="http://schemas.microsoft.com/office/drawing/2014/main" id="{A3389E98-03F3-4E99-9B53-824303C938AF}"/>
                </a:ext>
              </a:extLst>
            </p:cNvPr>
            <p:cNvSpPr/>
            <p:nvPr/>
          </p:nvSpPr>
          <p:spPr>
            <a:xfrm>
              <a:off x="6387234" y="4229185"/>
              <a:ext cx="1187375" cy="694013"/>
            </a:xfrm>
            <a:prstGeom prst="can">
              <a:avLst/>
            </a:prstGeom>
            <a:noFill/>
            <a:ln w="19050">
              <a:solidFill>
                <a:srgbClr val="008FD3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  <a:buClrTx/>
                <a:buSzTx/>
                <a:tabLst/>
                <a:defRPr/>
              </a:pPr>
              <a:r>
                <a:rPr lang="en-US" altLang="zh-CN" sz="1050">
                  <a:solidFill>
                    <a:srgbClr val="000000"/>
                  </a:solidFill>
                </a:rPr>
                <a:t>Sales &amp; Distribution</a:t>
              </a:r>
              <a:endParaRPr lang="en-US" sz="1050">
                <a:solidFill>
                  <a:srgbClr val="000000"/>
                </a:solidFill>
              </a:endParaRPr>
            </a:p>
          </p:txBody>
        </p:sp>
      </p:grpSp>
      <p:pic>
        <p:nvPicPr>
          <p:cNvPr id="64" name="Graphic 63" descr="Workflow RTL">
            <a:extLst>
              <a:ext uri="{FF2B5EF4-FFF2-40B4-BE49-F238E27FC236}">
                <a16:creationId xmlns:a16="http://schemas.microsoft.com/office/drawing/2014/main" id="{77EEFA6B-AAB9-4D8C-B352-7DC5CF9F0C84}"/>
              </a:ext>
            </a:extLst>
          </p:cNvPr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71245" y="5544370"/>
            <a:ext cx="626445" cy="594938"/>
          </a:xfrm>
          <a:prstGeom prst="rect">
            <a:avLst/>
          </a:prstGeom>
        </p:spPr>
      </p:pic>
      <p:pic>
        <p:nvPicPr>
          <p:cNvPr id="66" name="Graphic 65" descr="Scales of justice">
            <a:extLst>
              <a:ext uri="{FF2B5EF4-FFF2-40B4-BE49-F238E27FC236}">
                <a16:creationId xmlns:a16="http://schemas.microsoft.com/office/drawing/2014/main" id="{B663F7B8-5768-4F7B-BEC5-15A0F8DD306C}"/>
              </a:ext>
            </a:extLst>
          </p:cNvPr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4813234" y="5527257"/>
            <a:ext cx="686605" cy="594938"/>
          </a:xfrm>
          <a:prstGeom prst="rect">
            <a:avLst/>
          </a:prstGeom>
        </p:spPr>
      </p:pic>
      <p:sp>
        <p:nvSpPr>
          <p:cNvPr id="90" name="Text Placeholder 7">
            <a:extLst>
              <a:ext uri="{FF2B5EF4-FFF2-40B4-BE49-F238E27FC236}">
                <a16:creationId xmlns:a16="http://schemas.microsoft.com/office/drawing/2014/main" id="{8D8178C9-B9BE-4863-B0AC-28B419ACC7A7}"/>
              </a:ext>
            </a:extLst>
          </p:cNvPr>
          <p:cNvSpPr txBox="1">
            <a:spLocks/>
          </p:cNvSpPr>
          <p:nvPr>
            <p:custDataLst>
              <p:tags r:id="rId25"/>
            </p:custDataLst>
          </p:nvPr>
        </p:nvSpPr>
        <p:spPr>
          <a:xfrm>
            <a:off x="1693031" y="5527258"/>
            <a:ext cx="2023999" cy="632875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lang="en-US" sz="1200" kern="1200" spc="-3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Char char="•"/>
              <a:defRPr sz="1800" kern="1200" spc="-3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Char char="•"/>
              <a:defRPr sz="1600" kern="1200" spc="-3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Char char="•"/>
              <a:defRPr sz="1400" kern="1200" spc="-3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Char char="•"/>
              <a:defRPr sz="1400" kern="1200" spc="-3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787878"/>
              </a:buClr>
              <a:tabLst/>
              <a:defRPr/>
            </a:pPr>
            <a:r>
              <a:rPr lang="en-US" altLang="zh-CN" sz="1400">
                <a:solidFill>
                  <a:srgbClr val="000000"/>
                </a:solidFill>
              </a:rPr>
              <a:t>Streamlined &amp; automated processes</a:t>
            </a: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91" name="Text Placeholder 7">
            <a:extLst>
              <a:ext uri="{FF2B5EF4-FFF2-40B4-BE49-F238E27FC236}">
                <a16:creationId xmlns:a16="http://schemas.microsoft.com/office/drawing/2014/main" id="{5D214378-2AE1-44A2-AC1C-95A14D845757}"/>
              </a:ext>
            </a:extLst>
          </p:cNvPr>
          <p:cNvSpPr txBox="1">
            <a:spLocks/>
          </p:cNvSpPr>
          <p:nvPr>
            <p:custDataLst>
              <p:tags r:id="rId26"/>
            </p:custDataLst>
          </p:nvPr>
        </p:nvSpPr>
        <p:spPr>
          <a:xfrm>
            <a:off x="5627132" y="5535046"/>
            <a:ext cx="2199650" cy="632875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lang="en-US" sz="1200" kern="1200" spc="-3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Char char="•"/>
              <a:defRPr sz="1800" kern="1200" spc="-3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Char char="•"/>
              <a:defRPr sz="1600" kern="1200" spc="-3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Char char="•"/>
              <a:defRPr sz="1400" kern="1200" spc="-3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Char char="•"/>
              <a:defRPr sz="1400" kern="1200" spc="-3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787878"/>
              </a:buClr>
              <a:tabLst/>
              <a:defRPr/>
            </a:pPr>
            <a:r>
              <a:rPr lang="en-US" altLang="zh-CN" sz="1400">
                <a:solidFill>
                  <a:srgbClr val="000000"/>
                </a:solidFill>
              </a:rPr>
              <a:t>Real-time insights and better decision making</a:t>
            </a:r>
            <a:endParaRPr lang="en-US" sz="1400">
              <a:solidFill>
                <a:srgbClr val="000000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D131EFF1-161E-47A8-B04D-B233B848B4EC}"/>
              </a:ext>
            </a:extLst>
          </p:cNvPr>
          <p:cNvGrpSpPr>
            <a:grpSpLocks/>
          </p:cNvGrpSpPr>
          <p:nvPr>
            <p:custDataLst>
              <p:tags r:id="rId27"/>
            </p:custDataLst>
          </p:nvPr>
        </p:nvGrpSpPr>
        <p:grpSpPr>
          <a:xfrm>
            <a:off x="8513252" y="5380872"/>
            <a:ext cx="779006" cy="823923"/>
            <a:chOff x="9282753" y="4820659"/>
            <a:chExt cx="543428" cy="663320"/>
          </a:xfrm>
        </p:grpSpPr>
        <p:pic>
          <p:nvPicPr>
            <p:cNvPr id="76" name="Graphic 75" descr="Cloud">
              <a:extLst>
                <a:ext uri="{FF2B5EF4-FFF2-40B4-BE49-F238E27FC236}">
                  <a16:creationId xmlns:a16="http://schemas.microsoft.com/office/drawing/2014/main" id="{EB5832B8-BD7A-40FD-A3C3-B10DDAD0E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9368981" y="4820659"/>
              <a:ext cx="457200" cy="457200"/>
            </a:xfrm>
            <a:prstGeom prst="rect">
              <a:avLst/>
            </a:prstGeom>
          </p:spPr>
        </p:pic>
        <p:pic>
          <p:nvPicPr>
            <p:cNvPr id="92" name="Graphic 91" descr="Database">
              <a:extLst>
                <a:ext uri="{FF2B5EF4-FFF2-40B4-BE49-F238E27FC236}">
                  <a16:creationId xmlns:a16="http://schemas.microsoft.com/office/drawing/2014/main" id="{06D8B3B6-8847-4CCB-B09E-CB5B1C1AA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>
              <a:off x="9282753" y="5026779"/>
              <a:ext cx="457200" cy="457200"/>
            </a:xfrm>
            <a:prstGeom prst="rect">
              <a:avLst/>
            </a:prstGeom>
          </p:spPr>
        </p:pic>
      </p:grpSp>
      <p:sp>
        <p:nvSpPr>
          <p:cNvPr id="94" name="Text Placeholder 7">
            <a:extLst>
              <a:ext uri="{FF2B5EF4-FFF2-40B4-BE49-F238E27FC236}">
                <a16:creationId xmlns:a16="http://schemas.microsoft.com/office/drawing/2014/main" id="{AC67DA97-F8C7-4427-B67E-B6209030D3BD}"/>
              </a:ext>
            </a:extLst>
          </p:cNvPr>
          <p:cNvSpPr txBox="1">
            <a:spLocks/>
          </p:cNvSpPr>
          <p:nvPr>
            <p:custDataLst>
              <p:tags r:id="rId28"/>
            </p:custDataLst>
          </p:nvPr>
        </p:nvSpPr>
        <p:spPr>
          <a:xfrm>
            <a:off x="8942048" y="5535046"/>
            <a:ext cx="2967434" cy="632875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lang="en-US" sz="1200" kern="1200" spc="-3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Char char="•"/>
              <a:defRPr sz="1800" kern="1200" spc="-3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Char char="•"/>
              <a:defRPr sz="1600" kern="1200" spc="-3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Char char="•"/>
              <a:defRPr sz="1400" kern="1200" spc="-3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Char char="•"/>
              <a:defRPr sz="1400" kern="1200" spc="-3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787878"/>
              </a:buClr>
              <a:tabLst/>
              <a:defRPr/>
            </a:pPr>
            <a:r>
              <a:rPr lang="en-US" altLang="zh-CN" sz="1400">
                <a:solidFill>
                  <a:srgbClr val="000000"/>
                </a:solidFill>
              </a:rPr>
              <a:t>Simplified data model and customizable deployment</a:t>
            </a: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F9487D1-9F93-44A8-B05B-751C801A002B}"/>
              </a:ext>
            </a:extLst>
          </p:cNvPr>
          <p:cNvSpPr txBox="1">
            <a:spLocks/>
          </p:cNvSpPr>
          <p:nvPr>
            <p:custDataLst>
              <p:tags r:id="rId29"/>
            </p:custDataLst>
          </p:nvPr>
        </p:nvSpPr>
        <p:spPr>
          <a:xfrm>
            <a:off x="8048069" y="5506733"/>
            <a:ext cx="949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ClrTx/>
              <a:buSzTx/>
              <a:tabLst/>
              <a:defRPr/>
            </a:pPr>
            <a:r>
              <a:rPr lang="en-US" sz="4000" b="1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7CD765E8-FA06-4910-B2B8-E29311D56C01}"/>
              </a:ext>
            </a:extLst>
          </p:cNvPr>
          <p:cNvSpPr txBox="1">
            <a:spLocks/>
          </p:cNvSpPr>
          <p:nvPr>
            <p:custDataLst>
              <p:tags r:id="rId30"/>
            </p:custDataLst>
          </p:nvPr>
        </p:nvSpPr>
        <p:spPr>
          <a:xfrm>
            <a:off x="4248648" y="5506733"/>
            <a:ext cx="949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ClrTx/>
              <a:buSzTx/>
              <a:tabLst/>
              <a:defRPr/>
            </a:pPr>
            <a:r>
              <a:rPr lang="en-US" sz="4000" b="1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9C3B81DC-E799-42F1-8B57-EB960C70F44A}"/>
              </a:ext>
            </a:extLst>
          </p:cNvPr>
          <p:cNvSpPr txBox="1">
            <a:spLocks/>
          </p:cNvSpPr>
          <p:nvPr>
            <p:custDataLst>
              <p:tags r:id="rId31"/>
            </p:custDataLst>
          </p:nvPr>
        </p:nvSpPr>
        <p:spPr>
          <a:xfrm>
            <a:off x="548990" y="5506733"/>
            <a:ext cx="949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ClrTx/>
              <a:buSzTx/>
              <a:tabLst/>
              <a:defRPr/>
            </a:pPr>
            <a:r>
              <a:rPr lang="en-US" altLang="zh-CN" sz="4000" b="1">
                <a:solidFill>
                  <a:schemeClr val="accent1"/>
                </a:solidFill>
              </a:rPr>
              <a:t>1</a:t>
            </a:r>
            <a:endParaRPr lang="en-US" sz="4000" b="1">
              <a:solidFill>
                <a:schemeClr val="accent1"/>
              </a:solidFill>
            </a:endParaRPr>
          </a:p>
        </p:txBody>
      </p:sp>
      <p:sp>
        <p:nvSpPr>
          <p:cNvPr id="9" name="Gleichschenkliges Dreieck 8">
            <a:extLst>
              <a:ext uri="{FF2B5EF4-FFF2-40B4-BE49-F238E27FC236}">
                <a16:creationId xmlns:a16="http://schemas.microsoft.com/office/drawing/2014/main" id="{B9555C86-1D44-4F68-A94F-CAD2B5734D22}"/>
              </a:ext>
            </a:extLst>
          </p:cNvPr>
          <p:cNvSpPr/>
          <p:nvPr/>
        </p:nvSpPr>
        <p:spPr>
          <a:xfrm flipV="1">
            <a:off x="6758502" y="3164067"/>
            <a:ext cx="786063" cy="226951"/>
          </a:xfrm>
          <a:prstGeom prst="triangle">
            <a:avLst/>
          </a:prstGeom>
          <a:solidFill>
            <a:schemeClr val="accent2"/>
          </a:solidFill>
          <a:ln>
            <a:solidFill>
              <a:srgbClr val="888E9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t" anchorCtr="0"/>
          <a:lstStyle/>
          <a:p>
            <a:pPr algn="l"/>
            <a:endParaRPr lang="de-DE" err="1"/>
          </a:p>
        </p:txBody>
      </p: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0A816751-45C1-4A77-829B-99475853C429}"/>
              </a:ext>
            </a:extLst>
          </p:cNvPr>
          <p:cNvCxnSpPr/>
          <p:nvPr/>
        </p:nvCxnSpPr>
        <p:spPr>
          <a:xfrm>
            <a:off x="323765" y="1797722"/>
            <a:ext cx="11544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A31B7-23F8-FFB6-D1F7-8BBFFE79BD9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/>
              <a:t>07.12.2022 | synapsis communication deck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9924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4D23F-9C8B-9C6A-2DB0-CF16F60B7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The project: General information - what? who? when? how?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D5FC81-0911-EA07-98EC-F5A51CC84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07.12.2022 | synapsis communication deck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117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6A513A1-0225-4575-97FF-2624E91098FE}"/>
              </a:ext>
            </a:extLst>
          </p:cNvPr>
          <p:cNvSpPr>
            <a:spLocks noGrp="1"/>
          </p:cNvSpPr>
          <p:nvPr>
            <p:ph type="dt" sz="half" idx="4294967295"/>
            <p:custDataLst>
              <p:tags r:id="rId1"/>
            </p:custDataLst>
          </p:nvPr>
        </p:nvSpPr>
        <p:spPr>
          <a:xfrm>
            <a:off x="323917" y="6381579"/>
            <a:ext cx="9245386" cy="21741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Tx/>
              <a:buNone/>
              <a:tabLst>
                <a:tab pos="234951" algn="l"/>
              </a:tabLst>
              <a:defRPr kumimoji="0" lang="de-DE" sz="800" kern="120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16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rtl="0" eaLnBrk="1" latinLnBrk="0" hangingPunct="1">
              <a:spcBef>
                <a:spcPts val="533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rtl="0" eaLnBrk="1" latinLnBrk="0" hangingPunct="1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tabLst/>
              <a:defRPr kumimoji="0" sz="17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07.12.2022 | synapsis communication deck</a:t>
            </a:r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80FD6D1-38DE-42C6-BC7C-4746D63829B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2019_Draexlmaier_synapsis_explanatory-video_EN_FINAL">
            <a:hlinkClick r:id="" action="ppaction://media"/>
            <a:extLst>
              <a:ext uri="{FF2B5EF4-FFF2-40B4-BE49-F238E27FC236}">
                <a16:creationId xmlns:a16="http://schemas.microsoft.com/office/drawing/2014/main" id="{2F640AF4-D449-41D7-8BDF-649C5F55D472}"/>
              </a:ext>
            </a:extLst>
          </p:cNvPr>
          <p:cNvPicPr>
            <a:picLocks noChangeAspect="1"/>
          </p:cNvPicPr>
          <p:nvPr>
            <a:vide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75" y="0"/>
            <a:ext cx="12192000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35E89F4-42EF-491D-AE3C-42739DADEAE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193855" y="16397"/>
            <a:ext cx="9600051" cy="6400034"/>
          </a:xfrm>
          <a:prstGeom prst="rect">
            <a:avLst/>
          </a:prstGeom>
        </p:spPr>
      </p:pic>
      <p:sp>
        <p:nvSpPr>
          <p:cNvPr id="10" name="Pfeil: nach unten 9">
            <a:extLst>
              <a:ext uri="{FF2B5EF4-FFF2-40B4-BE49-F238E27FC236}">
                <a16:creationId xmlns:a16="http://schemas.microsoft.com/office/drawing/2014/main" id="{50F0407C-4374-4CFE-BBBE-173314081FE3}"/>
              </a:ext>
            </a:extLst>
          </p:cNvPr>
          <p:cNvSpPr>
            <a:spLocks/>
          </p:cNvSpPr>
          <p:nvPr>
            <p:custDataLst>
              <p:tags r:id="rId7"/>
            </p:custDataLst>
          </p:nvPr>
        </p:nvSpPr>
        <p:spPr>
          <a:xfrm>
            <a:off x="1193854" y="5009745"/>
            <a:ext cx="1764942" cy="1406686"/>
          </a:xfrm>
          <a:prstGeom prst="downArrow">
            <a:avLst>
              <a:gd name="adj1" fmla="val 64116"/>
              <a:gd name="adj2" fmla="val 36699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1981" tIns="71981" rIns="71981" bIns="0" rtlCol="0" anchor="ctr" anchorCtr="0"/>
          <a:lstStyle/>
          <a:p>
            <a:pPr algn="ctr"/>
            <a:r>
              <a:rPr lang="de-DE" sz="1500"/>
              <a:t>Start </a:t>
            </a:r>
            <a:br>
              <a:rPr lang="de-DE" sz="1500"/>
            </a:br>
            <a:r>
              <a:rPr lang="de-DE" sz="1500" err="1"/>
              <a:t>the</a:t>
            </a:r>
            <a:r>
              <a:rPr lang="de-DE" sz="1500"/>
              <a:t> </a:t>
            </a:r>
            <a:r>
              <a:rPr lang="de-DE" sz="1500" err="1"/>
              <a:t>explanatory</a:t>
            </a:r>
            <a:r>
              <a:rPr lang="de-DE" sz="1500"/>
              <a:t> </a:t>
            </a:r>
            <a:r>
              <a:rPr lang="de-DE" sz="1500" err="1"/>
              <a:t>video</a:t>
            </a:r>
            <a:r>
              <a:rPr lang="de-DE" sz="15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879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1CE64E-C9C4-42CF-9A3A-C4D2C2CF4B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4001" y="6381579"/>
            <a:ext cx="9247794" cy="21741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Tx/>
              <a:buNone/>
              <a:tabLst>
                <a:tab pos="234951" algn="l"/>
              </a:tabLst>
              <a:defRPr kumimoji="0" lang="de-DE" sz="800" kern="120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16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rtl="0" eaLnBrk="1" latinLnBrk="0" hangingPunct="1">
              <a:spcBef>
                <a:spcPts val="533"/>
              </a:spcBef>
              <a:buClr>
                <a:schemeClr val="accent1"/>
              </a:buClr>
              <a:buSzPct val="100000"/>
              <a:buFont typeface="Arial"/>
              <a:buChar char="•"/>
              <a:tabLst>
                <a:tab pos="234951" algn="l"/>
              </a:tabLst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rtl="0" eaLnBrk="1" latinLnBrk="0" hangingPunct="1">
              <a:spcBef>
                <a:spcPts val="400"/>
              </a:spcBef>
              <a:buClr>
                <a:schemeClr val="accent2"/>
              </a:buClr>
              <a:buSzPct val="100000"/>
              <a:buFont typeface="Arial"/>
              <a:buChar char="•"/>
              <a:tabLst/>
              <a:defRPr kumimoji="0" sz="17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07.12.2022 | synapsis communication deck</a:t>
            </a:r>
            <a:endParaRPr lang="en-GB" sz="80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F3E8A31-7F22-4E4B-8580-90D0D1163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err="1"/>
              <a:t>Improvements</a:t>
            </a:r>
            <a:r>
              <a:rPr lang="de-DE"/>
              <a:t> </a:t>
            </a:r>
            <a:r>
              <a:rPr lang="de-DE" err="1"/>
              <a:t>realized</a:t>
            </a:r>
            <a:r>
              <a:rPr lang="de-DE"/>
              <a:t> </a:t>
            </a:r>
            <a:r>
              <a:rPr lang="de-DE" err="1"/>
              <a:t>by</a:t>
            </a:r>
            <a:r>
              <a:rPr lang="de-DE"/>
              <a:t> SAP S/4HANA </a:t>
            </a:r>
            <a:r>
              <a:rPr lang="de-DE" err="1"/>
              <a:t>along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End-</a:t>
            </a:r>
            <a:r>
              <a:rPr lang="de-DE" err="1"/>
              <a:t>to</a:t>
            </a:r>
            <a:r>
              <a:rPr lang="de-DE"/>
              <a:t>-End </a:t>
            </a:r>
            <a:r>
              <a:rPr lang="de-DE" err="1"/>
              <a:t>process</a:t>
            </a:r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1D43168-34F1-4579-BEE2-417CB011B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The </a:t>
            </a:r>
            <a:r>
              <a:rPr lang="de-DE" err="1"/>
              <a:t>entire</a:t>
            </a:r>
            <a:r>
              <a:rPr lang="de-DE"/>
              <a:t> </a:t>
            </a:r>
            <a:r>
              <a:rPr lang="de-DE" err="1"/>
              <a:t>company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affected</a:t>
            </a:r>
            <a:r>
              <a:rPr lang="de-DE"/>
              <a:t> </a:t>
            </a:r>
            <a:r>
              <a:rPr lang="de-DE" err="1"/>
              <a:t>by</a:t>
            </a:r>
            <a:r>
              <a:rPr lang="de-DE"/>
              <a:t> synapsis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6D827D8-9DE4-4F9D-BC4E-C4820574810A}"/>
              </a:ext>
            </a:extLst>
          </p:cNvPr>
          <p:cNvGrpSpPr>
            <a:grpSpLocks noChangeAspect="1"/>
          </p:cNvGrpSpPr>
          <p:nvPr/>
        </p:nvGrpSpPr>
        <p:grpSpPr>
          <a:xfrm>
            <a:off x="322261" y="1791052"/>
            <a:ext cx="11484281" cy="4498998"/>
            <a:chOff x="322262" y="1525588"/>
            <a:chExt cx="11259099" cy="4410782"/>
          </a:xfrm>
        </p:grpSpPr>
        <p:sp>
          <p:nvSpPr>
            <p:cNvPr id="6" name="Pentagon 20">
              <a:extLst>
                <a:ext uri="{FF2B5EF4-FFF2-40B4-BE49-F238E27FC236}">
                  <a16:creationId xmlns:a16="http://schemas.microsoft.com/office/drawing/2014/main" id="{B209AC01-78AA-4C22-BA09-3C981EBE314D}"/>
                </a:ext>
              </a:extLst>
            </p:cNvPr>
            <p:cNvSpPr/>
            <p:nvPr/>
          </p:nvSpPr>
          <p:spPr>
            <a:xfrm>
              <a:off x="322263" y="3209058"/>
              <a:ext cx="11215793" cy="284195"/>
            </a:xfrm>
            <a:prstGeom prst="homePlat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333"/>
                <a:t>Quality / Accounting &amp; Controlling / Engineering &amp; Change Management / </a:t>
              </a:r>
              <a:r>
                <a:rPr lang="de-DE" sz="1333" err="1"/>
                <a:t>Costums</a:t>
              </a:r>
            </a:p>
          </p:txBody>
        </p:sp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01E88E2B-9436-4FDF-BA0B-926994FFEC3D}"/>
                </a:ext>
              </a:extLst>
            </p:cNvPr>
            <p:cNvGrpSpPr/>
            <p:nvPr/>
          </p:nvGrpSpPr>
          <p:grpSpPr>
            <a:xfrm>
              <a:off x="1730320" y="1525589"/>
              <a:ext cx="1760572" cy="1536001"/>
              <a:chOff x="1489947" y="1279888"/>
              <a:chExt cx="1349602" cy="1152001"/>
            </a:xfrm>
          </p:grpSpPr>
          <p:sp>
            <p:nvSpPr>
              <p:cNvPr id="49" name="Freihandform 73">
                <a:extLst>
                  <a:ext uri="{FF2B5EF4-FFF2-40B4-BE49-F238E27FC236}">
                    <a16:creationId xmlns:a16="http://schemas.microsoft.com/office/drawing/2014/main" id="{36E38330-BDF9-4132-B227-2F24C032CE6D}"/>
                  </a:ext>
                </a:extLst>
              </p:cNvPr>
              <p:cNvSpPr/>
              <p:nvPr/>
            </p:nvSpPr>
            <p:spPr>
              <a:xfrm>
                <a:off x="1489947" y="1884689"/>
                <a:ext cx="712748" cy="547200"/>
              </a:xfrm>
              <a:custGeom>
                <a:avLst/>
                <a:gdLst>
                  <a:gd name="connsiteX0" fmla="*/ 86400 w 712748"/>
                  <a:gd name="connsiteY0" fmla="*/ 0 h 547200"/>
                  <a:gd name="connsiteX1" fmla="*/ 575581 w 712748"/>
                  <a:gd name="connsiteY1" fmla="*/ 0 h 547200"/>
                  <a:gd name="connsiteX2" fmla="*/ 712748 w 712748"/>
                  <a:gd name="connsiteY2" fmla="*/ 273600 h 547200"/>
                  <a:gd name="connsiteX3" fmla="*/ 575581 w 712748"/>
                  <a:gd name="connsiteY3" fmla="*/ 547200 h 547200"/>
                  <a:gd name="connsiteX4" fmla="*/ 0 w 712748"/>
                  <a:gd name="connsiteY4" fmla="*/ 547200 h 54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2748" h="547200">
                    <a:moveTo>
                      <a:pt x="86400" y="0"/>
                    </a:moveTo>
                    <a:lnTo>
                      <a:pt x="575581" y="0"/>
                    </a:lnTo>
                    <a:lnTo>
                      <a:pt x="712748" y="273600"/>
                    </a:lnTo>
                    <a:lnTo>
                      <a:pt x="575581" y="547200"/>
                    </a:lnTo>
                    <a:lnTo>
                      <a:pt x="0" y="547200"/>
                    </a:lnTo>
                    <a:close/>
                  </a:path>
                </a:pathLst>
              </a:custGeom>
              <a:solidFill>
                <a:srgbClr val="19B9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none" lIns="144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de-DE" sz="1067" err="1">
                    <a:solidFill>
                      <a:schemeClr val="bg1"/>
                    </a:solidFill>
                  </a:rPr>
                  <a:t>Delivery</a:t>
                </a:r>
                <a:r>
                  <a:rPr lang="de-DE" sz="1067">
                    <a:solidFill>
                      <a:schemeClr val="bg1"/>
                    </a:solidFill>
                  </a:rPr>
                  <a:t> </a:t>
                </a:r>
                <a:br>
                  <a:rPr lang="de-DE" sz="1067">
                    <a:solidFill>
                      <a:schemeClr val="bg1"/>
                    </a:solidFill>
                  </a:rPr>
                </a:br>
                <a:r>
                  <a:rPr lang="de-DE" sz="1067" err="1">
                    <a:solidFill>
                      <a:schemeClr val="bg1"/>
                    </a:solidFill>
                  </a:rPr>
                  <a:t>schedule</a:t>
                </a:r>
              </a:p>
            </p:txBody>
          </p:sp>
          <p:sp>
            <p:nvSpPr>
              <p:cNvPr id="50" name="Freihandform 72">
                <a:extLst>
                  <a:ext uri="{FF2B5EF4-FFF2-40B4-BE49-F238E27FC236}">
                    <a16:creationId xmlns:a16="http://schemas.microsoft.com/office/drawing/2014/main" id="{79AD6C1A-2DFB-4B89-ADCB-63337AF51D02}"/>
                  </a:ext>
                </a:extLst>
              </p:cNvPr>
              <p:cNvSpPr/>
              <p:nvPr/>
            </p:nvSpPr>
            <p:spPr>
              <a:xfrm>
                <a:off x="1489947" y="1279888"/>
                <a:ext cx="1349602" cy="547200"/>
              </a:xfrm>
              <a:custGeom>
                <a:avLst/>
                <a:gdLst>
                  <a:gd name="connsiteX0" fmla="*/ 0 w 1405066"/>
                  <a:gd name="connsiteY0" fmla="*/ 0 h 547200"/>
                  <a:gd name="connsiteX1" fmla="*/ 1267899 w 1405066"/>
                  <a:gd name="connsiteY1" fmla="*/ 0 h 547200"/>
                  <a:gd name="connsiteX2" fmla="*/ 1405066 w 1405066"/>
                  <a:gd name="connsiteY2" fmla="*/ 273600 h 547200"/>
                  <a:gd name="connsiteX3" fmla="*/ 1267899 w 1405066"/>
                  <a:gd name="connsiteY3" fmla="*/ 547200 h 547200"/>
                  <a:gd name="connsiteX4" fmla="*/ 86400 w 1405066"/>
                  <a:gd name="connsiteY4" fmla="*/ 547200 h 54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5066" h="547200">
                    <a:moveTo>
                      <a:pt x="0" y="0"/>
                    </a:moveTo>
                    <a:lnTo>
                      <a:pt x="1267899" y="0"/>
                    </a:lnTo>
                    <a:lnTo>
                      <a:pt x="1405066" y="273600"/>
                    </a:lnTo>
                    <a:lnTo>
                      <a:pt x="1267899" y="547200"/>
                    </a:lnTo>
                    <a:lnTo>
                      <a:pt x="86400" y="54720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none" lIns="96000" tIns="0" rIns="96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1067">
                    <a:solidFill>
                      <a:schemeClr val="bg1"/>
                    </a:solidFill>
                  </a:rPr>
                  <a:t>Costumer order</a:t>
                </a:r>
              </a:p>
            </p:txBody>
          </p:sp>
          <p:sp>
            <p:nvSpPr>
              <p:cNvPr id="51" name="Chevron 66">
                <a:extLst>
                  <a:ext uri="{FF2B5EF4-FFF2-40B4-BE49-F238E27FC236}">
                    <a16:creationId xmlns:a16="http://schemas.microsoft.com/office/drawing/2014/main" id="{00733F3B-F581-4E85-BD40-BB5F9D895DAA}"/>
                  </a:ext>
                </a:extLst>
              </p:cNvPr>
              <p:cNvSpPr/>
              <p:nvPr/>
            </p:nvSpPr>
            <p:spPr>
              <a:xfrm>
                <a:off x="2098119" y="1884689"/>
                <a:ext cx="739508" cy="547200"/>
              </a:xfrm>
              <a:prstGeom prst="chevron">
                <a:avLst>
                  <a:gd name="adj" fmla="val 25067"/>
                </a:avLst>
              </a:prstGeom>
              <a:solidFill>
                <a:srgbClr val="19B9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none" lIns="7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de-DE" sz="1067">
                    <a:solidFill>
                      <a:schemeClr val="bg1"/>
                    </a:solidFill>
                  </a:rPr>
                  <a:t>Order </a:t>
                </a:r>
                <a:br>
                  <a:rPr lang="de-DE" sz="1067">
                    <a:solidFill>
                      <a:schemeClr val="bg1"/>
                    </a:solidFill>
                  </a:rPr>
                </a:br>
                <a:r>
                  <a:rPr lang="de-DE" sz="1067" err="1">
                    <a:solidFill>
                      <a:schemeClr val="bg1"/>
                    </a:solidFill>
                  </a:rPr>
                  <a:t>execution</a:t>
                </a:r>
              </a:p>
            </p:txBody>
          </p:sp>
        </p:grpSp>
        <p:sp>
          <p:nvSpPr>
            <p:cNvPr id="8" name="Chevron 52">
              <a:extLst>
                <a:ext uri="{FF2B5EF4-FFF2-40B4-BE49-F238E27FC236}">
                  <a16:creationId xmlns:a16="http://schemas.microsoft.com/office/drawing/2014/main" id="{71FF2B5D-EABB-4824-9446-104D748F55ED}"/>
                </a:ext>
              </a:extLst>
            </p:cNvPr>
            <p:cNvSpPr/>
            <p:nvPr/>
          </p:nvSpPr>
          <p:spPr>
            <a:xfrm>
              <a:off x="975078" y="1528976"/>
              <a:ext cx="816000" cy="1536000"/>
            </a:xfrm>
            <a:prstGeom prst="chevron">
              <a:avLst>
                <a:gd name="adj" fmla="val 13255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96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DE" sz="1067">
                  <a:solidFill>
                    <a:schemeClr val="bg1"/>
                  </a:solidFill>
                </a:rPr>
                <a:t>Pur</a:t>
              </a:r>
              <a:br>
                <a:rPr lang="de-DE" sz="1067">
                  <a:solidFill>
                    <a:schemeClr val="bg1"/>
                  </a:solidFill>
                </a:rPr>
              </a:br>
              <a:r>
                <a:rPr lang="de-DE" sz="1067" err="1">
                  <a:solidFill>
                    <a:schemeClr val="bg1"/>
                  </a:solidFill>
                </a:rPr>
                <a:t>chasing</a:t>
              </a:r>
            </a:p>
          </p:txBody>
        </p:sp>
        <p:sp>
          <p:nvSpPr>
            <p:cNvPr id="9" name="Richtungspfeil 8">
              <a:extLst>
                <a:ext uri="{FF2B5EF4-FFF2-40B4-BE49-F238E27FC236}">
                  <a16:creationId xmlns:a16="http://schemas.microsoft.com/office/drawing/2014/main" id="{C8A96894-06CB-49BC-AA1F-41C1D21C52D1}"/>
                </a:ext>
              </a:extLst>
            </p:cNvPr>
            <p:cNvSpPr/>
            <p:nvPr/>
          </p:nvSpPr>
          <p:spPr>
            <a:xfrm>
              <a:off x="322263" y="1528976"/>
              <a:ext cx="723523" cy="1536000"/>
            </a:xfrm>
            <a:prstGeom prst="homePlate">
              <a:avLst>
                <a:gd name="adj" fmla="val 16435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6000" tIns="0" rIns="0" bIns="0" rtlCol="0" anchor="ctr"/>
            <a:lstStyle/>
            <a:p>
              <a:r>
                <a:rPr lang="de-DE" sz="1067">
                  <a:solidFill>
                    <a:schemeClr val="bg1"/>
                  </a:solidFill>
                </a:rPr>
                <a:t>Master-</a:t>
              </a:r>
            </a:p>
            <a:p>
              <a:r>
                <a:rPr lang="de-DE" sz="1067" err="1">
                  <a:solidFill>
                    <a:schemeClr val="bg1"/>
                  </a:solidFill>
                </a:rPr>
                <a:t>data</a:t>
              </a:r>
              <a:r>
                <a:rPr lang="de-DE" sz="1067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10" name="Freihandform 99">
              <a:extLst>
                <a:ext uri="{FF2B5EF4-FFF2-40B4-BE49-F238E27FC236}">
                  <a16:creationId xmlns:a16="http://schemas.microsoft.com/office/drawing/2014/main" id="{D64950FB-EB0D-44F3-BA79-AFEC72092BD4}"/>
                </a:ext>
              </a:extLst>
            </p:cNvPr>
            <p:cNvSpPr/>
            <p:nvPr/>
          </p:nvSpPr>
          <p:spPr>
            <a:xfrm>
              <a:off x="3365620" y="1525588"/>
              <a:ext cx="1104000" cy="1536000"/>
            </a:xfrm>
            <a:custGeom>
              <a:avLst/>
              <a:gdLst>
                <a:gd name="connsiteX0" fmla="*/ 0 w 876727"/>
                <a:gd name="connsiteY0" fmla="*/ 0 h 1152000"/>
                <a:gd name="connsiteX1" fmla="*/ 782107 w 876727"/>
                <a:gd name="connsiteY1" fmla="*/ 0 h 1152000"/>
                <a:gd name="connsiteX2" fmla="*/ 876727 w 876727"/>
                <a:gd name="connsiteY2" fmla="*/ 576000 h 1152000"/>
                <a:gd name="connsiteX3" fmla="*/ 782107 w 876727"/>
                <a:gd name="connsiteY3" fmla="*/ 1152000 h 1152000"/>
                <a:gd name="connsiteX4" fmla="*/ 0 w 876727"/>
                <a:gd name="connsiteY4" fmla="*/ 1152000 h 1152000"/>
                <a:gd name="connsiteX5" fmla="*/ 285557 w 876727"/>
                <a:gd name="connsiteY5" fmla="*/ 576000 h 1152000"/>
                <a:gd name="connsiteX0" fmla="*/ 0 w 892218"/>
                <a:gd name="connsiteY0" fmla="*/ 0 h 1152000"/>
                <a:gd name="connsiteX1" fmla="*/ 782107 w 892218"/>
                <a:gd name="connsiteY1" fmla="*/ 0 h 1152000"/>
                <a:gd name="connsiteX2" fmla="*/ 892218 w 892218"/>
                <a:gd name="connsiteY2" fmla="*/ 576000 h 1152000"/>
                <a:gd name="connsiteX3" fmla="*/ 782107 w 892218"/>
                <a:gd name="connsiteY3" fmla="*/ 1152000 h 1152000"/>
                <a:gd name="connsiteX4" fmla="*/ 0 w 892218"/>
                <a:gd name="connsiteY4" fmla="*/ 1152000 h 1152000"/>
                <a:gd name="connsiteX5" fmla="*/ 285557 w 892218"/>
                <a:gd name="connsiteY5" fmla="*/ 576000 h 1152000"/>
                <a:gd name="connsiteX6" fmla="*/ 0 w 892218"/>
                <a:gd name="connsiteY6" fmla="*/ 0 h 115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2218" h="1152000">
                  <a:moveTo>
                    <a:pt x="0" y="0"/>
                  </a:moveTo>
                  <a:lnTo>
                    <a:pt x="782107" y="0"/>
                  </a:lnTo>
                  <a:lnTo>
                    <a:pt x="892218" y="576000"/>
                  </a:lnTo>
                  <a:lnTo>
                    <a:pt x="782107" y="1152000"/>
                  </a:lnTo>
                  <a:lnTo>
                    <a:pt x="0" y="1152000"/>
                  </a:lnTo>
                  <a:lnTo>
                    <a:pt x="285557" y="576000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43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DE" sz="1067" err="1">
                  <a:solidFill>
                    <a:schemeClr val="bg1"/>
                  </a:solidFill>
                </a:rPr>
                <a:t>Planning</a:t>
              </a:r>
              <a:r>
                <a:rPr lang="de-DE" sz="1067">
                  <a:solidFill>
                    <a:schemeClr val="bg1"/>
                  </a:solidFill>
                </a:rPr>
                <a:t> </a:t>
              </a:r>
              <a:br>
                <a:rPr lang="de-DE" sz="1067">
                  <a:solidFill>
                    <a:schemeClr val="bg1"/>
                  </a:solidFill>
                </a:rPr>
              </a:br>
              <a:r>
                <a:rPr lang="de-DE" sz="1067">
                  <a:solidFill>
                    <a:schemeClr val="bg1"/>
                  </a:solidFill>
                </a:rPr>
                <a:t>material </a:t>
              </a:r>
              <a:br>
                <a:rPr lang="de-DE" sz="1067">
                  <a:solidFill>
                    <a:schemeClr val="bg1"/>
                  </a:solidFill>
                </a:rPr>
              </a:br>
              <a:r>
                <a:rPr lang="de-DE" sz="1067" err="1">
                  <a:solidFill>
                    <a:schemeClr val="bg1"/>
                  </a:solidFill>
                </a:rPr>
                <a:t>requirement</a:t>
              </a:r>
            </a:p>
          </p:txBody>
        </p: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51293943-616E-4661-9588-352FD44C1749}"/>
                </a:ext>
              </a:extLst>
            </p:cNvPr>
            <p:cNvGrpSpPr/>
            <p:nvPr/>
          </p:nvGrpSpPr>
          <p:grpSpPr>
            <a:xfrm>
              <a:off x="4379350" y="1528977"/>
              <a:ext cx="7202011" cy="1532612"/>
              <a:chOff x="3540338" y="1282429"/>
              <a:chExt cx="4845051" cy="1149459"/>
            </a:xfrm>
          </p:grpSpPr>
          <p:sp>
            <p:nvSpPr>
              <p:cNvPr id="30" name="Freihandform 86">
                <a:extLst>
                  <a:ext uri="{FF2B5EF4-FFF2-40B4-BE49-F238E27FC236}">
                    <a16:creationId xmlns:a16="http://schemas.microsoft.com/office/drawing/2014/main" id="{D6B37D04-6550-4658-8676-B81E0909A492}"/>
                  </a:ext>
                </a:extLst>
              </p:cNvPr>
              <p:cNvSpPr/>
              <p:nvPr/>
            </p:nvSpPr>
            <p:spPr>
              <a:xfrm>
                <a:off x="3546476" y="1282429"/>
                <a:ext cx="1374693" cy="547200"/>
              </a:xfrm>
              <a:custGeom>
                <a:avLst/>
                <a:gdLst>
                  <a:gd name="connsiteX0" fmla="*/ 0 w 1405066"/>
                  <a:gd name="connsiteY0" fmla="*/ 0 h 547200"/>
                  <a:gd name="connsiteX1" fmla="*/ 1267899 w 1405066"/>
                  <a:gd name="connsiteY1" fmla="*/ 0 h 547200"/>
                  <a:gd name="connsiteX2" fmla="*/ 1405066 w 1405066"/>
                  <a:gd name="connsiteY2" fmla="*/ 273600 h 547200"/>
                  <a:gd name="connsiteX3" fmla="*/ 1267899 w 1405066"/>
                  <a:gd name="connsiteY3" fmla="*/ 547200 h 547200"/>
                  <a:gd name="connsiteX4" fmla="*/ 86400 w 1405066"/>
                  <a:gd name="connsiteY4" fmla="*/ 547200 h 54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5066" h="547200">
                    <a:moveTo>
                      <a:pt x="0" y="0"/>
                    </a:moveTo>
                    <a:lnTo>
                      <a:pt x="1267899" y="0"/>
                    </a:lnTo>
                    <a:lnTo>
                      <a:pt x="1405066" y="273600"/>
                    </a:lnTo>
                    <a:lnTo>
                      <a:pt x="1267899" y="547200"/>
                    </a:lnTo>
                    <a:lnTo>
                      <a:pt x="86400" y="54720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none" lIns="96000" tIns="0" rIns="96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de-DE" sz="1067">
                    <a:solidFill>
                      <a:schemeClr val="bg1"/>
                    </a:solidFill>
                  </a:rPr>
                  <a:t>Inbound </a:t>
                </a:r>
                <a:r>
                  <a:rPr lang="de-DE" sz="1067" err="1">
                    <a:solidFill>
                      <a:schemeClr val="bg1"/>
                    </a:solidFill>
                  </a:rPr>
                  <a:t>logistics</a:t>
                </a:r>
              </a:p>
            </p:txBody>
          </p:sp>
          <p:sp>
            <p:nvSpPr>
              <p:cNvPr id="31" name="Chevron 89">
                <a:extLst>
                  <a:ext uri="{FF2B5EF4-FFF2-40B4-BE49-F238E27FC236}">
                    <a16:creationId xmlns:a16="http://schemas.microsoft.com/office/drawing/2014/main" id="{20F62006-6608-44B3-8A71-84B40FA8E71D}"/>
                  </a:ext>
                </a:extLst>
              </p:cNvPr>
              <p:cNvSpPr/>
              <p:nvPr/>
            </p:nvSpPr>
            <p:spPr>
              <a:xfrm>
                <a:off x="4831055" y="1282429"/>
                <a:ext cx="1387062" cy="547200"/>
              </a:xfrm>
              <a:prstGeom prst="chevron">
                <a:avLst>
                  <a:gd name="adj" fmla="val 25067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none" lIns="96000" tIns="0" rIns="96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de-DE" sz="1067" err="1">
                    <a:solidFill>
                      <a:schemeClr val="bg1"/>
                    </a:solidFill>
                  </a:rPr>
                  <a:t>Production</a:t>
                </a:r>
              </a:p>
            </p:txBody>
          </p:sp>
          <p:sp>
            <p:nvSpPr>
              <p:cNvPr id="32" name="Chevron 90">
                <a:extLst>
                  <a:ext uri="{FF2B5EF4-FFF2-40B4-BE49-F238E27FC236}">
                    <a16:creationId xmlns:a16="http://schemas.microsoft.com/office/drawing/2014/main" id="{C731D71C-B082-48E7-90D0-D122EADED3B1}"/>
                  </a:ext>
                </a:extLst>
              </p:cNvPr>
              <p:cNvSpPr/>
              <p:nvPr/>
            </p:nvSpPr>
            <p:spPr>
              <a:xfrm>
                <a:off x="6128003" y="1282429"/>
                <a:ext cx="957503" cy="547200"/>
              </a:xfrm>
              <a:prstGeom prst="chevron">
                <a:avLst>
                  <a:gd name="adj" fmla="val 25067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none" lIns="96000" tIns="0" rIns="96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de-DE" sz="1067">
                    <a:solidFill>
                      <a:schemeClr val="bg1"/>
                    </a:solidFill>
                  </a:rPr>
                  <a:t>Outbound </a:t>
                </a:r>
                <a:r>
                  <a:rPr lang="de-DE" sz="1067" err="1">
                    <a:solidFill>
                      <a:schemeClr val="bg1"/>
                    </a:solidFill>
                  </a:rPr>
                  <a:t>logistics</a:t>
                </a:r>
              </a:p>
            </p:txBody>
          </p:sp>
          <p:sp>
            <p:nvSpPr>
              <p:cNvPr id="33" name="Chevron 91">
                <a:extLst>
                  <a:ext uri="{FF2B5EF4-FFF2-40B4-BE49-F238E27FC236}">
                    <a16:creationId xmlns:a16="http://schemas.microsoft.com/office/drawing/2014/main" id="{C22CCEB4-CE96-4ACA-9E52-A65EBB88558A}"/>
                  </a:ext>
                </a:extLst>
              </p:cNvPr>
              <p:cNvSpPr/>
              <p:nvPr/>
            </p:nvSpPr>
            <p:spPr>
              <a:xfrm>
                <a:off x="6998327" y="1282429"/>
                <a:ext cx="1387062" cy="547200"/>
              </a:xfrm>
              <a:prstGeom prst="chevron">
                <a:avLst>
                  <a:gd name="adj" fmla="val 25067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none" lIns="96000" tIns="0" rIns="96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de-DE" sz="1067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Finance &amp; </a:t>
                </a:r>
                <a:r>
                  <a:rPr lang="de-DE" sz="1067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costums</a:t>
                </a:r>
              </a:p>
            </p:txBody>
          </p:sp>
          <p:grpSp>
            <p:nvGrpSpPr>
              <p:cNvPr id="34" name="Gruppieren 33">
                <a:extLst>
                  <a:ext uri="{FF2B5EF4-FFF2-40B4-BE49-F238E27FC236}">
                    <a16:creationId xmlns:a16="http://schemas.microsoft.com/office/drawing/2014/main" id="{267023EE-B7FB-4FF4-B6BF-A241D5CF805F}"/>
                  </a:ext>
                </a:extLst>
              </p:cNvPr>
              <p:cNvGrpSpPr/>
              <p:nvPr/>
            </p:nvGrpSpPr>
            <p:grpSpPr>
              <a:xfrm>
                <a:off x="3540338" y="1884688"/>
                <a:ext cx="1375808" cy="547200"/>
                <a:chOff x="3540338" y="1884688"/>
                <a:chExt cx="1375808" cy="547200"/>
              </a:xfrm>
            </p:grpSpPr>
            <p:sp>
              <p:nvSpPr>
                <p:cNvPr id="46" name="Chevron 87">
                  <a:extLst>
                    <a:ext uri="{FF2B5EF4-FFF2-40B4-BE49-F238E27FC236}">
                      <a16:creationId xmlns:a16="http://schemas.microsoft.com/office/drawing/2014/main" id="{46E396E3-0ADA-4C70-913D-57BB5D95947F}"/>
                    </a:ext>
                  </a:extLst>
                </p:cNvPr>
                <p:cNvSpPr/>
                <p:nvPr/>
              </p:nvSpPr>
              <p:spPr>
                <a:xfrm>
                  <a:off x="3993844" y="1884688"/>
                  <a:ext cx="516661" cy="547200"/>
                </a:xfrm>
                <a:prstGeom prst="chevron">
                  <a:avLst>
                    <a:gd name="adj" fmla="val 25067"/>
                  </a:avLst>
                </a:prstGeom>
                <a:solidFill>
                  <a:srgbClr val="19B9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24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de-DE" sz="1067" err="1">
                      <a:solidFill>
                        <a:schemeClr val="bg1"/>
                      </a:solidFill>
                    </a:rPr>
                    <a:t>control</a:t>
                  </a:r>
                </a:p>
              </p:txBody>
            </p:sp>
            <p:sp>
              <p:nvSpPr>
                <p:cNvPr id="47" name="Chevron 103">
                  <a:extLst>
                    <a:ext uri="{FF2B5EF4-FFF2-40B4-BE49-F238E27FC236}">
                      <a16:creationId xmlns:a16="http://schemas.microsoft.com/office/drawing/2014/main" id="{A6F430C2-274A-4256-BA25-6E18D71E7148}"/>
                    </a:ext>
                  </a:extLst>
                </p:cNvPr>
                <p:cNvSpPr/>
                <p:nvPr/>
              </p:nvSpPr>
              <p:spPr>
                <a:xfrm>
                  <a:off x="4415059" y="1884688"/>
                  <a:ext cx="501087" cy="547200"/>
                </a:xfrm>
                <a:prstGeom prst="chevron">
                  <a:avLst>
                    <a:gd name="adj" fmla="val 25067"/>
                  </a:avLst>
                </a:prstGeom>
                <a:solidFill>
                  <a:srgbClr val="19B9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24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de-DE" sz="1067" err="1">
                      <a:solidFill>
                        <a:schemeClr val="bg1"/>
                      </a:solidFill>
                    </a:rPr>
                    <a:t>store</a:t>
                  </a:r>
                </a:p>
              </p:txBody>
            </p:sp>
            <p:sp>
              <p:nvSpPr>
                <p:cNvPr id="48" name="Freihandform 120">
                  <a:extLst>
                    <a:ext uri="{FF2B5EF4-FFF2-40B4-BE49-F238E27FC236}">
                      <a16:creationId xmlns:a16="http://schemas.microsoft.com/office/drawing/2014/main" id="{E5E520A0-D5AF-49B6-B0B6-04C1EF56B4EA}"/>
                    </a:ext>
                  </a:extLst>
                </p:cNvPr>
                <p:cNvSpPr/>
                <p:nvPr/>
              </p:nvSpPr>
              <p:spPr>
                <a:xfrm>
                  <a:off x="3540338" y="1884688"/>
                  <a:ext cx="548953" cy="547200"/>
                </a:xfrm>
                <a:custGeom>
                  <a:avLst/>
                  <a:gdLst>
                    <a:gd name="connsiteX0" fmla="*/ 94923 w 564900"/>
                    <a:gd name="connsiteY0" fmla="*/ 0 h 547200"/>
                    <a:gd name="connsiteX1" fmla="*/ 427733 w 564900"/>
                    <a:gd name="connsiteY1" fmla="*/ 0 h 547200"/>
                    <a:gd name="connsiteX2" fmla="*/ 564900 w 564900"/>
                    <a:gd name="connsiteY2" fmla="*/ 273600 h 547200"/>
                    <a:gd name="connsiteX3" fmla="*/ 427733 w 564900"/>
                    <a:gd name="connsiteY3" fmla="*/ 547200 h 547200"/>
                    <a:gd name="connsiteX4" fmla="*/ 0 w 564900"/>
                    <a:gd name="connsiteY4" fmla="*/ 547200 h 54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4900" h="547200">
                      <a:moveTo>
                        <a:pt x="94923" y="0"/>
                      </a:moveTo>
                      <a:lnTo>
                        <a:pt x="427733" y="0"/>
                      </a:lnTo>
                      <a:lnTo>
                        <a:pt x="564900" y="273600"/>
                      </a:lnTo>
                      <a:lnTo>
                        <a:pt x="427733" y="547200"/>
                      </a:lnTo>
                      <a:lnTo>
                        <a:pt x="0" y="547200"/>
                      </a:lnTo>
                      <a:close/>
                    </a:path>
                  </a:pathLst>
                </a:custGeom>
                <a:solidFill>
                  <a:srgbClr val="19B9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144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de-DE" sz="1067" err="1">
                      <a:solidFill>
                        <a:schemeClr val="bg1"/>
                      </a:solidFill>
                    </a:rPr>
                    <a:t>Goods</a:t>
                  </a:r>
                  <a:r>
                    <a:rPr lang="de-DE" sz="1067">
                      <a:solidFill>
                        <a:schemeClr val="bg1"/>
                      </a:solidFill>
                    </a:rPr>
                    <a:t> </a:t>
                  </a:r>
                  <a:endParaRPr lang="en-GB" sz="1067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5" name="Gruppieren 34">
                <a:extLst>
                  <a:ext uri="{FF2B5EF4-FFF2-40B4-BE49-F238E27FC236}">
                    <a16:creationId xmlns:a16="http://schemas.microsoft.com/office/drawing/2014/main" id="{E7B400BC-F177-4EFF-9CE3-1055C6DF3FE7}"/>
                  </a:ext>
                </a:extLst>
              </p:cNvPr>
              <p:cNvGrpSpPr/>
              <p:nvPr/>
            </p:nvGrpSpPr>
            <p:grpSpPr>
              <a:xfrm>
                <a:off x="4831055" y="1884688"/>
                <a:ext cx="1386000" cy="547200"/>
                <a:chOff x="4889156" y="1847096"/>
                <a:chExt cx="1312850" cy="547200"/>
              </a:xfrm>
            </p:grpSpPr>
            <p:sp>
              <p:nvSpPr>
                <p:cNvPr id="43" name="Chevron 121">
                  <a:extLst>
                    <a:ext uri="{FF2B5EF4-FFF2-40B4-BE49-F238E27FC236}">
                      <a16:creationId xmlns:a16="http://schemas.microsoft.com/office/drawing/2014/main" id="{D437C043-A581-4DC1-B5ED-3B408248BEAA}"/>
                    </a:ext>
                  </a:extLst>
                </p:cNvPr>
                <p:cNvSpPr/>
                <p:nvPr/>
              </p:nvSpPr>
              <p:spPr>
                <a:xfrm>
                  <a:off x="5313275" y="1847096"/>
                  <a:ext cx="458806" cy="547200"/>
                </a:xfrm>
                <a:prstGeom prst="chevron">
                  <a:avLst>
                    <a:gd name="adj" fmla="val 25067"/>
                  </a:avLst>
                </a:prstGeom>
                <a:solidFill>
                  <a:srgbClr val="19B9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24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de-DE" sz="1067">
                      <a:solidFill>
                        <a:schemeClr val="bg1"/>
                      </a:solidFill>
                    </a:rPr>
                    <a:t>Manu</a:t>
                  </a:r>
                  <a:br>
                    <a:rPr lang="de-DE" sz="1067">
                      <a:solidFill>
                        <a:schemeClr val="bg1"/>
                      </a:solidFill>
                    </a:rPr>
                  </a:br>
                  <a:r>
                    <a:rPr lang="de-DE" sz="1067" err="1">
                      <a:solidFill>
                        <a:schemeClr val="bg1"/>
                      </a:solidFill>
                    </a:rPr>
                    <a:t>factor</a:t>
                  </a:r>
                  <a:br>
                    <a:rPr lang="de-DE" sz="1067">
                      <a:solidFill>
                        <a:schemeClr val="bg1"/>
                      </a:solidFill>
                    </a:rPr>
                  </a:br>
                  <a:r>
                    <a:rPr lang="de-DE" sz="1067" err="1">
                      <a:solidFill>
                        <a:schemeClr val="bg1"/>
                      </a:solidFill>
                    </a:rPr>
                    <a:t>ing</a:t>
                  </a:r>
                </a:p>
              </p:txBody>
            </p:sp>
            <p:sp>
              <p:nvSpPr>
                <p:cNvPr id="44" name="Chevron 122">
                  <a:extLst>
                    <a:ext uri="{FF2B5EF4-FFF2-40B4-BE49-F238E27FC236}">
                      <a16:creationId xmlns:a16="http://schemas.microsoft.com/office/drawing/2014/main" id="{97BB19A2-78B3-4DE4-B448-591CA85BE047}"/>
                    </a:ext>
                  </a:extLst>
                </p:cNvPr>
                <p:cNvSpPr/>
                <p:nvPr/>
              </p:nvSpPr>
              <p:spPr>
                <a:xfrm>
                  <a:off x="5676220" y="1847096"/>
                  <a:ext cx="525786" cy="547200"/>
                </a:xfrm>
                <a:prstGeom prst="chevron">
                  <a:avLst>
                    <a:gd name="adj" fmla="val 25067"/>
                  </a:avLst>
                </a:prstGeom>
                <a:solidFill>
                  <a:srgbClr val="19B9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24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de-DE" sz="1067">
                      <a:solidFill>
                        <a:schemeClr val="bg1"/>
                      </a:solidFill>
                    </a:rPr>
                    <a:t>Costs </a:t>
                  </a:r>
                  <a:br>
                    <a:rPr lang="de-DE" sz="1067">
                      <a:solidFill>
                        <a:schemeClr val="bg1"/>
                      </a:solidFill>
                    </a:rPr>
                  </a:br>
                  <a:r>
                    <a:rPr lang="de-DE" sz="1067">
                      <a:solidFill>
                        <a:schemeClr val="bg1"/>
                      </a:solidFill>
                    </a:rPr>
                    <a:t>monitor</a:t>
                  </a:r>
                </a:p>
              </p:txBody>
            </p:sp>
            <p:sp>
              <p:nvSpPr>
                <p:cNvPr id="45" name="Chevron 123">
                  <a:extLst>
                    <a:ext uri="{FF2B5EF4-FFF2-40B4-BE49-F238E27FC236}">
                      <a16:creationId xmlns:a16="http://schemas.microsoft.com/office/drawing/2014/main" id="{4642B2FC-8E39-4187-878B-C4064830896B}"/>
                    </a:ext>
                  </a:extLst>
                </p:cNvPr>
                <p:cNvSpPr/>
                <p:nvPr/>
              </p:nvSpPr>
              <p:spPr>
                <a:xfrm>
                  <a:off x="4889156" y="1847096"/>
                  <a:ext cx="519980" cy="547200"/>
                </a:xfrm>
                <a:prstGeom prst="chevron">
                  <a:avLst>
                    <a:gd name="adj" fmla="val 25067"/>
                  </a:avLst>
                </a:prstGeom>
                <a:solidFill>
                  <a:srgbClr val="19B9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24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de-DE" sz="1067" err="1">
                      <a:solidFill>
                        <a:schemeClr val="bg1"/>
                      </a:solidFill>
                    </a:rPr>
                    <a:t>Produc</a:t>
                  </a:r>
                  <a:br>
                    <a:rPr lang="de-DE" sz="1067">
                      <a:solidFill>
                        <a:schemeClr val="bg1"/>
                      </a:solidFill>
                    </a:rPr>
                  </a:br>
                  <a:r>
                    <a:rPr lang="de-DE" sz="1067" err="1">
                      <a:solidFill>
                        <a:schemeClr val="bg1"/>
                      </a:solidFill>
                    </a:rPr>
                    <a:t>tion</a:t>
                  </a:r>
                  <a:r>
                    <a:rPr lang="de-DE" sz="1067">
                      <a:solidFill>
                        <a:schemeClr val="bg1"/>
                      </a:solidFill>
                    </a:rPr>
                    <a:t> </a:t>
                  </a:r>
                  <a:br>
                    <a:rPr lang="de-DE" sz="1067">
                      <a:solidFill>
                        <a:schemeClr val="bg1"/>
                      </a:solidFill>
                    </a:rPr>
                  </a:br>
                  <a:r>
                    <a:rPr lang="de-DE" sz="1067" err="1">
                      <a:solidFill>
                        <a:schemeClr val="bg1"/>
                      </a:solidFill>
                    </a:rPr>
                    <a:t>planning</a:t>
                  </a:r>
                </a:p>
              </p:txBody>
            </p:sp>
          </p:grpSp>
          <p:grpSp>
            <p:nvGrpSpPr>
              <p:cNvPr id="36" name="Gruppieren 35">
                <a:extLst>
                  <a:ext uri="{FF2B5EF4-FFF2-40B4-BE49-F238E27FC236}">
                    <a16:creationId xmlns:a16="http://schemas.microsoft.com/office/drawing/2014/main" id="{9A177E66-B92F-4EA6-A635-C4F6B6B69468}"/>
                  </a:ext>
                </a:extLst>
              </p:cNvPr>
              <p:cNvGrpSpPr/>
              <p:nvPr/>
            </p:nvGrpSpPr>
            <p:grpSpPr>
              <a:xfrm>
                <a:off x="6128004" y="1884688"/>
                <a:ext cx="957503" cy="547200"/>
                <a:chOff x="4889156" y="1847096"/>
                <a:chExt cx="906968" cy="547200"/>
              </a:xfrm>
            </p:grpSpPr>
            <p:sp>
              <p:nvSpPr>
                <p:cNvPr id="41" name="Chevron 125">
                  <a:extLst>
                    <a:ext uri="{FF2B5EF4-FFF2-40B4-BE49-F238E27FC236}">
                      <a16:creationId xmlns:a16="http://schemas.microsoft.com/office/drawing/2014/main" id="{57D387C0-3612-4740-AEB3-414ADF7F3379}"/>
                    </a:ext>
                  </a:extLst>
                </p:cNvPr>
                <p:cNvSpPr/>
                <p:nvPr/>
              </p:nvSpPr>
              <p:spPr>
                <a:xfrm>
                  <a:off x="5295037" y="1847096"/>
                  <a:ext cx="501087" cy="547200"/>
                </a:xfrm>
                <a:prstGeom prst="chevron">
                  <a:avLst>
                    <a:gd name="adj" fmla="val 25067"/>
                  </a:avLst>
                </a:prstGeom>
                <a:solidFill>
                  <a:srgbClr val="19B9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24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de-DE" sz="1067" err="1">
                      <a:solidFill>
                        <a:schemeClr val="bg1"/>
                      </a:solidFill>
                    </a:rPr>
                    <a:t>Delivery</a:t>
                  </a:r>
                  <a:r>
                    <a:rPr lang="de-DE" sz="1067">
                      <a:solidFill>
                        <a:schemeClr val="bg1"/>
                      </a:solidFill>
                    </a:rPr>
                    <a:t> </a:t>
                  </a:r>
                </a:p>
              </p:txBody>
            </p:sp>
            <p:sp>
              <p:nvSpPr>
                <p:cNvPr id="42" name="Chevron 127">
                  <a:extLst>
                    <a:ext uri="{FF2B5EF4-FFF2-40B4-BE49-F238E27FC236}">
                      <a16:creationId xmlns:a16="http://schemas.microsoft.com/office/drawing/2014/main" id="{1527B270-6F72-41EC-B5B1-CF3FF8271F56}"/>
                    </a:ext>
                  </a:extLst>
                </p:cNvPr>
                <p:cNvSpPr/>
                <p:nvPr/>
              </p:nvSpPr>
              <p:spPr>
                <a:xfrm>
                  <a:off x="4889156" y="1847096"/>
                  <a:ext cx="501087" cy="547200"/>
                </a:xfrm>
                <a:prstGeom prst="chevron">
                  <a:avLst>
                    <a:gd name="adj" fmla="val 25067"/>
                  </a:avLst>
                </a:prstGeom>
                <a:solidFill>
                  <a:srgbClr val="19B9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24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de-DE" sz="1067">
                      <a:solidFill>
                        <a:schemeClr val="bg1"/>
                      </a:solidFill>
                    </a:rPr>
                    <a:t>Picking </a:t>
                  </a:r>
                </a:p>
              </p:txBody>
            </p:sp>
          </p:grpSp>
          <p:grpSp>
            <p:nvGrpSpPr>
              <p:cNvPr id="37" name="Gruppieren 36">
                <a:extLst>
                  <a:ext uri="{FF2B5EF4-FFF2-40B4-BE49-F238E27FC236}">
                    <a16:creationId xmlns:a16="http://schemas.microsoft.com/office/drawing/2014/main" id="{6A30DCB4-7EAF-4242-9456-7AA1DAEE56FE}"/>
                  </a:ext>
                </a:extLst>
              </p:cNvPr>
              <p:cNvGrpSpPr/>
              <p:nvPr/>
            </p:nvGrpSpPr>
            <p:grpSpPr>
              <a:xfrm>
                <a:off x="6998327" y="1884688"/>
                <a:ext cx="1386000" cy="547200"/>
                <a:chOff x="4889156" y="1847096"/>
                <a:chExt cx="1312850" cy="547200"/>
              </a:xfrm>
            </p:grpSpPr>
            <p:sp>
              <p:nvSpPr>
                <p:cNvPr id="38" name="Chevron 129">
                  <a:extLst>
                    <a:ext uri="{FF2B5EF4-FFF2-40B4-BE49-F238E27FC236}">
                      <a16:creationId xmlns:a16="http://schemas.microsoft.com/office/drawing/2014/main" id="{B9FAA38C-3166-4AD0-BFA3-1426FB44B02A}"/>
                    </a:ext>
                  </a:extLst>
                </p:cNvPr>
                <p:cNvSpPr/>
                <p:nvPr/>
              </p:nvSpPr>
              <p:spPr>
                <a:xfrm>
                  <a:off x="5325625" y="1847096"/>
                  <a:ext cx="458806" cy="547200"/>
                </a:xfrm>
                <a:prstGeom prst="chevron">
                  <a:avLst>
                    <a:gd name="adj" fmla="val 25067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24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de-DE" sz="1067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Export</a:t>
                  </a:r>
                </a:p>
              </p:txBody>
            </p:sp>
            <p:sp>
              <p:nvSpPr>
                <p:cNvPr id="39" name="Chevron 130">
                  <a:extLst>
                    <a:ext uri="{FF2B5EF4-FFF2-40B4-BE49-F238E27FC236}">
                      <a16:creationId xmlns:a16="http://schemas.microsoft.com/office/drawing/2014/main" id="{30730198-E85B-4BC4-A428-628FCE060238}"/>
                    </a:ext>
                  </a:extLst>
                </p:cNvPr>
                <p:cNvSpPr/>
                <p:nvPr/>
              </p:nvSpPr>
              <p:spPr>
                <a:xfrm>
                  <a:off x="5700919" y="1847096"/>
                  <a:ext cx="501087" cy="547200"/>
                </a:xfrm>
                <a:prstGeom prst="chevron">
                  <a:avLst>
                    <a:gd name="adj" fmla="val 25067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24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de-DE" sz="1067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Self-</a:t>
                  </a:r>
                  <a:br>
                    <a:rPr lang="de-DE" sz="1067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</a:br>
                  <a:r>
                    <a:rPr lang="de-DE" sz="1067" err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billing</a:t>
                  </a:r>
                </a:p>
              </p:txBody>
            </p:sp>
            <p:sp>
              <p:nvSpPr>
                <p:cNvPr id="40" name="Chevron 131">
                  <a:extLst>
                    <a:ext uri="{FF2B5EF4-FFF2-40B4-BE49-F238E27FC236}">
                      <a16:creationId xmlns:a16="http://schemas.microsoft.com/office/drawing/2014/main" id="{B506AD10-59F6-4D39-95D1-4DB075DAAF19}"/>
                    </a:ext>
                  </a:extLst>
                </p:cNvPr>
                <p:cNvSpPr/>
                <p:nvPr/>
              </p:nvSpPr>
              <p:spPr>
                <a:xfrm>
                  <a:off x="4889156" y="1847096"/>
                  <a:ext cx="519980" cy="547200"/>
                </a:xfrm>
                <a:prstGeom prst="chevron">
                  <a:avLst>
                    <a:gd name="adj" fmla="val 25067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24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de-DE" sz="1067" err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Invoicing</a:t>
                  </a:r>
                  <a:endParaRPr lang="de-DE" sz="1067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3D89CDA3-1D6E-4ADD-AF04-5A2ECA16D440}"/>
                </a:ext>
              </a:extLst>
            </p:cNvPr>
            <p:cNvGrpSpPr/>
            <p:nvPr/>
          </p:nvGrpSpPr>
          <p:grpSpPr>
            <a:xfrm>
              <a:off x="322262" y="3637334"/>
              <a:ext cx="1800955" cy="2299036"/>
              <a:chOff x="388013" y="2863697"/>
              <a:chExt cx="1350716" cy="1724277"/>
            </a:xfrm>
          </p:grpSpPr>
          <p:sp>
            <p:nvSpPr>
              <p:cNvPr id="28" name="Rechteck 27">
                <a:extLst>
                  <a:ext uri="{FF2B5EF4-FFF2-40B4-BE49-F238E27FC236}">
                    <a16:creationId xmlns:a16="http://schemas.microsoft.com/office/drawing/2014/main" id="{35F91B23-AE94-4553-B286-77981EA173B0}"/>
                  </a:ext>
                </a:extLst>
              </p:cNvPr>
              <p:cNvSpPr/>
              <p:nvPr/>
            </p:nvSpPr>
            <p:spPr>
              <a:xfrm>
                <a:off x="388013" y="2863697"/>
                <a:ext cx="1350716" cy="1724277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8000" tIns="624000" rIns="48000" bIns="48000" rtlCol="0" anchor="t"/>
              <a:lstStyle/>
              <a:p>
                <a:pPr algn="ctr"/>
                <a:r>
                  <a:rPr lang="de-DE" sz="1467" b="1" err="1">
                    <a:solidFill>
                      <a:schemeClr val="accent1"/>
                    </a:solidFill>
                  </a:rPr>
                  <a:t>Automated</a:t>
                </a:r>
                <a:r>
                  <a:rPr lang="de-DE" sz="1467" b="1">
                    <a:solidFill>
                      <a:schemeClr val="accent1"/>
                    </a:solidFill>
                  </a:rPr>
                  <a:t> Data </a:t>
                </a:r>
                <a:r>
                  <a:rPr lang="de-DE" sz="1467" b="1" err="1">
                    <a:solidFill>
                      <a:schemeClr val="accent1"/>
                    </a:solidFill>
                  </a:rPr>
                  <a:t>transfer</a:t>
                </a:r>
              </a:p>
            </p:txBody>
          </p:sp>
          <p:pic>
            <p:nvPicPr>
              <p:cNvPr id="29" name="Grafik 28">
                <a:extLst>
                  <a:ext uri="{FF2B5EF4-FFF2-40B4-BE49-F238E27FC236}">
                    <a16:creationId xmlns:a16="http://schemas.microsoft.com/office/drawing/2014/main" id="{9E5007D1-CA77-4528-BC6E-D617DFCAB9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6410" y="2931790"/>
                <a:ext cx="273923" cy="273923"/>
              </a:xfrm>
              <a:prstGeom prst="ellipse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C6C2DDC4-1187-4204-9224-719A4C63E7A0}"/>
                </a:ext>
              </a:extLst>
            </p:cNvPr>
            <p:cNvGrpSpPr/>
            <p:nvPr/>
          </p:nvGrpSpPr>
          <p:grpSpPr>
            <a:xfrm>
              <a:off x="2211624" y="3637334"/>
              <a:ext cx="1800955" cy="2299036"/>
              <a:chOff x="1785716" y="2863697"/>
              <a:chExt cx="1350716" cy="1724277"/>
            </a:xfrm>
          </p:grpSpPr>
          <p:sp>
            <p:nvSpPr>
              <p:cNvPr id="26" name="Rechteck 25">
                <a:extLst>
                  <a:ext uri="{FF2B5EF4-FFF2-40B4-BE49-F238E27FC236}">
                    <a16:creationId xmlns:a16="http://schemas.microsoft.com/office/drawing/2014/main" id="{8335451E-6ADB-4399-9AA1-2B913E8A2722}"/>
                  </a:ext>
                </a:extLst>
              </p:cNvPr>
              <p:cNvSpPr/>
              <p:nvPr/>
            </p:nvSpPr>
            <p:spPr>
              <a:xfrm>
                <a:off x="1785716" y="2863697"/>
                <a:ext cx="1350716" cy="1724277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8000" tIns="624000" rIns="48000" bIns="48000" rtlCol="0" anchor="t"/>
              <a:lstStyle/>
              <a:p>
                <a:pPr algn="ctr"/>
                <a:r>
                  <a:rPr lang="de-DE" sz="1467" b="1">
                    <a:solidFill>
                      <a:schemeClr val="accent1"/>
                    </a:solidFill>
                  </a:rPr>
                  <a:t>System </a:t>
                </a:r>
                <a:r>
                  <a:rPr lang="de-DE" sz="1467" b="1" err="1">
                    <a:solidFill>
                      <a:schemeClr val="accent1"/>
                    </a:solidFill>
                  </a:rPr>
                  <a:t>continuity</a:t>
                </a:r>
                <a:endParaRPr lang="de-DE" sz="1467" b="1">
                  <a:solidFill>
                    <a:schemeClr val="accent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467">
                    <a:solidFill>
                      <a:schemeClr val="accent1"/>
                    </a:solidFill>
                  </a:rPr>
                  <a:t>Integrated </a:t>
                </a:r>
                <a:r>
                  <a:rPr lang="de-DE" sz="1467" err="1">
                    <a:solidFill>
                      <a:schemeClr val="accent1"/>
                    </a:solidFill>
                  </a:rPr>
                  <a:t>quantities</a:t>
                </a:r>
                <a:r>
                  <a:rPr lang="de-DE" sz="1467">
                    <a:solidFill>
                      <a:schemeClr val="accent1"/>
                    </a:solidFill>
                  </a:rPr>
                  <a:t> and </a:t>
                </a:r>
                <a:r>
                  <a:rPr lang="de-DE" sz="1467" err="1">
                    <a:solidFill>
                      <a:schemeClr val="accent1"/>
                    </a:solidFill>
                  </a:rPr>
                  <a:t>value</a:t>
                </a:r>
                <a:r>
                  <a:rPr lang="de-DE" sz="1467">
                    <a:solidFill>
                      <a:schemeClr val="accent1"/>
                    </a:solidFill>
                  </a:rPr>
                  <a:t> </a:t>
                </a:r>
                <a:r>
                  <a:rPr lang="de-DE" sz="1467" err="1">
                    <a:solidFill>
                      <a:schemeClr val="accent1"/>
                    </a:solidFill>
                  </a:rPr>
                  <a:t>flows</a:t>
                </a:r>
                <a:endParaRPr lang="de-DE" sz="1467">
                  <a:solidFill>
                    <a:schemeClr val="accent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467">
                    <a:solidFill>
                      <a:schemeClr val="accent1"/>
                    </a:solidFill>
                  </a:rPr>
                  <a:t>New Operation Model</a:t>
                </a:r>
              </a:p>
            </p:txBody>
          </p:sp>
          <p:pic>
            <p:nvPicPr>
              <p:cNvPr id="27" name="Grafik 26">
                <a:extLst>
                  <a:ext uri="{FF2B5EF4-FFF2-40B4-BE49-F238E27FC236}">
                    <a16:creationId xmlns:a16="http://schemas.microsoft.com/office/drawing/2014/main" id="{240CAFDA-6FFB-4A63-89A0-7F69734BCE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4113" y="2931790"/>
                <a:ext cx="273923" cy="273923"/>
              </a:xfrm>
              <a:prstGeom prst="ellipse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2BB3CF54-BC88-4A52-9B09-BA5674917B35}"/>
                </a:ext>
              </a:extLst>
            </p:cNvPr>
            <p:cNvGrpSpPr/>
            <p:nvPr/>
          </p:nvGrpSpPr>
          <p:grpSpPr>
            <a:xfrm>
              <a:off x="4076708" y="3637334"/>
              <a:ext cx="1800955" cy="2299036"/>
              <a:chOff x="3207568" y="2863697"/>
              <a:chExt cx="1350716" cy="1724277"/>
            </a:xfrm>
          </p:grpSpPr>
          <p:sp>
            <p:nvSpPr>
              <p:cNvPr id="24" name="Rechteck 23">
                <a:extLst>
                  <a:ext uri="{FF2B5EF4-FFF2-40B4-BE49-F238E27FC236}">
                    <a16:creationId xmlns:a16="http://schemas.microsoft.com/office/drawing/2014/main" id="{5F55436B-0F84-4C29-B025-2EF078E85856}"/>
                  </a:ext>
                </a:extLst>
              </p:cNvPr>
              <p:cNvSpPr/>
              <p:nvPr/>
            </p:nvSpPr>
            <p:spPr>
              <a:xfrm>
                <a:off x="3207568" y="2863697"/>
                <a:ext cx="1350716" cy="1724277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8000" tIns="624000" rIns="48000" bIns="48000" rtlCol="0" anchor="t"/>
              <a:lstStyle/>
              <a:p>
                <a:pPr algn="ctr"/>
                <a:r>
                  <a:rPr lang="de-DE" sz="1467" b="1" err="1">
                    <a:solidFill>
                      <a:schemeClr val="accent1"/>
                    </a:solidFill>
                  </a:rPr>
                  <a:t>Improved</a:t>
                </a:r>
                <a:r>
                  <a:rPr lang="de-DE" sz="1467" b="1">
                    <a:solidFill>
                      <a:schemeClr val="accent1"/>
                    </a:solidFill>
                  </a:rPr>
                  <a:t> </a:t>
                </a:r>
                <a:r>
                  <a:rPr lang="de-DE" sz="1467" b="1" err="1">
                    <a:solidFill>
                      <a:schemeClr val="accent1"/>
                    </a:solidFill>
                  </a:rPr>
                  <a:t>transparency</a:t>
                </a:r>
                <a:r>
                  <a:rPr lang="de-DE" sz="1467" b="1">
                    <a:solidFill>
                      <a:schemeClr val="accent1"/>
                    </a:solidFill>
                  </a:rPr>
                  <a:t> </a:t>
                </a:r>
                <a:r>
                  <a:rPr lang="de-DE" sz="1467" b="1" err="1">
                    <a:solidFill>
                      <a:schemeClr val="accent1"/>
                    </a:solidFill>
                  </a:rPr>
                  <a:t>with</a:t>
                </a:r>
                <a:r>
                  <a:rPr lang="de-DE" sz="1467" b="1">
                    <a:solidFill>
                      <a:schemeClr val="accent1"/>
                    </a:solidFill>
                  </a:rPr>
                  <a:t> „real-time“ </a:t>
                </a:r>
                <a:r>
                  <a:rPr lang="de-DE" sz="1467" b="1" err="1">
                    <a:solidFill>
                      <a:schemeClr val="accent1"/>
                    </a:solidFill>
                  </a:rPr>
                  <a:t>data</a:t>
                </a:r>
                <a:r>
                  <a:rPr lang="de-DE" sz="1467" b="1">
                    <a:solidFill>
                      <a:schemeClr val="accent1"/>
                    </a:solidFill>
                  </a:rPr>
                  <a:t> </a:t>
                </a:r>
              </a:p>
            </p:txBody>
          </p:sp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5EE747A3-AA97-4C32-824D-8C212D07F8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5965" y="2931790"/>
                <a:ext cx="273923" cy="273923"/>
              </a:xfrm>
              <a:prstGeom prst="ellipse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9EDD1FC6-2552-4E8D-9D34-B131374216A7}"/>
                </a:ext>
              </a:extLst>
            </p:cNvPr>
            <p:cNvGrpSpPr/>
            <p:nvPr/>
          </p:nvGrpSpPr>
          <p:grpSpPr>
            <a:xfrm>
              <a:off x="5990350" y="3637334"/>
              <a:ext cx="1800955" cy="2299036"/>
              <a:chOff x="4629420" y="2863697"/>
              <a:chExt cx="1350716" cy="1724277"/>
            </a:xfrm>
          </p:grpSpPr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B675F36A-6E2D-4826-810A-1BF0ECD4CB4D}"/>
                  </a:ext>
                </a:extLst>
              </p:cNvPr>
              <p:cNvSpPr/>
              <p:nvPr/>
            </p:nvSpPr>
            <p:spPr>
              <a:xfrm>
                <a:off x="4629420" y="2863697"/>
                <a:ext cx="1350716" cy="1724277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8000" tIns="624000" rIns="48000" bIns="48000" rtlCol="0" anchor="t"/>
              <a:lstStyle/>
              <a:p>
                <a:pPr algn="ctr"/>
                <a:r>
                  <a:rPr lang="de-DE" sz="1467" b="1" err="1">
                    <a:solidFill>
                      <a:schemeClr val="accent1"/>
                    </a:solidFill>
                  </a:rPr>
                  <a:t>Consistent</a:t>
                </a:r>
                <a:r>
                  <a:rPr lang="de-DE" sz="1467" b="1">
                    <a:solidFill>
                      <a:schemeClr val="accent1"/>
                    </a:solidFill>
                  </a:rPr>
                  <a:t> </a:t>
                </a:r>
                <a:r>
                  <a:rPr lang="de-DE" sz="1467" b="1" err="1">
                    <a:solidFill>
                      <a:schemeClr val="accent1"/>
                    </a:solidFill>
                  </a:rPr>
                  <a:t>knowledge</a:t>
                </a:r>
                <a:r>
                  <a:rPr lang="de-DE" sz="1467" b="1">
                    <a:solidFill>
                      <a:schemeClr val="accent1"/>
                    </a:solidFill>
                  </a:rPr>
                  <a:t> </a:t>
                </a:r>
                <a:r>
                  <a:rPr lang="de-DE" sz="1467" b="1" err="1">
                    <a:solidFill>
                      <a:schemeClr val="accent1"/>
                    </a:solidFill>
                  </a:rPr>
                  <a:t>through</a:t>
                </a:r>
                <a:r>
                  <a:rPr lang="de-DE" sz="1467" b="1">
                    <a:solidFill>
                      <a:schemeClr val="accent1"/>
                    </a:solidFill>
                  </a:rPr>
                  <a:t> </a:t>
                </a:r>
                <a:r>
                  <a:rPr lang="de-DE" sz="1467" b="1" err="1">
                    <a:solidFill>
                      <a:schemeClr val="accent1"/>
                    </a:solidFill>
                  </a:rPr>
                  <a:t>reduction</a:t>
                </a:r>
                <a:r>
                  <a:rPr lang="de-DE" sz="1467" b="1">
                    <a:solidFill>
                      <a:schemeClr val="accent1"/>
                    </a:solidFill>
                  </a:rPr>
                  <a:t> </a:t>
                </a:r>
                <a:r>
                  <a:rPr lang="de-DE" sz="1467" b="1" err="1">
                    <a:solidFill>
                      <a:schemeClr val="accent1"/>
                    </a:solidFill>
                  </a:rPr>
                  <a:t>to</a:t>
                </a:r>
                <a:r>
                  <a:rPr lang="de-DE" sz="1467" b="1">
                    <a:solidFill>
                      <a:schemeClr val="accent1"/>
                    </a:solidFill>
                  </a:rPr>
                  <a:t> </a:t>
                </a:r>
                <a:r>
                  <a:rPr lang="de-DE" sz="1467" b="1" err="1">
                    <a:solidFill>
                      <a:schemeClr val="accent1"/>
                    </a:solidFill>
                  </a:rPr>
                  <a:t>one</a:t>
                </a:r>
                <a:r>
                  <a:rPr lang="de-DE" sz="1467" b="1">
                    <a:solidFill>
                      <a:schemeClr val="accent1"/>
                    </a:solidFill>
                  </a:rPr>
                  <a:t> </a:t>
                </a:r>
                <a:r>
                  <a:rPr lang="de-DE" sz="1467" b="1" err="1">
                    <a:solidFill>
                      <a:schemeClr val="accent1"/>
                    </a:solidFill>
                  </a:rPr>
                  <a:t>system</a:t>
                </a:r>
              </a:p>
            </p:txBody>
          </p:sp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C70B2325-B0AF-45A2-9B4C-055E96E0EC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67817" y="2931790"/>
                <a:ext cx="273923" cy="273923"/>
              </a:xfrm>
              <a:prstGeom prst="ellipse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E8961EC7-0CD4-4E89-A5A1-65CC908F03B3}"/>
                </a:ext>
              </a:extLst>
            </p:cNvPr>
            <p:cNvGrpSpPr/>
            <p:nvPr/>
          </p:nvGrpSpPr>
          <p:grpSpPr>
            <a:xfrm>
              <a:off x="7879712" y="3637334"/>
              <a:ext cx="1800955" cy="2299036"/>
              <a:chOff x="6051272" y="2863697"/>
              <a:chExt cx="1350716" cy="1724277"/>
            </a:xfrm>
          </p:grpSpPr>
          <p:sp>
            <p:nvSpPr>
              <p:cNvPr id="20" name="Rechteck 19">
                <a:extLst>
                  <a:ext uri="{FF2B5EF4-FFF2-40B4-BE49-F238E27FC236}">
                    <a16:creationId xmlns:a16="http://schemas.microsoft.com/office/drawing/2014/main" id="{BDA7D004-C64B-43D7-9C28-ECCC6CE49595}"/>
                  </a:ext>
                </a:extLst>
              </p:cNvPr>
              <p:cNvSpPr/>
              <p:nvPr/>
            </p:nvSpPr>
            <p:spPr>
              <a:xfrm>
                <a:off x="6051272" y="2863697"/>
                <a:ext cx="1350716" cy="1724277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8000" tIns="624000" rIns="48000" bIns="48000" rtlCol="0" anchor="t"/>
              <a:lstStyle/>
              <a:p>
                <a:pPr algn="ctr"/>
                <a:r>
                  <a:rPr lang="de-DE" sz="1467" b="1">
                    <a:solidFill>
                      <a:schemeClr val="accent1"/>
                    </a:solidFill>
                  </a:rPr>
                  <a:t>Fully </a:t>
                </a:r>
                <a:r>
                  <a:rPr lang="de-DE" sz="1467" b="1" err="1">
                    <a:solidFill>
                      <a:schemeClr val="accent1"/>
                    </a:solidFill>
                  </a:rPr>
                  <a:t>integrated</a:t>
                </a:r>
                <a:r>
                  <a:rPr lang="de-DE" sz="1467" b="1">
                    <a:solidFill>
                      <a:schemeClr val="accent1"/>
                    </a:solidFill>
                  </a:rPr>
                  <a:t> </a:t>
                </a:r>
                <a:r>
                  <a:rPr lang="de-DE" sz="1467" b="1" err="1">
                    <a:solidFill>
                      <a:schemeClr val="accent1"/>
                    </a:solidFill>
                  </a:rPr>
                  <a:t>system</a:t>
                </a:r>
                <a:r>
                  <a:rPr lang="de-DE" sz="1467" b="1">
                    <a:solidFill>
                      <a:schemeClr val="accent1"/>
                    </a:solidFill>
                  </a:rPr>
                  <a:t> </a:t>
                </a:r>
              </a:p>
              <a:p>
                <a:pPr algn="ctr"/>
                <a:r>
                  <a:rPr lang="de-DE" sz="1467" b="1">
                    <a:solidFill>
                      <a:schemeClr val="accent1"/>
                    </a:solidFill>
                  </a:rPr>
                  <a:t>Consolidation </a:t>
                </a:r>
                <a:r>
                  <a:rPr lang="de-DE" sz="1467" b="1" err="1">
                    <a:solidFill>
                      <a:schemeClr val="accent1"/>
                    </a:solidFill>
                  </a:rPr>
                  <a:t>of</a:t>
                </a:r>
                <a:r>
                  <a:rPr lang="de-DE" sz="1467" b="1">
                    <a:solidFill>
                      <a:schemeClr val="accent1"/>
                    </a:solidFill>
                  </a:rPr>
                  <a:t> all </a:t>
                </a:r>
                <a:r>
                  <a:rPr lang="de-DE" sz="1467" b="1" err="1">
                    <a:solidFill>
                      <a:schemeClr val="accent1"/>
                    </a:solidFill>
                  </a:rPr>
                  <a:t>information</a:t>
                </a:r>
                <a:r>
                  <a:rPr lang="de-DE" sz="1467" b="1">
                    <a:solidFill>
                      <a:schemeClr val="accent1"/>
                    </a:solidFill>
                  </a:rPr>
                  <a:t> </a:t>
                </a:r>
                <a:br>
                  <a:rPr lang="de-DE" sz="1467" b="1">
                    <a:solidFill>
                      <a:schemeClr val="accent1"/>
                    </a:solidFill>
                  </a:rPr>
                </a:br>
                <a:r>
                  <a:rPr lang="de-DE" sz="1467">
                    <a:solidFill>
                      <a:schemeClr val="accent1"/>
                    </a:solidFill>
                    <a:latin typeface="Audi Type" panose="020B0503040200000003" pitchFamily="34" charset="0"/>
                    <a:sym typeface="Wingdings" panose="05000000000000000000" pitchFamily="2" charset="2"/>
                  </a:rPr>
                  <a:t>(</a:t>
                </a:r>
                <a:r>
                  <a:rPr lang="de-DE" sz="1467">
                    <a:solidFill>
                      <a:schemeClr val="accent1"/>
                    </a:solidFill>
                  </a:rPr>
                  <a:t>same source </a:t>
                </a:r>
                <a:r>
                  <a:rPr lang="de-DE" sz="1467" err="1">
                    <a:solidFill>
                      <a:schemeClr val="accent1"/>
                    </a:solidFill>
                  </a:rPr>
                  <a:t>for</a:t>
                </a:r>
                <a:r>
                  <a:rPr lang="de-DE" sz="1467">
                    <a:solidFill>
                      <a:schemeClr val="accent1"/>
                    </a:solidFill>
                  </a:rPr>
                  <a:t> all </a:t>
                </a:r>
                <a:r>
                  <a:rPr lang="de-DE" sz="1467" err="1">
                    <a:solidFill>
                      <a:schemeClr val="accent1"/>
                    </a:solidFill>
                  </a:rPr>
                  <a:t>reports</a:t>
                </a:r>
                <a:r>
                  <a:rPr lang="de-DE" sz="1467">
                    <a:solidFill>
                      <a:schemeClr val="accent1"/>
                    </a:solidFill>
                  </a:rPr>
                  <a:t>) </a:t>
                </a:r>
              </a:p>
            </p:txBody>
          </p:sp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F16863E9-DA61-49B3-94DC-808664D83A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9669" y="2931790"/>
                <a:ext cx="273923" cy="273923"/>
              </a:xfrm>
              <a:prstGeom prst="ellipse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677B69BE-3692-4678-83F6-617B858E993B}"/>
                </a:ext>
              </a:extLst>
            </p:cNvPr>
            <p:cNvGrpSpPr/>
            <p:nvPr/>
          </p:nvGrpSpPr>
          <p:grpSpPr>
            <a:xfrm>
              <a:off x="9769074" y="3637334"/>
              <a:ext cx="1800955" cy="2299036"/>
              <a:chOff x="7473122" y="2863697"/>
              <a:chExt cx="1350716" cy="1724277"/>
            </a:xfrm>
          </p:grpSpPr>
          <p:sp>
            <p:nvSpPr>
              <p:cNvPr id="18" name="Rechteck 17">
                <a:extLst>
                  <a:ext uri="{FF2B5EF4-FFF2-40B4-BE49-F238E27FC236}">
                    <a16:creationId xmlns:a16="http://schemas.microsoft.com/office/drawing/2014/main" id="{29FE728D-5FE6-4789-AFEB-297A65BE584F}"/>
                  </a:ext>
                </a:extLst>
              </p:cNvPr>
              <p:cNvSpPr/>
              <p:nvPr/>
            </p:nvSpPr>
            <p:spPr>
              <a:xfrm>
                <a:off x="7473122" y="2863697"/>
                <a:ext cx="1350716" cy="1724277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8000" tIns="624000" rIns="48000" bIns="48000" rtlCol="0" anchor="t"/>
              <a:lstStyle/>
              <a:p>
                <a:pPr algn="ctr"/>
                <a:r>
                  <a:rPr lang="de-DE" sz="1467" b="1">
                    <a:solidFill>
                      <a:schemeClr val="accent1"/>
                    </a:solidFill>
                  </a:rPr>
                  <a:t>Lower </a:t>
                </a:r>
                <a:r>
                  <a:rPr lang="de-DE" sz="1467" b="1" err="1">
                    <a:solidFill>
                      <a:schemeClr val="accent1"/>
                    </a:solidFill>
                  </a:rPr>
                  <a:t>error</a:t>
                </a:r>
                <a:r>
                  <a:rPr lang="de-DE" sz="1467" b="1">
                    <a:solidFill>
                      <a:schemeClr val="accent1"/>
                    </a:solidFill>
                  </a:rPr>
                  <a:t> </a:t>
                </a:r>
                <a:r>
                  <a:rPr lang="de-DE" sz="1467" b="1" err="1">
                    <a:solidFill>
                      <a:schemeClr val="accent1"/>
                    </a:solidFill>
                  </a:rPr>
                  <a:t>frequency</a:t>
                </a:r>
                <a:r>
                  <a:rPr lang="de-DE" sz="1467" b="1">
                    <a:solidFill>
                      <a:schemeClr val="accent1"/>
                    </a:solidFill>
                  </a:rPr>
                  <a:t> </a:t>
                </a:r>
                <a:r>
                  <a:rPr lang="de-DE" sz="1467" b="1" err="1">
                    <a:solidFill>
                      <a:schemeClr val="accent1"/>
                    </a:solidFill>
                  </a:rPr>
                  <a:t>by</a:t>
                </a:r>
                <a:r>
                  <a:rPr lang="de-DE" sz="1467" b="1">
                    <a:solidFill>
                      <a:schemeClr val="accent1"/>
                    </a:solidFill>
                  </a:rPr>
                  <a:t> </a:t>
                </a:r>
                <a:r>
                  <a:rPr lang="de-DE" sz="1467" b="1" err="1">
                    <a:solidFill>
                      <a:schemeClr val="accent1"/>
                    </a:solidFill>
                  </a:rPr>
                  <a:t>eliminating</a:t>
                </a:r>
                <a:r>
                  <a:rPr lang="de-DE" sz="1467" b="1">
                    <a:solidFill>
                      <a:schemeClr val="accent1"/>
                    </a:solidFill>
                  </a:rPr>
                  <a:t> </a:t>
                </a:r>
                <a:r>
                  <a:rPr lang="de-DE" sz="1467" b="1" err="1">
                    <a:solidFill>
                      <a:schemeClr val="accent1"/>
                    </a:solidFill>
                  </a:rPr>
                  <a:t>system</a:t>
                </a:r>
                <a:r>
                  <a:rPr lang="de-DE" sz="1467" b="1">
                    <a:solidFill>
                      <a:schemeClr val="accent1"/>
                    </a:solidFill>
                  </a:rPr>
                  <a:t> </a:t>
                </a:r>
                <a:r>
                  <a:rPr lang="de-DE" sz="1467" b="1" err="1">
                    <a:solidFill>
                      <a:schemeClr val="accent1"/>
                    </a:solidFill>
                  </a:rPr>
                  <a:t>breaks</a:t>
                </a:r>
                <a:r>
                  <a:rPr lang="de-DE" sz="1467" b="1">
                    <a:solidFill>
                      <a:schemeClr val="accent1"/>
                    </a:solidFill>
                  </a:rPr>
                  <a:t> </a:t>
                </a:r>
              </a:p>
            </p:txBody>
          </p:sp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C2FAB5BA-BDE7-41C0-B67A-CC217F56B1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11519" y="2931790"/>
                <a:ext cx="273923" cy="273923"/>
              </a:xfrm>
              <a:prstGeom prst="ellipse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6312679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" val="Standard Red"/>
  <p:tag name="ISFOXDOCUMENTCLASSIFICATIONVERSION" val="1"/>
  <p:tag name="ISFOXLABELINGONTITLEPAGESET" val="True"/>
  <p:tag name="ISFOXPRESENTATIONISLABELED" val="Internal: All rights reserved. Distribution within DRÄXLMAIER Group, customer and partners."/>
  <p:tag name="A71660D270C64F5BBB8F27F5E85BE6370" val="DOMFGDVB\pf26857;d4c75f49-f1ee-485c-aa75-2c54e2ab5223;Internal;2019-06-14T15:19:54;;DRX|"/>
  <p:tag name="A71660D270C64F5BBB8F27F5E85BE630" val="1"/>
  <p:tag name="THINKCELLPRESENTATIONDONOTDELETE" val="&lt;?xml version=&quot;1.0&quot; encoding=&quot;UTF-16&quot; standalone=&quot;yes&quot;?&gt;&lt;root reqver=&quot;27037&quot;&gt;&lt;version val=&quot;32956&quot;/&gt;&lt;CPresentation id=&quot;1&quot;&gt;&lt;m_precDefaultNumber&gt;&lt;m_yearfmt&gt;&lt;begin val=&quot;0&quot;/&gt;&lt;end val=&quot;4&quot;/&gt;&lt;/m_yearfmt&gt;&lt;/m_precDefaultNumber&gt;&lt;m_precDefaultPercent&gt;&lt;m_yearfmt&gt;&lt;begin val=&quot;0&quot;/&gt;&lt;end val=&quot;4&quot;/&gt;&lt;/m_yearfmt&gt;&lt;/m_precDefaultPercent&gt;&lt;m_precDefaultDate&gt;&lt;m_yearfmt&gt;&lt;begin val=&quot;0&quot;/&gt;&lt;end val=&quot;4&quot;/&gt;&lt;/m_yearfmt&gt;&lt;/m_precDefaultDate&gt;&lt;m_precDefaultDay&gt;&lt;m_bNumberIsYear val=&quot;0&quot;/&gt;&lt;m_strFormatTime&gt;%#d&lt;/m_strFormatTime&gt;&lt;m_yearfmt&gt;&lt;begin val=&quot;0&quot;/&gt;&lt;end val=&quot;4&quot;/&gt;&lt;/m_yearfmt&gt;&lt;/m_precDefaultDay&gt;&lt;m_precDefaultWeek&gt;&lt;m_bNumberIsYear val=&quot;0&quot;/&gt;&lt;m_strFormatTime&gt;%4&lt;/m_strFormatTime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bNumberIsYear val=&quot;0&quot;/&gt;&lt;m_strFormatTime&gt;Q%5&lt;/m_strFormatTime&gt;&lt;m_yearfmt&gt;&lt;begin val=&quot;0&quot;/&gt;&lt;end val=&quot;4&quot;/&gt;&lt;/m_yearfmt&gt;&lt;/m_precDefaultQuarter&gt;&lt;m_precDefaultYear&gt;&lt;m_bNumberIsYear val=&quot;0&quot;/&gt;&lt;m_strFormatTime&gt;%Y&lt;/m_strFormatTime&gt;&lt;m_yearfmt&gt;&lt;begin val=&quot;0&quot;/&gt;&lt;end val=&quot;0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/CPresentation&gt;&lt;/root&gt;"/>
  <p:tag name="ISFOXLABELUSERINTERACTION" val="True"/>
  <p:tag name="ISFOXOLDCLASSIFICATIONID" val="00000000-0000-0000-0000-000000000000"/>
  <p:tag name="ISFOXCLASSIFICATIONID" val="d4c75f49-f1ee-485c-aa75-2c54e2ab5223"/>
  <p:tag name="ISFOXCLASSIFICATIONNAME" val="Internal"/>
  <p:tag name="ISFOXPREFIX" val="DRX"/>
  <p:tag name="ISFOXSHOWCLASSIFICATIONREQUESTDIALOG" val="False"/>
  <p:tag name="ISFOXCLASSIFICATIONINKEYWORDS" val="Internal"/>
  <p:tag name="ISFOXDOVERSIONINGONSAVE" val="0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4b668b3e-1c4a-48f5-8bf3-cee8d6456ea8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81,56102"/>
  <p:tag name="LEFT" val="25,50528"/>
  <p:tag name="WIDTH" val="763,4262"/>
  <p:tag name="HEIGHT" val="28,81409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42,48819"/>
  <p:tag name="LEFT" val="25,5052"/>
  <p:tag name="WIDTH" val="763,3553"/>
  <p:tag name="HEIGHT" val="32,7063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7006fb64-f723-482a-9a39-39e07ab6a117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b5382dea-fa95-4a41-b147-fde2f36633a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6efab030-c358-4610-9db8-f4ec430e89c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246cd3eb-e0ae-4d0e-bc5e-94710c15eae8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b08b51cb-e513-4622-bec0-f2a8d54b681f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1f8d5cdf-9940-4c8e-8666-af9e6c77c9d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20573c7a-dd2a-415f-a86e-d32bf63c288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502,4865"/>
  <p:tag name="LEFT" val="25,50528"/>
  <p:tag name="WIDTH" val="727,9832"/>
  <p:tag name="HEIGHT" val="17,1195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42,5474"/>
  <p:tag name="LEFT" val="25,5052"/>
  <p:tag name="WIDTH" val="811,0149"/>
  <p:tag name="HEIGHT" val="65,39559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bd83c6c7-7aa2-4e17-b91f-c5f48a4d4f9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0169385d-6807-446c-814e-3202eb5f02cc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2a748c48-7361-4f0c-9723-f12c8209702f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1d24c97e-2913-4e60-8d7b-92c9e8c3db3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1fdf5bb6-5dc8-423b-8ee8-bf8fb756dbb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f7b38fb1-a109-44fc-b924-f018f948aa4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35,00008"/>
  <p:tag name="LEFT" val="39"/>
  <p:tag name="WIDTH" val="703,5001"/>
  <p:tag name="HEIGHT" val="67,7448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75429a18-f4fa-4f17-8a31-ed24f54f611d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502,4866"/>
  <p:tag name="LEFT" val="88,21756"/>
  <p:tag name="WIDTH" val="665,2708"/>
  <p:tag name="HEIGHT" val="17,11945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70652567-700c-4ce4-aeae-a6e25384a627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ed25b471-6270-4d80-8773-92f1baa2499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22076ffd-3071-4a87-aab4-f36ef2e88865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960f4fe0-16c8-4074-baee-d73d70abb42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aa268df3-4bbd-41dd-a639-147f972c263b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b844b62e-1ae6-4db7-a8db-2ddbd7e6e63c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870b3c46-df8f-4419-9b7d-1af876aba578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6c19d306-014a-4666-9179-b9996fd42bc8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4a099964-dcc0-4a6f-8fac-0fecc6a4060b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46cf7929-b72e-498b-b5e8-6d74ca85d39c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cbf39ce8-8992-4e31-af0b-277582bc9e2d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6a221c0b-122b-472b-823a-62bfa2d0abeb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1f31dba1-8e65-4248-9ad6-16d2c74412f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0356ecab-0e2b-41a7-9ac2-37b615314fff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4acd8ad7-7697-4a6c-9128-037be94ef0d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ABEL-urn:ef96f52d-7532-4389-8638-078ab70a133d:quickSlide:basic:slides#DraexlmaierLabels\af0d68f1-2886-4d8d-9888-0cc2187ed0cc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c91edd57-3724-4658-890d-7fd95bd7d51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36,72"/>
  <p:tag name="LEFT" val="72,04496"/>
  <p:tag name="WIDTH" val="264,24"/>
  <p:tag name="HEIGHT" val="1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  <p:tag name="SHAPEINFOGUID" val="ee91891e-b580-4c9f-9afe-b913353f0d1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710b4e1a-3990-4d56-85d6-5a06acb001f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c40c527b-9ca8-4062-9a48-39ab09369dc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7b89f98e-0e69-4519-b373-7994fc3b402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W1QJscvJzVUqW7sYP_HfA"/>
  <p:tag name="SHAPEINFOGUID" val="65e604a4-8489-4857-b1a9-521dee9e33d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36,72"/>
  <p:tag name="LEFT" val="72,04496"/>
  <p:tag name="WIDTH" val="264,24"/>
  <p:tag name="HEIGHT" val="1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54,72"/>
  <p:tag name="LEFT" val="72"/>
  <p:tag name="WIDTH" val="816"/>
  <p:tag name="HEIGHT" val="46,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c765b6ce-7ce7-43e6-a968-0b388107502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f28982b5-5cb1-40de-a9fe-5f0692dac2c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138eaeb4-e86b-44d1-baa3-ef398f7a5b3c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43f35347-afbb-4daf-9dd9-81cb86bd1cc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Linie;"/>
  <p:tag name="MIO_USER_INPUT_OPTIONAL" val=" "/>
  <p:tag name="MIO_USER_INPUT_FIXED" val=" 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ddc6f85c-31da-4edd-8fbd-7c122ff7b3c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db9c1467-cc69-4abd-a3e2-2a5a3c2cfd5b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3ea1de85-ccaa-43bd-ab81-4b49b3b4558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462ef7f9-fa9f-4fcd-bd2a-23919f73567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e08a8ab7-c921-4a59-9b37-bc8bbe5ad5e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e2efe09e-25e0-4db5-9f37-5f52ff6955ab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a5503caf-1107-4e54-8aaf-5b9864ad80e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c9a4acbd-0240-478c-a11b-2fc20488b1b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6c8099cc-ba19-4e99-8f5c-b1f3bd22948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bf981bf5-ae0d-4037-875b-73bf4bc5a42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1787143c-e2bb-4504-9f64-6aa147958ab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f73f0ec1-cbf3-411c-b1de-fce22f83ab1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a1befb3f-72d7-4277-8a96-8bf6fdc0cb4c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1fee5c9c-b0a4-496f-be6c-2031f7a2c6e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76ce1db3-42e2-484e-af19-9c6643a1ca4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e2b622ae-6da9-4b5d-80cb-78ac85de48e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38b8e1bb-fd7a-4c0e-881c-e6f36ca17ddc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d53fc9ef-ef76-4b17-8aa9-b526a718a75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942ae715-e23b-41a9-81b5-3b990ed2ec5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502,4865"/>
  <p:tag name="LEFT" val="25,50528"/>
  <p:tag name="WIDTH" val="727,9832"/>
  <p:tag name="HEIGHT" val="17,1195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42,48827"/>
  <p:tag name="LEFT" val="25,5052"/>
  <p:tag name="WIDTH" val="763,3553"/>
  <p:tag name="HEIGHT" val="67,820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3c032952-ad6a-45d7-95a8-9f23793acca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da1ce550-e1aa-4f52-9e57-62915a28ec6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1de9cdb7-cf53-4c2c-af8b-1d4a121250b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ANTTDATA" val="&lt;DocumentElement&gt;&#10;  &lt;id&gt;1&lt;/id&gt;&#10;  &lt;task&gt;&#10;    &lt;showHide&gt;True&lt;/showHide&gt;&#10;    &lt;join&gt;False&lt;/join&gt;&#10;    &lt;title&gt;Neuer Vorgang&lt;/title&gt;&#10;    &lt;startStar&gt;2020-01-20T00:00:00&lt;/startStar&gt;&#10;    &lt;start&gt;2020-01-20T00:00:00&lt;/start&gt;&#10;    &lt;end&gt;2020-01-25T00:00:00&lt;/end&gt;&#10;    &lt;endStar&gt;2020-01-25T00:00:00&lt;/endStar&gt;&#10;    &lt;progress&gt;0&lt;/progress&gt;&#10;    &lt;color&gt;Türkis&lt;/color&gt;&#10;    &lt;text&gt;&lt;/text&gt;&#10;    &lt;idTag&gt;t0&lt;/idTag&gt;&#10;  &lt;/task&gt;&#10;  &lt;task&gt;&#10;    &lt;showHide&gt;True&lt;/showHide&gt;&#10;    &lt;join&gt;False&lt;/join&gt;&#10;    &lt;title&gt;Neuer Vorgang&lt;/title&gt;&#10;    &lt;startStar&gt;2020-01-25T00:00:00&lt;/startStar&gt;&#10;    &lt;start&gt;2020-01-25T00:00:00&lt;/start&gt;&#10;    &lt;end&gt;2020-01-30T00:00:00&lt;/end&gt;&#10;    &lt;endStar&gt;2020-01-30T00:00:00&lt;/endStar&gt;&#10;    &lt;progress&gt;0&lt;/progress&gt;&#10;    &lt;color&gt;Türkis&lt;/color&gt;&#10;    &lt;text&gt;&lt;/text&gt;&#10;    &lt;idTag&gt;t0&lt;/idTag&gt;&#10;  &lt;/task&gt;&#10;  &lt;task&gt;&#10;    &lt;showHide&gt;True&lt;/showHide&gt;&#10;    &lt;join&gt;False&lt;/join&gt;&#10;    &lt;title&gt;Neuer Vorgang&lt;/title&gt;&#10;    &lt;startStar&gt;2020-01-30T00:00:00&lt;/startStar&gt;&#10;    &lt;start&gt;2020-01-30T00:00:00&lt;/start&gt;&#10;    &lt;end&gt;2020-02-04T00:00:00&lt;/end&gt;&#10;    &lt;endStar&gt;2020-02-04T00:00:00&lt;/endStar&gt;&#10;    &lt;progress&gt;0&lt;/progress&gt;&#10;    &lt;color&gt;Türkis&lt;/color&gt;&#10;    &lt;text&gt;&lt;/text&gt;&#10;    &lt;idTag&gt;t0&lt;/idTag&gt;&#10;  &lt;/task&gt;&#10;  &lt;task&gt;&#10;    &lt;showHide&gt;True&lt;/showHide&gt;&#10;    &lt;join&gt;False&lt;/join&gt;&#10;    &lt;title&gt;Neuer Vorgang&lt;/title&gt;&#10;    &lt;startStar&gt;2020-02-04T00:00:00&lt;/startStar&gt;&#10;    &lt;start&gt;2020-02-04T00:00:00&lt;/start&gt;&#10;    &lt;end&gt;2020-02-09T00:00:00&lt;/end&gt;&#10;    &lt;endStar&gt;2020-02-09T00:00:00&lt;/endStar&gt;&#10;    &lt;progress&gt;0&lt;/progress&gt;&#10;    &lt;color&gt;Türkis&lt;/color&gt;&#10;    &lt;text&gt;&lt;/text&gt;&#10;    &lt;idTag&gt;t0&lt;/idTag&gt;&#10;  &lt;/task&gt;&#10;&lt;/DocumentElement&gt;"/>
  <p:tag name="GANTTSETTINGS" val="&lt;settings&gt;&#10;  &lt;legend&gt;False&lt;/legend&gt;&#10;  &lt;ganttViewTop&gt;130&lt;/ganttViewTop&gt;&#10;  &lt;ganttViewLeft&gt;2160&lt;/ganttViewLeft&gt;&#10;  &lt;timeLineRange&gt;0&lt;/timeLineRange&gt;&#10;  &lt;showStartStarCol&gt;True&lt;/showStartStarCol&gt;&#10;  &lt;showEndStarCol&gt;True&lt;/showEndStarCol&gt;&#10;  &lt;showTodayIndicator&gt;True&lt;/showTodayIndicator&gt;&#10;  &lt;todayIndicatorValue&gt;2020-01-20 12:00:00Z&lt;/todayIndicatorValue&gt;&#10;  &lt;showVisibleCol&gt;True&lt;/showVisibleCol&gt;&#10;  &lt;showUpCol&gt;True&lt;/showUpCol&gt;&#10;  &lt;showFreetextCol&gt;True&lt;/showFreetextCol&gt;&#10;  &lt;showFinishCol&gt;True&lt;/showFinishCol&gt;&#10;  &lt;Language&gt;de&lt;/Language&gt;&#10;  &lt;Dateformat&gt;dd.MM.yyyy&lt;/Dateformat&gt;&#10;  &lt;NeutralTime&gt;False&lt;/NeutralTime&gt;&#10;&lt;/settings&gt;"/>
  <p:tag name="HASGANTTCHART" val="tru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22fe8254-1384-40c3-82df-02a32450566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e641f977-c7c1-4f6d-a344-6ecbc32b77eb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42,48827"/>
  <p:tag name="LEFT" val="25,5052"/>
  <p:tag name="WIDTH" val="763,3553"/>
  <p:tag name="HEIGHT" val="67,820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  <p:tag name="SHAPEINFOGUID" val="eeabc661-6a0e-4262-bec7-1544f4b50f2a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Kg26jBeRp.Z6pfX9U6G1Q"/>
  <p:tag name="SHAPEINFOGUID" val="b2e4943e-16f8-4ced-be14-141f1b0b5db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35"/>
  <p:tag name="LEFT" val="39,12732"/>
  <p:tag name="WIDTH" val="703,5001"/>
  <p:tag name="HEIGHT" val="67,74488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502,4866"/>
  <p:tag name="LEFT" val="88,21756"/>
  <p:tag name="WIDTH" val="665,2708"/>
  <p:tag name="HEIGHT" val="17,1194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d28bcb5c-9575-4897-bb40-9fa082dd7c7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3a76827b-0669-4489-9987-91352f77702b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36b6f861-3f0b-4608-a9d4-a4b2c8c36b3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91de2a1c-f9d8-49fa-bea6-fe720cabc64b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2e372bb7-8f7f-4e24-b33c-23c9c09fd67c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b0107b8d-e4dc-4504-a5a3-ad6cc33f6c7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502,4865"/>
  <p:tag name="LEFT" val="25,50528"/>
  <p:tag name="WIDTH" val="727,9832"/>
  <p:tag name="HEIGHT" val="17,1195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ABEL-urn:ef96f52d-7532-4389-8638-078ab70a133d:quickSlide:basic:slides#DraexlmaierLabels\b17baf76-9f83-4f56-9775-8f0ff071155f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9c4a1592-ab66-4d14-bf1a-13c2935afab9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6f42db6d-ff4d-4ae8-b715-53283be6546b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dd0b1c6d-4701-4c80-bb3f-e2e687f0358b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78166e72-7f60-470d-88ac-fc715695409a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99f9b11c-7773-4e16-b0b4-05f152d0539b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3f904115-7feb-464e-babe-e48d0ca09359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7cf4d282-f96a-44d9-a222-f168e45ec12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8265a503-f333-498d-8b24-1838209b4e0d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8de954b2-f129-4072-b9a3-9f107aea104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2699a809-066a-4231-bd56-dd0898d7cab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aa20f83b-c11a-4a65-8b6b-8de76217524f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c0735e64-d60e-41e6-8302-224576057f1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46b77bd6-51aa-4021-b0d6-fbce981da63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4033013c-7eb5-4579-aa5e-427d0ea7135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1ee0b5d5-8892-41a2-b735-bcb0c021798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c719e9c4-1a74-4a5f-8d53-497265a3a2a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56c9777f-909d-43bc-b9ca-27c2dc9af956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17e2f958-ab13-4c7d-ba37-6c84fe48eea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acb5fd37-7797-41ee-ad49-58ec01b7baff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0908ce4f-1620-4e3c-8172-19e402572f3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f4a6c124-5ccd-4bc1-9565-e4dddbaee6ca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93ecd52f-9f22-44ca-8cf6-a25a2639fd5b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INFOGUID" val="7b6df46b-7cc7-4b6f-9016-9e9fb6c29148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502,4865"/>
  <p:tag name="LEFT" val="25,50528"/>
  <p:tag name="WIDTH" val="727,9832"/>
  <p:tag name="HEIGHT" val="17,1195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raexlmaier">
  <a:themeElements>
    <a:clrScheme name="DRX 3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0097AC"/>
      </a:accent1>
      <a:accent2>
        <a:srgbClr val="888E95"/>
      </a:accent2>
      <a:accent3>
        <a:srgbClr val="F8DA00"/>
      </a:accent3>
      <a:accent4>
        <a:srgbClr val="F28B00"/>
      </a:accent4>
      <a:accent5>
        <a:srgbClr val="E72D34"/>
      </a:accent5>
      <a:accent6>
        <a:srgbClr val="5EB342"/>
      </a:accent6>
      <a:hlink>
        <a:srgbClr val="0097AC"/>
      </a:hlink>
      <a:folHlink>
        <a:srgbClr val="888E95"/>
      </a:folHlink>
    </a:clrScheme>
    <a:fontScheme name="DRX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DRX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>
        <a:ln>
          <a:noFill/>
        </a:ln>
      </a:spPr>
      <a:bodyPr lIns="72000" tIns="72000" rIns="72000" bIns="72000" rtlCol="0" anchor="t" anchorCtr="0"/>
      <a:lstStyle>
        <a:defPPr algn="l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spcBef>
            <a:spcPts val="0"/>
          </a:spcBef>
          <a:defRPr dirty="0" err="1" smtClean="0"/>
        </a:defPPr>
      </a:lstStyle>
    </a:txDef>
  </a:objectDefaults>
  <a:extraClrSchemeLst/>
  <a:custClrLst>
    <a:custClr>
      <a:srgbClr val="FFFFFF"/>
    </a:custClr>
    <a:custClr name="DRÄXLMAIER Turquoise, darker 25%">
      <a:srgbClr val="006675"/>
    </a:custClr>
    <a:custClr>
      <a:srgbClr val="FFFFFF"/>
    </a:custClr>
    <a:custClr>
      <a:srgbClr val="FFFFFF"/>
    </a:custClr>
    <a:custClr name="Orange darker 25%">
      <a:srgbClr val="925800"/>
    </a:custClr>
    <a:custClr name="Red darker 25%">
      <a:srgbClr val="9F2322"/>
    </a:custClr>
    <a:custClr name="Green darker 25%">
      <a:srgbClr val="437E2F"/>
    </a:custClr>
    <a:custClr>
      <a:srgbClr val="FFFFFF"/>
    </a:custClr>
    <a:custClr>
      <a:srgbClr val="FFFFFF"/>
    </a:custClr>
    <a:custClr>
      <a:srgbClr val="FFFFFF"/>
    </a:custClr>
    <a:custClr name="Black">
      <a:srgbClr val="000000"/>
    </a:custClr>
    <a:custClr name="DRÄXLMAIER Turquoise">
      <a:srgbClr val="0097AC"/>
    </a:custClr>
    <a:custClr name="DRÄXLMAIER Silver">
      <a:srgbClr val="888E95"/>
    </a:custClr>
    <a:custClr name="Yellow">
      <a:srgbClr val="F8DA00"/>
    </a:custClr>
    <a:custClr name="Orange">
      <a:srgbClr val="F28B00"/>
    </a:custClr>
    <a:custClr name="Red">
      <a:srgbClr val="E72D34"/>
    </a:custClr>
    <a:custClr name="Green">
      <a:srgbClr val="5EB342"/>
    </a:custClr>
    <a:custClr>
      <a:srgbClr val="B8860B"/>
    </a:custClr>
    <a:custClr>
      <a:srgbClr val="8B8B00"/>
    </a:custClr>
    <a:custClr>
      <a:srgbClr val="6D4C41"/>
    </a:custClr>
    <a:custClr name="Black 75%">
      <a:srgbClr val="404040"/>
    </a:custClr>
    <a:custClr name="DRÄXLMAIER Turquoise 75%">
      <a:srgbClr val="40B0C2"/>
    </a:custClr>
    <a:custClr name="DRÄXLMAIER Silver 75%">
      <a:srgbClr val="A6AAB0"/>
    </a:custClr>
    <a:custClr name="Yellow 75%">
      <a:srgbClr val="FAE343"/>
    </a:custClr>
    <a:custClr name="Orange 75%">
      <a:srgbClr val="F5A840"/>
    </a:custClr>
    <a:custClr name="Red 75%">
      <a:srgbClr val="EC5A57"/>
    </a:custClr>
    <a:custClr name="Green 75%">
      <a:srgbClr val="86C671"/>
    </a:custClr>
    <a:custClr name="75%">
      <a:srgbClr val="CAA448"/>
    </a:custClr>
    <a:custClr name="75%">
      <a:srgbClr val="A8A840"/>
    </a:custClr>
    <a:custClr name="75%">
      <a:srgbClr val="927971"/>
    </a:custClr>
    <a:custClr name="Black 50%">
      <a:srgbClr val="7F7F7F"/>
    </a:custClr>
    <a:custClr name="DRÄXLMAIER Turquoise 50%">
      <a:srgbClr val="7FCAD6"/>
    </a:custClr>
    <a:custClr name="DRÄXLMAIER Silver 50%">
      <a:srgbClr val="C3C6CA"/>
    </a:custClr>
    <a:custClr name="Yellow 50%">
      <a:srgbClr val="FBEC7F"/>
    </a:custClr>
    <a:custClr name="Orange 50%">
      <a:srgbClr val="F8C57F"/>
    </a:custClr>
    <a:custClr name="Red 50%">
      <a:srgbClr val="F18779"/>
    </a:custClr>
    <a:custClr name="Green 50%">
      <a:srgbClr val="AED9A0"/>
    </a:custClr>
    <a:custClr name="50%">
      <a:srgbClr val="DBC285"/>
    </a:custClr>
    <a:custClr name="50%">
      <a:srgbClr val="C5C57F"/>
    </a:custClr>
    <a:custClr name="50%">
      <a:srgbClr val="B6A5A0"/>
    </a:custClr>
    <a:custClr name="Black 25%">
      <a:srgbClr val="BFBFBF"/>
    </a:custClr>
    <a:custClr name="DRÄXLMAIER Turquoise 25%">
      <a:srgbClr val="BFE4EA"/>
    </a:custClr>
    <a:custClr name="DRÄXLMAIER Silver 25%">
      <a:srgbClr val="E1E3E4"/>
    </a:custClr>
    <a:custClr name="Yellow 25%">
      <a:srgbClr val="FDF6BF"/>
    </a:custClr>
    <a:custClr name="Orange 25%">
      <a:srgbClr val="FCE2BF"/>
    </a:custClr>
    <a:custClr name="Red 25%">
      <a:srgbClr val="F7B59C"/>
    </a:custClr>
    <a:custClr name="Green 25%">
      <a:srgbClr val="D7ECD0"/>
    </a:custClr>
    <a:custClr name="25%">
      <a:srgbClr val="EDE1C2"/>
    </a:custClr>
    <a:custClr name="25%">
      <a:srgbClr val="E2E2BF"/>
    </a:custClr>
    <a:custClr name="25%">
      <a:srgbClr val="DAD2CF"/>
    </a:custClr>
  </a:custClrLst>
  <a:extLst>
    <a:ext uri="{05A4C25C-085E-4340-85A3-A5531E510DB2}">
      <thm15:themeFamily xmlns:thm15="http://schemas.microsoft.com/office/thememl/2012/main" name="Draexlmaier_Template.potx" id="{5CCA2E01-C2F5-44E8-8AD6-781DEF403288}" vid="{175525F6-A82F-477E-BE50-A33542E80A5E}"/>
    </a:ext>
  </a:ext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qs:UpdateInfoSlideData xmlns:qs="urn:ef96f52d-7532-4389-8638-078ab70a133d:15a59144-b7e1-4f7e-a072-a5862b49fb18:quickSlide:extdata:slide:updateinfo">
  <qs:ThisSlideInfo>
    <qs:PresentationGuid/>
    <qs:SlideGuid>E7B2A930-8F51-42CE-A247-F20E66544931</qs:SlideGuid>
    <qs:SlideTitle>Master Digital Transformation synapsis</qs:SlideTitle>
    <qs:PublishingDate>2022-08-29T11:18:46</qs:PublishingDate>
    <qs:Author>Polewiak-Lang FeeSchirin GM4</qs:Author>
    <qs:OldGuid/>
  </qs:ThisSlideInfo>
  <qs:OrigSlideInfo>
    <qs:PresentationGuid/>
    <qs:SlideGuid>E7B2A930-8F51-42CE-A247-F20E66544931</qs:SlideGuid>
    <qs:SlideTitle>Master Digital Transformation synapsis</qs:SlideTitle>
    <qs:PublishingDate>2022-08-29T11:18:46</qs:PublishingDate>
    <qs:Author>Polewiak-Lang FeeSchirin GM4</qs:Author>
    <qs:OldGuid/>
  </qs:OrigSlideInfo>
</qs:UpdateInfoSlideData>
</file>

<file path=customXml/item3.xml><?xml version="1.0" encoding="utf-8"?>
<qs:UpdateInfoSlideData xmlns:qs="urn:ef96f52d-7532-4389-8638-078ab70a133d:15a59144-b7e1-4f7e-a072-a5862b49fb18:quickSlide:extdata:slide:updateinfo">
  <qs:ThisSlideInfo>
    <qs:PresentationGuid/>
    <qs:SlideGuid>3D9CDCE9-E76D-4132-90C1-A5203F9F0CAB</qs:SlideGuid>
    <qs:SlideTitle>Contact (phone + mobile number) and team</qs:SlideTitle>
    <qs:PublishingDate>2021-10-18T15:13:58</qs:PublishingDate>
    <qs:Author>Polewiak-Lang FeeSchirin GC</qs:Author>
    <qs:OldGuid/>
  </qs:ThisSlideInfo>
  <qs:OrigSlideInfo>
    <qs:PresentationGuid/>
    <qs:SlideGuid>3D9CDCE9-E76D-4132-90C1-A5203F9F0CAB</qs:SlideGuid>
    <qs:SlideTitle>Contact (phone + mobile number) and team</qs:SlideTitle>
    <qs:PublishingDate>2021-10-18T15:13:58</qs:PublishingDate>
    <qs:Author>Polewiak-Lang FeeSchirin GC</qs:Author>
    <qs:OldGuid/>
  </qs:OrigSlideInfo>
</qs:UpdateInfoSlideDat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f74a9412-67ff-477d-8570-7e07eb26a0ff">MKWJXVV32T2E-1622245723-87549</_dlc_DocId>
    <_dlc_DocIdUrl xmlns="f74a9412-67ff-477d-8570-7e07eb26a0ff">
      <Url>https://draexlmaier.sharepoint.com/sites/prj_synapsisLibrary2/_layouts/15/DocIdRedir.aspx?ID=MKWJXVV32T2E-1622245723-87549</Url>
      <Description>MKWJXVV32T2E-1622245723-87549</Description>
    </_dlc_DocIdUrl>
    <lcf76f155ced4ddcb4097134ff3c332f xmlns="93f2c10c-cb8c-47bc-af0c-d3e8144d249e">
      <Terms xmlns="http://schemas.microsoft.com/office/infopath/2007/PartnerControls"/>
    </lcf76f155ced4ddcb4097134ff3c332f>
    <TaxCatchAll xmlns="f74a9412-67ff-477d-8570-7e07eb26a0ff" xsi:nil="true"/>
    <Kommentar xmlns="93f2c10c-cb8c-47bc-af0c-d3e8144d249e" xsi:nil="true"/>
    <SharedWithUsers xmlns="f74a9412-67ff-477d-8570-7e07eb26a0ff">
      <UserInfo>
        <DisplayName>Schaetz Ramona H-OD1</DisplayName>
        <AccountId>646</AccountId>
        <AccountType/>
      </UserInfo>
      <UserInfo>
        <DisplayName>Stangl Patrick H-OD</DisplayName>
        <AccountId>3262</AccountId>
        <AccountType/>
      </UserInfo>
    </SharedWithUsers>
  </documentManagement>
</p:propertie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D79A1E62D1AC4BA57F48B99EB25C38" ma:contentTypeVersion="18" ma:contentTypeDescription="Create a new document." ma:contentTypeScope="" ma:versionID="33f95d0a37d445526fadf9559ce842c2">
  <xsd:schema xmlns:xsd="http://www.w3.org/2001/XMLSchema" xmlns:xs="http://www.w3.org/2001/XMLSchema" xmlns:p="http://schemas.microsoft.com/office/2006/metadata/properties" xmlns:ns2="93f2c10c-cb8c-47bc-af0c-d3e8144d249e" xmlns:ns3="f74a9412-67ff-477d-8570-7e07eb26a0ff" targetNamespace="http://schemas.microsoft.com/office/2006/metadata/properties" ma:root="true" ma:fieldsID="298516251b1972dfd21fd7453c56f380" ns2:_="" ns3:_="">
    <xsd:import namespace="93f2c10c-cb8c-47bc-af0c-d3e8144d249e"/>
    <xsd:import namespace="f74a9412-67ff-477d-8570-7e07eb26a0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_dlc_DocId" minOccurs="0"/>
                <xsd:element ref="ns3:_dlc_DocIdUrl" minOccurs="0"/>
                <xsd:element ref="ns3:_dlc_DocIdPersistId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Kommenta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f2c10c-cb8c-47bc-af0c-d3e8144d24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Kommentar" ma:index="22" nillable="true" ma:displayName="Kommentar" ma:format="Dropdown" ma:internalName="Kommentar">
      <xsd:simpleType>
        <xsd:restriction base="dms:Text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719ce222-a724-4153-a250-9420caf305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4a9412-67ff-477d-8570-7e07eb26a0ff" elementFormDefault="qualified">
    <xsd:import namespace="http://schemas.microsoft.com/office/2006/documentManagement/types"/>
    <xsd:import namespace="http://schemas.microsoft.com/office/infopath/2007/PartnerControls"/>
    <xsd:element name="_dlc_DocId" ma:index="1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4" nillable="true" ma:displayName="Beständige ID" ma:description="ID beim Hinzufügen beibehalten." ma:hidden="true" ma:internalName="_dlc_DocIdPersistId" ma:readOnly="true">
      <xsd:simpleType>
        <xsd:restriction base="dms:Boolean"/>
      </xsd:simple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dc73d760-d886-41d9-a26c-8b12bfa38bc4}" ma:internalName="TaxCatchAll" ma:showField="CatchAllData" ma:web="f74a9412-67ff-477d-8570-7e07eb26a0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C9FA1C9-8AB5-487E-A0AC-8DA475A9EF85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E4F540DF-F4DE-43BE-A2B2-BB34F137FEC8}">
  <ds:schemaRefs>
    <ds:schemaRef ds:uri="urn:ef96f52d-7532-4389-8638-078ab70a133d:15a59144-b7e1-4f7e-a072-a5862b49fb18:quickSlide:extdata:slide:updateinfo"/>
  </ds:schemaRefs>
</ds:datastoreItem>
</file>

<file path=customXml/itemProps3.xml><?xml version="1.0" encoding="utf-8"?>
<ds:datastoreItem xmlns:ds="http://schemas.openxmlformats.org/officeDocument/2006/customXml" ds:itemID="{A0459966-205A-458B-B6E7-B896AD35B2AC}">
  <ds:schemaRefs>
    <ds:schemaRef ds:uri="urn:ef96f52d-7532-4389-8638-078ab70a133d:15a59144-b7e1-4f7e-a072-a5862b49fb18:quickSlide:extdata:slide:updateinfo"/>
  </ds:schemaRefs>
</ds:datastoreItem>
</file>

<file path=customXml/itemProps4.xml><?xml version="1.0" encoding="utf-8"?>
<ds:datastoreItem xmlns:ds="http://schemas.openxmlformats.org/officeDocument/2006/customXml" ds:itemID="{E7EDA251-906B-4873-9646-484127679B76}">
  <ds:schemaRefs>
    <ds:schemaRef ds:uri="93f2c10c-cb8c-47bc-af0c-d3e8144d249e"/>
    <ds:schemaRef ds:uri="f74a9412-67ff-477d-8570-7e07eb26a0f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.xml><?xml version="1.0" encoding="utf-8"?>
<ds:datastoreItem xmlns:ds="http://schemas.openxmlformats.org/officeDocument/2006/customXml" ds:itemID="{838913E3-756F-4DCE-BEE2-A12B35171616}">
  <ds:schemaRefs>
    <ds:schemaRef ds:uri="http://schemas.microsoft.com/sharepoint/v3/contenttype/forms"/>
  </ds:schemaRefs>
</ds:datastoreItem>
</file>

<file path=customXml/itemProps6.xml><?xml version="1.0" encoding="utf-8"?>
<ds:datastoreItem xmlns:ds="http://schemas.openxmlformats.org/officeDocument/2006/customXml" ds:itemID="{CC1F5065-55B9-4922-8645-F3FC773EFF14}">
  <ds:schemaRefs>
    <ds:schemaRef ds:uri="93f2c10c-cb8c-47bc-af0c-d3e8144d249e"/>
    <ds:schemaRef ds:uri="f74a9412-67ff-477d-8570-7e07eb26a0f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3919</Words>
  <Application>Microsoft Office PowerPoint</Application>
  <PresentationFormat>Benutzerdefiniert</PresentationFormat>
  <Paragraphs>706</Paragraphs>
  <Slides>32</Slides>
  <Notes>11</Notes>
  <HiddenSlides>2</HiddenSlides>
  <MMClips>1</MMClips>
  <ScaleCrop>false</ScaleCrop>
  <HeadingPairs>
    <vt:vector size="8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44" baseType="lpstr">
      <vt:lpstr>-apple-system</vt:lpstr>
      <vt:lpstr>Audi Type</vt:lpstr>
      <vt:lpstr>Bosch Office Sans</vt:lpstr>
      <vt:lpstr>Chronicle Display Black</vt:lpstr>
      <vt:lpstr>Open Sans</vt:lpstr>
      <vt:lpstr>arial</vt:lpstr>
      <vt:lpstr>arial</vt:lpstr>
      <vt:lpstr>Calibri</vt:lpstr>
      <vt:lpstr>Wingdings</vt:lpstr>
      <vt:lpstr>Wingdings 3</vt:lpstr>
      <vt:lpstr>Draexlmaier</vt:lpstr>
      <vt:lpstr>think-cell Slide</vt:lpstr>
      <vt:lpstr>synapsis communication deck</vt:lpstr>
      <vt:lpstr>synapsis: Management Summary</vt:lpstr>
      <vt:lpstr>The target: Our mission - why and what for?</vt:lpstr>
      <vt:lpstr>synapsis as a driver of our fundamental business transformation</vt:lpstr>
      <vt:lpstr>What is “S/4”?</vt:lpstr>
      <vt:lpstr>Why “SAP S/4”?</vt:lpstr>
      <vt:lpstr>The project: General information - what? who? when? how?</vt:lpstr>
      <vt:lpstr>PowerPoint-Präsentation</vt:lpstr>
      <vt:lpstr>The entire company is affected by synapsis</vt:lpstr>
      <vt:lpstr>synapsis Achievements &amp; Outlook</vt:lpstr>
      <vt:lpstr>Program Rollout in general</vt:lpstr>
      <vt:lpstr>High Level Roadmap</vt:lpstr>
      <vt:lpstr>Roadmap and High Level Release Plan - Digital Core </vt:lpstr>
      <vt:lpstr>DRÄXLMAIER Global Template (DGT) &amp;  Minimal / Minimum Viable Product1) (MVP) in a nutshell </vt:lpstr>
      <vt:lpstr>Digital Transformation – TPM Program Organization</vt:lpstr>
      <vt:lpstr>synapsis Organizational Chart</vt:lpstr>
      <vt:lpstr>Our major guiding and design principles</vt:lpstr>
      <vt:lpstr>The modules: Opportunity management - what exactly?</vt:lpstr>
      <vt:lpstr>Scope of synapsis</vt:lpstr>
      <vt:lpstr>Selected improvements through synapsis for the individual functions</vt:lpstr>
      <vt:lpstr>Summary of the main changes for the company as a whole  at a glance (1/2)</vt:lpstr>
      <vt:lpstr>Summary of the main changes for the company as a whole  at a glance (2/2)</vt:lpstr>
      <vt:lpstr>The change: Benefits &amp; efforts - What's in it for me?</vt:lpstr>
      <vt:lpstr>Key messages Stakeholder overview</vt:lpstr>
      <vt:lpstr>synapsis: Top 20 Added Values for DRÄXLMAIER (1/2)</vt:lpstr>
      <vt:lpstr>synapsis: Top 20 Added Values for DRÄXLMAIER (2/2)</vt:lpstr>
      <vt:lpstr>Further information</vt:lpstr>
      <vt:lpstr>synapsis End User Training Concept</vt:lpstr>
      <vt:lpstr>Good to know</vt:lpstr>
      <vt:lpstr>BACK UP</vt:lpstr>
      <vt:lpstr>The S/4HANA introduction entails multi-dimensional  changes...</vt:lpstr>
      <vt:lpstr>synapsis value map across the house of processes </vt:lpstr>
    </vt:vector>
  </TitlesOfParts>
  <Company>DRAEXLMAIER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Zimmer Monika I</dc:creator>
  <cp:keywords>Internal;</cp:keywords>
  <cp:lastModifiedBy>Becker Werner OG11</cp:lastModifiedBy>
  <cp:revision>2</cp:revision>
  <cp:lastPrinted>2014-06-27T08:45:54Z</cp:lastPrinted>
  <dcterms:created xsi:type="dcterms:W3CDTF">2022-10-06T15:44:42Z</dcterms:created>
  <dcterms:modified xsi:type="dcterms:W3CDTF">2023-01-23T11:01:41Z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71660d270c64f5bbb8f27ffa23">
    <vt:bool>false</vt:bool>
  </property>
  <property fmtid="{D5CDD505-2E9C-101B-9397-08002B2CF9AE}" pid="3" name="topic">
    <vt:lpwstr/>
  </property>
  <property fmtid="{D5CDD505-2E9C-101B-9397-08002B2CF9AE}" pid="4" name="firstlastname">
    <vt:lpwstr/>
  </property>
  <property fmtid="{D5CDD505-2E9C-101B-9397-08002B2CF9AE}" pid="5" name="orga">
    <vt:lpwstr/>
  </property>
  <property fmtid="{D5CDD505-2E9C-101B-9397-08002B2CF9AE}" pid="6" name="date">
    <vt:lpwstr/>
  </property>
  <property fmtid="{D5CDD505-2E9C-101B-9397-08002B2CF9AE}" pid="7" name="MSIP_Label_3d921970-61b0-4443-b2b0-d966ab82c5d1_Enabled">
    <vt:lpwstr>true</vt:lpwstr>
  </property>
  <property fmtid="{D5CDD505-2E9C-101B-9397-08002B2CF9AE}" pid="8" name="MSIP_Label_3d921970-61b0-4443-b2b0-d966ab82c5d1_SetDate">
    <vt:lpwstr>2022-10-06T15:45:57Z</vt:lpwstr>
  </property>
  <property fmtid="{D5CDD505-2E9C-101B-9397-08002B2CF9AE}" pid="9" name="MSIP_Label_3d921970-61b0-4443-b2b0-d966ab82c5d1_Method">
    <vt:lpwstr>Standard</vt:lpwstr>
  </property>
  <property fmtid="{D5CDD505-2E9C-101B-9397-08002B2CF9AE}" pid="10" name="MSIP_Label_3d921970-61b0-4443-b2b0-d966ab82c5d1_Name">
    <vt:lpwstr>Internal</vt:lpwstr>
  </property>
  <property fmtid="{D5CDD505-2E9C-101B-9397-08002B2CF9AE}" pid="11" name="MSIP_Label_3d921970-61b0-4443-b2b0-d966ab82c5d1_SiteId">
    <vt:lpwstr>492ac175-0fcd-4d6c-8fde-e15c70d1986b</vt:lpwstr>
  </property>
  <property fmtid="{D5CDD505-2E9C-101B-9397-08002B2CF9AE}" pid="12" name="MSIP_Label_3d921970-61b0-4443-b2b0-d966ab82c5d1_ActionId">
    <vt:lpwstr>ddd6078b-7c46-4ffc-bebe-515979d16e0b</vt:lpwstr>
  </property>
  <property fmtid="{D5CDD505-2E9C-101B-9397-08002B2CF9AE}" pid="13" name="MSIP_Label_3d921970-61b0-4443-b2b0-d966ab82c5d1_ContentBits">
    <vt:lpwstr>2</vt:lpwstr>
  </property>
  <property fmtid="{D5CDD505-2E9C-101B-9397-08002B2CF9AE}" pid="14" name="Classification">
    <vt:lpwstr>Internal</vt:lpwstr>
  </property>
  <property fmtid="{D5CDD505-2E9C-101B-9397-08002B2CF9AE}" pid="15" name="ContentTypeId">
    <vt:lpwstr>0x010100CDD79A1E62D1AC4BA57F48B99EB25C38</vt:lpwstr>
  </property>
  <property fmtid="{D5CDD505-2E9C-101B-9397-08002B2CF9AE}" pid="16" name="_dlc_DocIdItemGuid">
    <vt:lpwstr>1f3e5829-40ac-4629-a534-4b1166621b74</vt:lpwstr>
  </property>
  <property fmtid="{D5CDD505-2E9C-101B-9397-08002B2CF9AE}" pid="17" name="MediaServiceImageTags">
    <vt:lpwstr/>
  </property>
  <property fmtid="{D5CDD505-2E9C-101B-9397-08002B2CF9AE}" pid="18" name="MSIP_Label_ea60d57e-af5b-4752-ac57-3e4f28ca11dc_Enabled">
    <vt:lpwstr>true</vt:lpwstr>
  </property>
  <property fmtid="{D5CDD505-2E9C-101B-9397-08002B2CF9AE}" pid="19" name="MSIP_Label_ea60d57e-af5b-4752-ac57-3e4f28ca11dc_SetDate">
    <vt:lpwstr>2022-12-07T10:34:56Z</vt:lpwstr>
  </property>
  <property fmtid="{D5CDD505-2E9C-101B-9397-08002B2CF9AE}" pid="20" name="MSIP_Label_ea60d57e-af5b-4752-ac57-3e4f28ca11dc_Method">
    <vt:lpwstr>Standard</vt:lpwstr>
  </property>
  <property fmtid="{D5CDD505-2E9C-101B-9397-08002B2CF9AE}" pid="21" name="MSIP_Label_ea60d57e-af5b-4752-ac57-3e4f28ca11dc_Name">
    <vt:lpwstr>ea60d57e-af5b-4752-ac57-3e4f28ca11dc</vt:lpwstr>
  </property>
  <property fmtid="{D5CDD505-2E9C-101B-9397-08002B2CF9AE}" pid="22" name="MSIP_Label_ea60d57e-af5b-4752-ac57-3e4f28ca11dc_SiteId">
    <vt:lpwstr>36da45f1-dd2c-4d1f-af13-5abe46b99921</vt:lpwstr>
  </property>
  <property fmtid="{D5CDD505-2E9C-101B-9397-08002B2CF9AE}" pid="23" name="MSIP_Label_ea60d57e-af5b-4752-ac57-3e4f28ca11dc_ActionId">
    <vt:lpwstr>af2481d2-ede4-43f8-a2a3-75c0dd197219</vt:lpwstr>
  </property>
  <property fmtid="{D5CDD505-2E9C-101B-9397-08002B2CF9AE}" pid="24" name="MSIP_Label_ea60d57e-af5b-4752-ac57-3e4f28ca11dc_ContentBits">
    <vt:lpwstr>0</vt:lpwstr>
  </property>
</Properties>
</file>