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61" r:id="rId5"/>
    <p:sldId id="262" r:id="rId6"/>
    <p:sldId id="263" r:id="rId7"/>
    <p:sldId id="264"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Lst>
  <p:sldSz cx="12192000" cy="6858000"/>
  <p:notesSz cx="6797675" cy="9926638"/>
  <p:custDataLst>
    <p:tags r:id="rId3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7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5EB0F73-D389-4AF5-A120-FD48D1A9463F}" type="datetimeFigureOut">
              <a:rPr lang="de-DE" smtClean="0"/>
              <a:t>03.03.2021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2147E15-94FD-44FC-ABE8-F0F40DA4550A}" type="slidenum">
              <a:rPr lang="de-DE" smtClean="0"/>
              <a:t>‹Nr.›</a:t>
            </a:fld>
            <a:endParaRPr lang="de-DE"/>
          </a:p>
        </p:txBody>
      </p:sp>
    </p:spTree>
    <p:extLst>
      <p:ext uri="{BB962C8B-B14F-4D97-AF65-F5344CB8AC3E}">
        <p14:creationId xmlns:p14="http://schemas.microsoft.com/office/powerpoint/2010/main" val="316309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2147E15-94FD-44FC-ABE8-F0F40DA4550A}" type="slidenum">
              <a:rPr lang="de-DE" smtClean="0"/>
              <a:t>1</a:t>
            </a:fld>
            <a:endParaRPr lang="de-DE"/>
          </a:p>
        </p:txBody>
      </p:sp>
    </p:spTree>
    <p:extLst>
      <p:ext uri="{BB962C8B-B14F-4D97-AF65-F5344CB8AC3E}">
        <p14:creationId xmlns:p14="http://schemas.microsoft.com/office/powerpoint/2010/main" val="60633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4DA8B24-8745-49A6-AEF5-9DA6A0580BB5}" type="datetime1">
              <a:rPr lang="de-DE" smtClean="0"/>
              <a:t>03.03.2021</a:t>
            </a:fld>
            <a:endParaRPr lang="de-DE"/>
          </a:p>
        </p:txBody>
      </p:sp>
      <p:sp>
        <p:nvSpPr>
          <p:cNvPr id="5" name="Fußzeilenplatzhalter 4"/>
          <p:cNvSpPr>
            <a:spLocks noGrp="1"/>
          </p:cNvSpPr>
          <p:nvPr>
            <p:ph type="ftr" sz="quarter" idx="11"/>
          </p:nvPr>
        </p:nvSpPr>
        <p:spPr/>
        <p:txBody>
          <a:bodyPr/>
          <a:lstStyle/>
          <a:p>
            <a:r>
              <a:rPr lang="de-DE"/>
              <a:t>W. Becker 28.10.2019</a:t>
            </a:r>
          </a:p>
        </p:txBody>
      </p:sp>
      <p:sp>
        <p:nvSpPr>
          <p:cNvPr id="6" name="Foliennummernplatzhalter 5"/>
          <p:cNvSpPr>
            <a:spLocks noGrp="1"/>
          </p:cNvSpPr>
          <p:nvPr>
            <p:ph type="sldNum" sz="quarter" idx="12"/>
          </p:nvPr>
        </p:nvSpPr>
        <p:spPr/>
        <p:txBody>
          <a:bodyPr/>
          <a:lstStyle/>
          <a:p>
            <a:fld id="{A9F5A7EA-BB31-4A85-9EFE-A0D9A82369C9}" type="slidenum">
              <a:rPr lang="de-DE" smtClean="0"/>
              <a:t>‹Nr.›</a:t>
            </a:fld>
            <a:endParaRPr lang="de-DE"/>
          </a:p>
        </p:txBody>
      </p:sp>
    </p:spTree>
    <p:extLst>
      <p:ext uri="{BB962C8B-B14F-4D97-AF65-F5344CB8AC3E}">
        <p14:creationId xmlns:p14="http://schemas.microsoft.com/office/powerpoint/2010/main" val="334074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1CBA5CF-F010-428C-B374-55C8BC5D6ACB}" type="datetime1">
              <a:rPr lang="de-DE" smtClean="0"/>
              <a:t>03.03.2021</a:t>
            </a:fld>
            <a:endParaRPr lang="de-DE"/>
          </a:p>
        </p:txBody>
      </p:sp>
      <p:sp>
        <p:nvSpPr>
          <p:cNvPr id="5" name="Fußzeilenplatzhalter 4"/>
          <p:cNvSpPr>
            <a:spLocks noGrp="1"/>
          </p:cNvSpPr>
          <p:nvPr>
            <p:ph type="ftr" sz="quarter" idx="11"/>
          </p:nvPr>
        </p:nvSpPr>
        <p:spPr/>
        <p:txBody>
          <a:bodyPr/>
          <a:lstStyle/>
          <a:p>
            <a:r>
              <a:rPr lang="de-DE"/>
              <a:t>W. Becker 28.10.2019</a:t>
            </a:r>
          </a:p>
        </p:txBody>
      </p:sp>
      <p:sp>
        <p:nvSpPr>
          <p:cNvPr id="6" name="Foliennummernplatzhalter 5"/>
          <p:cNvSpPr>
            <a:spLocks noGrp="1"/>
          </p:cNvSpPr>
          <p:nvPr>
            <p:ph type="sldNum" sz="quarter" idx="12"/>
          </p:nvPr>
        </p:nvSpPr>
        <p:spPr/>
        <p:txBody>
          <a:bodyPr/>
          <a:lstStyle/>
          <a:p>
            <a:fld id="{A9F5A7EA-BB31-4A85-9EFE-A0D9A82369C9}" type="slidenum">
              <a:rPr lang="de-DE" smtClean="0"/>
              <a:t>‹Nr.›</a:t>
            </a:fld>
            <a:endParaRPr lang="de-DE"/>
          </a:p>
        </p:txBody>
      </p:sp>
    </p:spTree>
    <p:extLst>
      <p:ext uri="{BB962C8B-B14F-4D97-AF65-F5344CB8AC3E}">
        <p14:creationId xmlns:p14="http://schemas.microsoft.com/office/powerpoint/2010/main" val="346743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AFE0F44-CA62-4915-86E7-556299B8575E}" type="datetime1">
              <a:rPr lang="de-DE" smtClean="0"/>
              <a:t>03.03.2021</a:t>
            </a:fld>
            <a:endParaRPr lang="de-DE"/>
          </a:p>
        </p:txBody>
      </p:sp>
      <p:sp>
        <p:nvSpPr>
          <p:cNvPr id="5" name="Fußzeilenplatzhalter 4"/>
          <p:cNvSpPr>
            <a:spLocks noGrp="1"/>
          </p:cNvSpPr>
          <p:nvPr>
            <p:ph type="ftr" sz="quarter" idx="11"/>
          </p:nvPr>
        </p:nvSpPr>
        <p:spPr/>
        <p:txBody>
          <a:bodyPr/>
          <a:lstStyle/>
          <a:p>
            <a:r>
              <a:rPr lang="de-DE"/>
              <a:t>W. Becker 28.10.2019</a:t>
            </a:r>
          </a:p>
        </p:txBody>
      </p:sp>
      <p:sp>
        <p:nvSpPr>
          <p:cNvPr id="6" name="Foliennummernplatzhalter 5"/>
          <p:cNvSpPr>
            <a:spLocks noGrp="1"/>
          </p:cNvSpPr>
          <p:nvPr>
            <p:ph type="sldNum" sz="quarter" idx="12"/>
          </p:nvPr>
        </p:nvSpPr>
        <p:spPr/>
        <p:txBody>
          <a:bodyPr/>
          <a:lstStyle/>
          <a:p>
            <a:fld id="{A9F5A7EA-BB31-4A85-9EFE-A0D9A82369C9}" type="slidenum">
              <a:rPr lang="de-DE" smtClean="0"/>
              <a:t>‹Nr.›</a:t>
            </a:fld>
            <a:endParaRPr lang="de-DE"/>
          </a:p>
        </p:txBody>
      </p:sp>
    </p:spTree>
    <p:extLst>
      <p:ext uri="{BB962C8B-B14F-4D97-AF65-F5344CB8AC3E}">
        <p14:creationId xmlns:p14="http://schemas.microsoft.com/office/powerpoint/2010/main" val="155545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4CA2E20-5F3A-4CFD-A974-3F2A8C3F1878}" type="datetime1">
              <a:rPr lang="de-DE" smtClean="0"/>
              <a:t>03.03.2021</a:t>
            </a:fld>
            <a:endParaRPr lang="de-DE"/>
          </a:p>
        </p:txBody>
      </p:sp>
      <p:sp>
        <p:nvSpPr>
          <p:cNvPr id="5" name="Fußzeilenplatzhalter 4"/>
          <p:cNvSpPr>
            <a:spLocks noGrp="1"/>
          </p:cNvSpPr>
          <p:nvPr>
            <p:ph type="ftr" sz="quarter" idx="11"/>
          </p:nvPr>
        </p:nvSpPr>
        <p:spPr/>
        <p:txBody>
          <a:bodyPr/>
          <a:lstStyle/>
          <a:p>
            <a:r>
              <a:rPr lang="de-DE"/>
              <a:t>W. Becker 28.10.2019</a:t>
            </a:r>
          </a:p>
        </p:txBody>
      </p:sp>
      <p:sp>
        <p:nvSpPr>
          <p:cNvPr id="6" name="Foliennummernplatzhalter 5"/>
          <p:cNvSpPr>
            <a:spLocks noGrp="1"/>
          </p:cNvSpPr>
          <p:nvPr>
            <p:ph type="sldNum" sz="quarter" idx="12"/>
          </p:nvPr>
        </p:nvSpPr>
        <p:spPr/>
        <p:txBody>
          <a:bodyPr/>
          <a:lstStyle/>
          <a:p>
            <a:fld id="{A9F5A7EA-BB31-4A85-9EFE-A0D9A82369C9}" type="slidenum">
              <a:rPr lang="de-DE" smtClean="0"/>
              <a:t>‹Nr.›</a:t>
            </a:fld>
            <a:endParaRPr lang="de-DE"/>
          </a:p>
        </p:txBody>
      </p:sp>
    </p:spTree>
    <p:extLst>
      <p:ext uri="{BB962C8B-B14F-4D97-AF65-F5344CB8AC3E}">
        <p14:creationId xmlns:p14="http://schemas.microsoft.com/office/powerpoint/2010/main" val="32329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325C565-8DD0-4E69-B6C4-7553FCF97D29}" type="datetime1">
              <a:rPr lang="de-DE" smtClean="0"/>
              <a:t>03.03.2021</a:t>
            </a:fld>
            <a:endParaRPr lang="de-DE"/>
          </a:p>
        </p:txBody>
      </p:sp>
      <p:sp>
        <p:nvSpPr>
          <p:cNvPr id="5" name="Fußzeilenplatzhalter 4"/>
          <p:cNvSpPr>
            <a:spLocks noGrp="1"/>
          </p:cNvSpPr>
          <p:nvPr>
            <p:ph type="ftr" sz="quarter" idx="11"/>
          </p:nvPr>
        </p:nvSpPr>
        <p:spPr/>
        <p:txBody>
          <a:bodyPr/>
          <a:lstStyle/>
          <a:p>
            <a:r>
              <a:rPr lang="de-DE"/>
              <a:t>W. Becker 28.10.2019</a:t>
            </a:r>
          </a:p>
        </p:txBody>
      </p:sp>
      <p:sp>
        <p:nvSpPr>
          <p:cNvPr id="6" name="Foliennummernplatzhalter 5"/>
          <p:cNvSpPr>
            <a:spLocks noGrp="1"/>
          </p:cNvSpPr>
          <p:nvPr>
            <p:ph type="sldNum" sz="quarter" idx="12"/>
          </p:nvPr>
        </p:nvSpPr>
        <p:spPr/>
        <p:txBody>
          <a:bodyPr/>
          <a:lstStyle/>
          <a:p>
            <a:fld id="{A9F5A7EA-BB31-4A85-9EFE-A0D9A82369C9}" type="slidenum">
              <a:rPr lang="de-DE" smtClean="0"/>
              <a:t>‹Nr.›</a:t>
            </a:fld>
            <a:endParaRPr lang="de-DE"/>
          </a:p>
        </p:txBody>
      </p:sp>
    </p:spTree>
    <p:extLst>
      <p:ext uri="{BB962C8B-B14F-4D97-AF65-F5344CB8AC3E}">
        <p14:creationId xmlns:p14="http://schemas.microsoft.com/office/powerpoint/2010/main" val="16405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D45CE8E-7BE6-469D-8705-A6AD13F739DA}" type="datetime1">
              <a:rPr lang="de-DE" smtClean="0"/>
              <a:t>03.03.2021</a:t>
            </a:fld>
            <a:endParaRPr lang="de-DE"/>
          </a:p>
        </p:txBody>
      </p:sp>
      <p:sp>
        <p:nvSpPr>
          <p:cNvPr id="6" name="Fußzeilenplatzhalter 5"/>
          <p:cNvSpPr>
            <a:spLocks noGrp="1"/>
          </p:cNvSpPr>
          <p:nvPr>
            <p:ph type="ftr" sz="quarter" idx="11"/>
          </p:nvPr>
        </p:nvSpPr>
        <p:spPr/>
        <p:txBody>
          <a:bodyPr/>
          <a:lstStyle/>
          <a:p>
            <a:r>
              <a:rPr lang="de-DE"/>
              <a:t>W. Becker 28.10.2019</a:t>
            </a:r>
          </a:p>
        </p:txBody>
      </p:sp>
      <p:sp>
        <p:nvSpPr>
          <p:cNvPr id="7" name="Foliennummernplatzhalter 6"/>
          <p:cNvSpPr>
            <a:spLocks noGrp="1"/>
          </p:cNvSpPr>
          <p:nvPr>
            <p:ph type="sldNum" sz="quarter" idx="12"/>
          </p:nvPr>
        </p:nvSpPr>
        <p:spPr/>
        <p:txBody>
          <a:bodyPr/>
          <a:lstStyle/>
          <a:p>
            <a:fld id="{A9F5A7EA-BB31-4A85-9EFE-A0D9A82369C9}" type="slidenum">
              <a:rPr lang="de-DE" smtClean="0"/>
              <a:t>‹Nr.›</a:t>
            </a:fld>
            <a:endParaRPr lang="de-DE"/>
          </a:p>
        </p:txBody>
      </p:sp>
    </p:spTree>
    <p:extLst>
      <p:ext uri="{BB962C8B-B14F-4D97-AF65-F5344CB8AC3E}">
        <p14:creationId xmlns:p14="http://schemas.microsoft.com/office/powerpoint/2010/main" val="244903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A8DF70B5-01AF-4DFA-889E-071D59A49E5D}" type="datetime1">
              <a:rPr lang="de-DE" smtClean="0"/>
              <a:t>03.03.2021</a:t>
            </a:fld>
            <a:endParaRPr lang="de-DE"/>
          </a:p>
        </p:txBody>
      </p:sp>
      <p:sp>
        <p:nvSpPr>
          <p:cNvPr id="8" name="Fußzeilenplatzhalter 7"/>
          <p:cNvSpPr>
            <a:spLocks noGrp="1"/>
          </p:cNvSpPr>
          <p:nvPr>
            <p:ph type="ftr" sz="quarter" idx="11"/>
          </p:nvPr>
        </p:nvSpPr>
        <p:spPr/>
        <p:txBody>
          <a:bodyPr/>
          <a:lstStyle/>
          <a:p>
            <a:r>
              <a:rPr lang="de-DE"/>
              <a:t>W. Becker 28.10.2019</a:t>
            </a:r>
          </a:p>
        </p:txBody>
      </p:sp>
      <p:sp>
        <p:nvSpPr>
          <p:cNvPr id="9" name="Foliennummernplatzhalter 8"/>
          <p:cNvSpPr>
            <a:spLocks noGrp="1"/>
          </p:cNvSpPr>
          <p:nvPr>
            <p:ph type="sldNum" sz="quarter" idx="12"/>
          </p:nvPr>
        </p:nvSpPr>
        <p:spPr/>
        <p:txBody>
          <a:bodyPr/>
          <a:lstStyle/>
          <a:p>
            <a:fld id="{A9F5A7EA-BB31-4A85-9EFE-A0D9A82369C9}" type="slidenum">
              <a:rPr lang="de-DE" smtClean="0"/>
              <a:t>‹Nr.›</a:t>
            </a:fld>
            <a:endParaRPr lang="de-DE"/>
          </a:p>
        </p:txBody>
      </p:sp>
    </p:spTree>
    <p:extLst>
      <p:ext uri="{BB962C8B-B14F-4D97-AF65-F5344CB8AC3E}">
        <p14:creationId xmlns:p14="http://schemas.microsoft.com/office/powerpoint/2010/main" val="124298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B9AEE8F-CE50-4730-AC3B-688D8733CF57}" type="datetime1">
              <a:rPr lang="de-DE" smtClean="0"/>
              <a:t>03.03.2021</a:t>
            </a:fld>
            <a:endParaRPr lang="de-DE"/>
          </a:p>
        </p:txBody>
      </p:sp>
      <p:sp>
        <p:nvSpPr>
          <p:cNvPr id="4" name="Fußzeilenplatzhalter 3"/>
          <p:cNvSpPr>
            <a:spLocks noGrp="1"/>
          </p:cNvSpPr>
          <p:nvPr>
            <p:ph type="ftr" sz="quarter" idx="11"/>
          </p:nvPr>
        </p:nvSpPr>
        <p:spPr/>
        <p:txBody>
          <a:bodyPr/>
          <a:lstStyle/>
          <a:p>
            <a:r>
              <a:rPr lang="de-DE"/>
              <a:t>W. Becker 28.10.2019</a:t>
            </a:r>
          </a:p>
        </p:txBody>
      </p:sp>
      <p:sp>
        <p:nvSpPr>
          <p:cNvPr id="5" name="Foliennummernplatzhalter 4"/>
          <p:cNvSpPr>
            <a:spLocks noGrp="1"/>
          </p:cNvSpPr>
          <p:nvPr>
            <p:ph type="sldNum" sz="quarter" idx="12"/>
          </p:nvPr>
        </p:nvSpPr>
        <p:spPr/>
        <p:txBody>
          <a:bodyPr/>
          <a:lstStyle/>
          <a:p>
            <a:fld id="{A9F5A7EA-BB31-4A85-9EFE-A0D9A82369C9}" type="slidenum">
              <a:rPr lang="de-DE" smtClean="0"/>
              <a:t>‹Nr.›</a:t>
            </a:fld>
            <a:endParaRPr lang="de-DE"/>
          </a:p>
        </p:txBody>
      </p:sp>
    </p:spTree>
    <p:extLst>
      <p:ext uri="{BB962C8B-B14F-4D97-AF65-F5344CB8AC3E}">
        <p14:creationId xmlns:p14="http://schemas.microsoft.com/office/powerpoint/2010/main" val="183977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DD20D5A-BBFD-49A7-8878-3A877F9BEC5F}" type="datetime1">
              <a:rPr lang="de-DE" smtClean="0"/>
              <a:t>03.03.2021</a:t>
            </a:fld>
            <a:endParaRPr lang="de-DE"/>
          </a:p>
        </p:txBody>
      </p:sp>
      <p:sp>
        <p:nvSpPr>
          <p:cNvPr id="3" name="Fußzeilenplatzhalter 2"/>
          <p:cNvSpPr>
            <a:spLocks noGrp="1"/>
          </p:cNvSpPr>
          <p:nvPr>
            <p:ph type="ftr" sz="quarter" idx="11"/>
          </p:nvPr>
        </p:nvSpPr>
        <p:spPr/>
        <p:txBody>
          <a:bodyPr/>
          <a:lstStyle/>
          <a:p>
            <a:r>
              <a:rPr lang="de-DE"/>
              <a:t>W. Becker 28.10.2019</a:t>
            </a:r>
          </a:p>
        </p:txBody>
      </p:sp>
      <p:sp>
        <p:nvSpPr>
          <p:cNvPr id="4" name="Foliennummernplatzhalter 3"/>
          <p:cNvSpPr>
            <a:spLocks noGrp="1"/>
          </p:cNvSpPr>
          <p:nvPr>
            <p:ph type="sldNum" sz="quarter" idx="12"/>
          </p:nvPr>
        </p:nvSpPr>
        <p:spPr/>
        <p:txBody>
          <a:bodyPr/>
          <a:lstStyle/>
          <a:p>
            <a:fld id="{A9F5A7EA-BB31-4A85-9EFE-A0D9A82369C9}" type="slidenum">
              <a:rPr lang="de-DE" smtClean="0"/>
              <a:t>‹Nr.›</a:t>
            </a:fld>
            <a:endParaRPr lang="de-DE"/>
          </a:p>
        </p:txBody>
      </p:sp>
    </p:spTree>
    <p:extLst>
      <p:ext uri="{BB962C8B-B14F-4D97-AF65-F5344CB8AC3E}">
        <p14:creationId xmlns:p14="http://schemas.microsoft.com/office/powerpoint/2010/main" val="161853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A2D70A9F-AC33-4643-B55F-B11A2778E331}" type="datetime1">
              <a:rPr lang="de-DE" smtClean="0"/>
              <a:t>03.03.2021</a:t>
            </a:fld>
            <a:endParaRPr lang="de-DE"/>
          </a:p>
        </p:txBody>
      </p:sp>
      <p:sp>
        <p:nvSpPr>
          <p:cNvPr id="6" name="Fußzeilenplatzhalter 5"/>
          <p:cNvSpPr>
            <a:spLocks noGrp="1"/>
          </p:cNvSpPr>
          <p:nvPr>
            <p:ph type="ftr" sz="quarter" idx="11"/>
          </p:nvPr>
        </p:nvSpPr>
        <p:spPr/>
        <p:txBody>
          <a:bodyPr/>
          <a:lstStyle/>
          <a:p>
            <a:r>
              <a:rPr lang="de-DE"/>
              <a:t>W. Becker 28.10.2019</a:t>
            </a:r>
          </a:p>
        </p:txBody>
      </p:sp>
      <p:sp>
        <p:nvSpPr>
          <p:cNvPr id="7" name="Foliennummernplatzhalter 6"/>
          <p:cNvSpPr>
            <a:spLocks noGrp="1"/>
          </p:cNvSpPr>
          <p:nvPr>
            <p:ph type="sldNum" sz="quarter" idx="12"/>
          </p:nvPr>
        </p:nvSpPr>
        <p:spPr/>
        <p:txBody>
          <a:bodyPr/>
          <a:lstStyle/>
          <a:p>
            <a:fld id="{A9F5A7EA-BB31-4A85-9EFE-A0D9A82369C9}" type="slidenum">
              <a:rPr lang="de-DE" smtClean="0"/>
              <a:t>‹Nr.›</a:t>
            </a:fld>
            <a:endParaRPr lang="de-DE"/>
          </a:p>
        </p:txBody>
      </p:sp>
    </p:spTree>
    <p:extLst>
      <p:ext uri="{BB962C8B-B14F-4D97-AF65-F5344CB8AC3E}">
        <p14:creationId xmlns:p14="http://schemas.microsoft.com/office/powerpoint/2010/main" val="17328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31A6D1CA-A4C6-4EDF-BEE1-80C54AA7AE63}" type="datetime1">
              <a:rPr lang="de-DE" smtClean="0"/>
              <a:t>03.03.2021</a:t>
            </a:fld>
            <a:endParaRPr lang="de-DE"/>
          </a:p>
        </p:txBody>
      </p:sp>
      <p:sp>
        <p:nvSpPr>
          <p:cNvPr id="6" name="Fußzeilenplatzhalter 5"/>
          <p:cNvSpPr>
            <a:spLocks noGrp="1"/>
          </p:cNvSpPr>
          <p:nvPr>
            <p:ph type="ftr" sz="quarter" idx="11"/>
          </p:nvPr>
        </p:nvSpPr>
        <p:spPr/>
        <p:txBody>
          <a:bodyPr/>
          <a:lstStyle/>
          <a:p>
            <a:r>
              <a:rPr lang="de-DE"/>
              <a:t>W. Becker 28.10.2019</a:t>
            </a:r>
          </a:p>
        </p:txBody>
      </p:sp>
      <p:sp>
        <p:nvSpPr>
          <p:cNvPr id="7" name="Foliennummernplatzhalter 6"/>
          <p:cNvSpPr>
            <a:spLocks noGrp="1"/>
          </p:cNvSpPr>
          <p:nvPr>
            <p:ph type="sldNum" sz="quarter" idx="12"/>
          </p:nvPr>
        </p:nvSpPr>
        <p:spPr/>
        <p:txBody>
          <a:bodyPr/>
          <a:lstStyle/>
          <a:p>
            <a:fld id="{A9F5A7EA-BB31-4A85-9EFE-A0D9A82369C9}" type="slidenum">
              <a:rPr lang="de-DE" smtClean="0"/>
              <a:t>‹Nr.›</a:t>
            </a:fld>
            <a:endParaRPr lang="de-DE"/>
          </a:p>
        </p:txBody>
      </p:sp>
    </p:spTree>
    <p:extLst>
      <p:ext uri="{BB962C8B-B14F-4D97-AF65-F5344CB8AC3E}">
        <p14:creationId xmlns:p14="http://schemas.microsoft.com/office/powerpoint/2010/main" val="207382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7DDFA-1CA2-46E8-AB22-2F8C7966761A}" type="datetime1">
              <a:rPr lang="de-DE" smtClean="0"/>
              <a:t>03.03.2021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W. Becker 28.10.2019</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5A7EA-BB31-4A85-9EFE-A0D9A82369C9}" type="slidenum">
              <a:rPr lang="de-DE" smtClean="0"/>
              <a:t>‹Nr.›</a:t>
            </a:fld>
            <a:endParaRPr lang="de-DE"/>
          </a:p>
        </p:txBody>
      </p:sp>
    </p:spTree>
    <p:extLst>
      <p:ext uri="{BB962C8B-B14F-4D97-AF65-F5344CB8AC3E}">
        <p14:creationId xmlns:p14="http://schemas.microsoft.com/office/powerpoint/2010/main" val="15114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Rechteck 4"/>
          <p:cNvSpPr/>
          <p:nvPr/>
        </p:nvSpPr>
        <p:spPr>
          <a:xfrm>
            <a:off x="3074439" y="1249373"/>
            <a:ext cx="5839932" cy="4247317"/>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Einführung</a:t>
            </a:r>
          </a:p>
          <a:p>
            <a:pPr algn="ctr"/>
            <a:r>
              <a:rPr lang="de-DE" sz="5400" dirty="0">
                <a:ln w="0"/>
                <a:effectLst>
                  <a:outerShdw blurRad="38100" dist="19050" dir="2700000" algn="tl" rotWithShape="0">
                    <a:schemeClr val="dk1">
                      <a:alpha val="40000"/>
                    </a:schemeClr>
                  </a:outerShdw>
                </a:effectLst>
              </a:rPr>
              <a:t> R/3 </a:t>
            </a:r>
          </a:p>
          <a:p>
            <a:pPr algn="ctr"/>
            <a:r>
              <a:rPr lang="de-DE" sz="5400" dirty="0">
                <a:ln w="0"/>
                <a:effectLst>
                  <a:outerShdw blurRad="38100" dist="19050" dir="2700000" algn="tl" rotWithShape="0">
                    <a:schemeClr val="dk1">
                      <a:alpha val="40000"/>
                    </a:schemeClr>
                  </a:outerShdw>
                </a:effectLst>
              </a:rPr>
              <a:t>Produktionsplanung</a:t>
            </a:r>
          </a:p>
          <a:p>
            <a:pPr algn="ctr"/>
            <a:r>
              <a:rPr lang="de-DE" sz="5400" dirty="0">
                <a:ln w="0"/>
                <a:effectLst>
                  <a:outerShdw blurRad="38100" dist="19050" dir="2700000" algn="tl" rotWithShape="0">
                    <a:schemeClr val="dk1">
                      <a:alpha val="40000"/>
                    </a:schemeClr>
                  </a:outerShdw>
                </a:effectLst>
              </a:rPr>
              <a:t>Diskrete Fertigung</a:t>
            </a:r>
          </a:p>
          <a:p>
            <a:pPr algn="ctr"/>
            <a:r>
              <a:rPr lang="de-DE" sz="5400" b="0" cap="none" spc="0" dirty="0">
                <a:ln w="0"/>
                <a:solidFill>
                  <a:schemeClr val="tx1"/>
                </a:solidFill>
                <a:effectLst>
                  <a:outerShdw blurRad="38100" dist="19050" dir="2700000" algn="tl" rotWithShape="0">
                    <a:schemeClr val="dk1">
                      <a:alpha val="40000"/>
                    </a:schemeClr>
                  </a:outerShdw>
                </a:effectLst>
              </a:rPr>
              <a:t>=Werkstattfertigung</a:t>
            </a:r>
          </a:p>
        </p:txBody>
      </p:sp>
      <p:sp>
        <p:nvSpPr>
          <p:cNvPr id="6" name="Foliennummernplatzhalter 5"/>
          <p:cNvSpPr>
            <a:spLocks noGrp="1"/>
          </p:cNvSpPr>
          <p:nvPr>
            <p:ph type="sldNum" sz="quarter" idx="12"/>
          </p:nvPr>
        </p:nvSpPr>
        <p:spPr/>
        <p:txBody>
          <a:bodyPr/>
          <a:lstStyle/>
          <a:p>
            <a:fld id="{A9F5A7EA-BB31-4A85-9EFE-A0D9A82369C9}" type="slidenum">
              <a:rPr lang="de-DE" smtClean="0"/>
              <a:t>1</a:t>
            </a:fld>
            <a:endParaRPr lang="de-DE"/>
          </a:p>
        </p:txBody>
      </p:sp>
      <p:pic>
        <p:nvPicPr>
          <p:cNvPr id="7" name="Grafik 6"/>
          <p:cNvPicPr>
            <a:picLocks noChangeAspect="1"/>
          </p:cNvPicPr>
          <p:nvPr/>
        </p:nvPicPr>
        <p:blipFill>
          <a:blip r:embed="rId3"/>
          <a:stretch>
            <a:fillRect/>
          </a:stretch>
        </p:blipFill>
        <p:spPr>
          <a:xfrm>
            <a:off x="4467130" y="2263581"/>
            <a:ext cx="1046683" cy="544275"/>
          </a:xfrm>
          <a:prstGeom prst="rect">
            <a:avLst/>
          </a:prstGeom>
        </p:spPr>
      </p:pic>
    </p:spTree>
    <p:extLst>
      <p:ext uri="{BB962C8B-B14F-4D97-AF65-F5344CB8AC3E}">
        <p14:creationId xmlns:p14="http://schemas.microsoft.com/office/powerpoint/2010/main" val="28331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5879687" cy="369332"/>
          </a:xfrm>
          <a:prstGeom prst="rect">
            <a:avLst/>
          </a:prstGeom>
          <a:noFill/>
        </p:spPr>
        <p:txBody>
          <a:bodyPr wrap="none" rtlCol="0">
            <a:spAutoFit/>
          </a:bodyPr>
          <a:lstStyle/>
          <a:p>
            <a:r>
              <a:rPr lang="de-DE" u="sng" dirty="0"/>
              <a:t>5) Diskrete Fertigung (Werkstattfertigung) im SAP R/3 (S. 11) </a:t>
            </a:r>
          </a:p>
        </p:txBody>
      </p:sp>
      <p:sp>
        <p:nvSpPr>
          <p:cNvPr id="26" name="Textfeld 25"/>
          <p:cNvSpPr txBox="1"/>
          <p:nvPr/>
        </p:nvSpPr>
        <p:spPr>
          <a:xfrm>
            <a:off x="5161726" y="873663"/>
            <a:ext cx="1633589" cy="369332"/>
          </a:xfrm>
          <a:prstGeom prst="rect">
            <a:avLst/>
          </a:prstGeom>
          <a:noFill/>
        </p:spPr>
        <p:txBody>
          <a:bodyPr wrap="none" rtlCol="0">
            <a:spAutoFit/>
          </a:bodyPr>
          <a:lstStyle/>
          <a:p>
            <a:r>
              <a:rPr lang="de-DE" i="1" u="sng" dirty="0"/>
              <a:t>Materialstamm</a:t>
            </a:r>
          </a:p>
        </p:txBody>
      </p:sp>
      <p:sp>
        <p:nvSpPr>
          <p:cNvPr id="2" name="Textfeld 1"/>
          <p:cNvSpPr txBox="1"/>
          <p:nvPr/>
        </p:nvSpPr>
        <p:spPr>
          <a:xfrm>
            <a:off x="480291" y="1413168"/>
            <a:ext cx="10951139" cy="1569660"/>
          </a:xfrm>
          <a:prstGeom prst="rect">
            <a:avLst/>
          </a:prstGeom>
          <a:noFill/>
        </p:spPr>
        <p:txBody>
          <a:bodyPr wrap="none" rtlCol="0">
            <a:spAutoFit/>
          </a:bodyPr>
          <a:lstStyle/>
          <a:p>
            <a:pPr marL="285750" indent="-285750">
              <a:buFont typeface="Arial" panose="020B0604020202020204" pitchFamily="34" charset="0"/>
              <a:buChar char="•"/>
            </a:pPr>
            <a:r>
              <a:rPr lang="de-DE" sz="1600" dirty="0"/>
              <a:t>Materialart (Klassen nach Rohstoff, Halbfabrikat oder Endprodukt; Nummernvergabe; Eigen- oder Fremdfertigung)</a:t>
            </a:r>
          </a:p>
          <a:p>
            <a:pPr marL="285750" indent="-285750">
              <a:buFont typeface="Arial" panose="020B0604020202020204" pitchFamily="34" charset="0"/>
              <a:buChar char="•"/>
            </a:pPr>
            <a:r>
              <a:rPr lang="de-DE" sz="1600" dirty="0"/>
              <a:t>Dispomerkmal (Disposition 1) gibt an, ob Material plan- oder verbrauchsgesteuert disponiert wird</a:t>
            </a:r>
          </a:p>
          <a:p>
            <a:pPr marL="285750" indent="-285750">
              <a:buFont typeface="Arial" panose="020B0604020202020204" pitchFamily="34" charset="0"/>
              <a:buChar char="•"/>
            </a:pPr>
            <a:r>
              <a:rPr lang="de-DE" sz="1600" dirty="0"/>
              <a:t>Dispositionslosgröße (Disposition 1) legt fest, nach welchem Losgrößenverfahren die Menge errechnet wird </a:t>
            </a:r>
          </a:p>
          <a:p>
            <a:pPr marL="285750" indent="-285750">
              <a:buFont typeface="Arial" panose="020B0604020202020204" pitchFamily="34" charset="0"/>
              <a:buChar char="•"/>
            </a:pPr>
            <a:r>
              <a:rPr lang="de-DE" sz="1600" dirty="0"/>
              <a:t>Beschaffungsart (Disposition 2) legt fest, ob Eigen- oder Fremdfertigung</a:t>
            </a:r>
          </a:p>
          <a:p>
            <a:pPr marL="285750" indent="-285750">
              <a:buFont typeface="Arial" panose="020B0604020202020204" pitchFamily="34" charset="0"/>
              <a:buChar char="•"/>
            </a:pPr>
            <a:r>
              <a:rPr lang="de-DE" sz="1600" dirty="0"/>
              <a:t>Horizontschlüssel (Disposition 2) steuert die Terminierung (Eröffnungshorizont, Sicherheitszeit, Vorgriffszeit, Freigabehorizont)</a:t>
            </a:r>
          </a:p>
          <a:p>
            <a:endParaRPr lang="de-DE" sz="1600" dirty="0"/>
          </a:p>
        </p:txBody>
      </p:sp>
      <p:pic>
        <p:nvPicPr>
          <p:cNvPr id="12" name="Grafik 11"/>
          <p:cNvPicPr/>
          <p:nvPr/>
        </p:nvPicPr>
        <p:blipFill>
          <a:blip r:embed="rId2"/>
          <a:stretch>
            <a:fillRect/>
          </a:stretch>
        </p:blipFill>
        <p:spPr>
          <a:xfrm>
            <a:off x="3804915" y="2733965"/>
            <a:ext cx="4461630" cy="3723728"/>
          </a:xfrm>
          <a:prstGeom prst="rect">
            <a:avLst/>
          </a:prstGeom>
        </p:spPr>
      </p:pic>
      <p:sp>
        <p:nvSpPr>
          <p:cNvPr id="6" name="Foliennummernplatzhalter 5"/>
          <p:cNvSpPr>
            <a:spLocks noGrp="1"/>
          </p:cNvSpPr>
          <p:nvPr>
            <p:ph type="sldNum" sz="quarter" idx="12"/>
          </p:nvPr>
        </p:nvSpPr>
        <p:spPr/>
        <p:txBody>
          <a:bodyPr/>
          <a:lstStyle/>
          <a:p>
            <a:fld id="{A9F5A7EA-BB31-4A85-9EFE-A0D9A82369C9}" type="slidenum">
              <a:rPr lang="de-DE" smtClean="0"/>
              <a:t>10</a:t>
            </a:fld>
            <a:endParaRPr lang="de-DE"/>
          </a:p>
        </p:txBody>
      </p:sp>
    </p:spTree>
    <p:extLst>
      <p:ext uri="{BB962C8B-B14F-4D97-AF65-F5344CB8AC3E}">
        <p14:creationId xmlns:p14="http://schemas.microsoft.com/office/powerpoint/2010/main" val="1227299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6184257" cy="369332"/>
          </a:xfrm>
          <a:prstGeom prst="rect">
            <a:avLst/>
          </a:prstGeom>
          <a:noFill/>
        </p:spPr>
        <p:txBody>
          <a:bodyPr wrap="none" rtlCol="0">
            <a:spAutoFit/>
          </a:bodyPr>
          <a:lstStyle/>
          <a:p>
            <a:r>
              <a:rPr lang="de-DE" u="sng" dirty="0"/>
              <a:t>5) Diskrete Fertigung (Werkstattfertigung) im SAP R/3 (S. 12-20) </a:t>
            </a:r>
          </a:p>
        </p:txBody>
      </p:sp>
      <p:sp>
        <p:nvSpPr>
          <p:cNvPr id="26" name="Textfeld 25"/>
          <p:cNvSpPr txBox="1"/>
          <p:nvPr/>
        </p:nvSpPr>
        <p:spPr>
          <a:xfrm>
            <a:off x="5161726" y="873663"/>
            <a:ext cx="2314864" cy="369332"/>
          </a:xfrm>
          <a:prstGeom prst="rect">
            <a:avLst/>
          </a:prstGeom>
          <a:noFill/>
        </p:spPr>
        <p:txBody>
          <a:bodyPr wrap="none" rtlCol="0">
            <a:spAutoFit/>
          </a:bodyPr>
          <a:lstStyle/>
          <a:p>
            <a:r>
              <a:rPr lang="de-DE" i="1" u="sng" dirty="0"/>
              <a:t>Materialstamm MM01</a:t>
            </a:r>
          </a:p>
        </p:txBody>
      </p:sp>
      <p:sp>
        <p:nvSpPr>
          <p:cNvPr id="2" name="Textfeld 1"/>
          <p:cNvSpPr txBox="1"/>
          <p:nvPr/>
        </p:nvSpPr>
        <p:spPr>
          <a:xfrm>
            <a:off x="480291" y="1413168"/>
            <a:ext cx="9991966" cy="1815882"/>
          </a:xfrm>
          <a:prstGeom prst="rect">
            <a:avLst/>
          </a:prstGeom>
          <a:noFill/>
        </p:spPr>
        <p:txBody>
          <a:bodyPr wrap="none" rtlCol="0">
            <a:spAutoFit/>
          </a:bodyPr>
          <a:lstStyle/>
          <a:p>
            <a:pPr marL="285750" indent="-285750">
              <a:buFont typeface="Arial" panose="020B0604020202020204" pitchFamily="34" charset="0"/>
              <a:buChar char="•"/>
            </a:pPr>
            <a:r>
              <a:rPr lang="de-DE" sz="1600" dirty="0"/>
              <a:t>Arbeitsvorbereitungssicht muss angelegt sein, um Arbeitspläne zur Materialnummer hinterlegen zu können</a:t>
            </a:r>
          </a:p>
          <a:p>
            <a:pPr marL="285750" indent="-285750">
              <a:buFont typeface="Arial" panose="020B0604020202020204" pitchFamily="34" charset="0"/>
              <a:buChar char="•"/>
            </a:pPr>
            <a:r>
              <a:rPr lang="de-DE" sz="1600" dirty="0"/>
              <a:t>Ggf. Eigenfertigungszeit und oder </a:t>
            </a:r>
            <a:r>
              <a:rPr lang="de-DE" sz="1600" dirty="0" err="1"/>
              <a:t>FertVersion</a:t>
            </a:r>
            <a:r>
              <a:rPr lang="de-DE" sz="1600" dirty="0"/>
              <a:t> (Arbeitsvorbereitung)</a:t>
            </a:r>
          </a:p>
          <a:p>
            <a:pPr marL="285750" indent="-285750">
              <a:buFont typeface="Arial" panose="020B0604020202020204" pitchFamily="34" charset="0"/>
              <a:buChar char="•"/>
            </a:pPr>
            <a:r>
              <a:rPr lang="de-DE" sz="1600" dirty="0"/>
              <a:t>Bewertungsklasse (Buchhaltung 1), damit Buchungen auf bestimmtes Sachkonto laufen</a:t>
            </a:r>
          </a:p>
          <a:p>
            <a:pPr marL="285750" indent="-285750">
              <a:buFont typeface="Arial" panose="020B0604020202020204" pitchFamily="34" charset="0"/>
              <a:buChar char="•"/>
            </a:pPr>
            <a:r>
              <a:rPr lang="de-DE" sz="1600" dirty="0"/>
              <a:t>Preissteuerung (Buchhaltung 1), beispielsweise festen Standardpreis einzugeben (Bewertung bei Bestandsführung)</a:t>
            </a:r>
          </a:p>
          <a:p>
            <a:pPr marL="285750" indent="-285750">
              <a:buFont typeface="Arial" panose="020B0604020202020204" pitchFamily="34" charset="0"/>
              <a:buChar char="•"/>
            </a:pPr>
            <a:r>
              <a:rPr lang="de-DE" sz="1600" dirty="0"/>
              <a:t>Kalkulationssicht, falls Material mit oder ohne Mengengerüst kalkuliert wird</a:t>
            </a:r>
          </a:p>
          <a:p>
            <a:pPr marL="285750" indent="-285750">
              <a:buFont typeface="Arial" panose="020B0604020202020204" pitchFamily="34" charset="0"/>
              <a:buChar char="•"/>
            </a:pPr>
            <a:endParaRPr lang="de-DE" sz="1600" dirty="0"/>
          </a:p>
          <a:p>
            <a:r>
              <a:rPr lang="de-DE" sz="1600" i="1" dirty="0"/>
              <a:t>Absprung in Word Unterlage, um SD-Beispiel KK479 im Detail anzusehen</a:t>
            </a:r>
          </a:p>
        </p:txBody>
      </p:sp>
      <p:sp>
        <p:nvSpPr>
          <p:cNvPr id="3" name="Foliennummernplatzhalter 2"/>
          <p:cNvSpPr>
            <a:spLocks noGrp="1"/>
          </p:cNvSpPr>
          <p:nvPr>
            <p:ph type="sldNum" sz="quarter" idx="12"/>
          </p:nvPr>
        </p:nvSpPr>
        <p:spPr/>
        <p:txBody>
          <a:bodyPr/>
          <a:lstStyle/>
          <a:p>
            <a:fld id="{A9F5A7EA-BB31-4A85-9EFE-A0D9A82369C9}" type="slidenum">
              <a:rPr lang="de-DE" smtClean="0"/>
              <a:t>11</a:t>
            </a:fld>
            <a:endParaRPr lang="de-DE"/>
          </a:p>
        </p:txBody>
      </p:sp>
      <p:sp>
        <p:nvSpPr>
          <p:cNvPr id="8" name="Textfeld 7"/>
          <p:cNvSpPr txBox="1"/>
          <p:nvPr/>
        </p:nvSpPr>
        <p:spPr>
          <a:xfrm>
            <a:off x="5161726" y="3593820"/>
            <a:ext cx="1574214" cy="369332"/>
          </a:xfrm>
          <a:prstGeom prst="rect">
            <a:avLst/>
          </a:prstGeom>
          <a:noFill/>
        </p:spPr>
        <p:txBody>
          <a:bodyPr wrap="none" rtlCol="0">
            <a:spAutoFit/>
          </a:bodyPr>
          <a:lstStyle/>
          <a:p>
            <a:r>
              <a:rPr lang="de-DE" i="1" u="sng" dirty="0"/>
              <a:t>Stückliste CS01</a:t>
            </a:r>
          </a:p>
        </p:txBody>
      </p:sp>
      <p:sp>
        <p:nvSpPr>
          <p:cNvPr id="9" name="Textfeld 8"/>
          <p:cNvSpPr txBox="1"/>
          <p:nvPr/>
        </p:nvSpPr>
        <p:spPr>
          <a:xfrm>
            <a:off x="480291" y="4000510"/>
            <a:ext cx="11296073" cy="1815882"/>
          </a:xfrm>
          <a:prstGeom prst="rect">
            <a:avLst/>
          </a:prstGeom>
          <a:noFill/>
        </p:spPr>
        <p:txBody>
          <a:bodyPr wrap="square" rtlCol="0">
            <a:spAutoFit/>
          </a:bodyPr>
          <a:lstStyle/>
          <a:p>
            <a:pPr marL="285750" indent="-285750">
              <a:buFont typeface="Arial" panose="020B0604020202020204" pitchFamily="34" charset="0"/>
              <a:buChar char="•"/>
            </a:pPr>
            <a:r>
              <a:rPr lang="de-DE" sz="1600" dirty="0"/>
              <a:t>Stücklistenkopf gilt für die gesamte mehrstufige Stückliste (z.B. Basismenge)</a:t>
            </a:r>
          </a:p>
          <a:p>
            <a:pPr marL="285750" indent="-285750">
              <a:buFont typeface="Arial" panose="020B0604020202020204" pitchFamily="34" charset="0"/>
              <a:buChar char="•"/>
            </a:pPr>
            <a:r>
              <a:rPr lang="de-DE" sz="1600" dirty="0"/>
              <a:t>Stücklistenposition gilt für jede Position bzw. Komponente separat (z.B. </a:t>
            </a:r>
            <a:r>
              <a:rPr lang="de-DE" sz="1600" dirty="0" err="1"/>
              <a:t>PTp</a:t>
            </a:r>
            <a:r>
              <a:rPr lang="de-DE" sz="1600" dirty="0"/>
              <a:t> wird Lagerposition L definiert)</a:t>
            </a:r>
          </a:p>
          <a:p>
            <a:pPr marL="285750" indent="-285750">
              <a:buFont typeface="Arial" panose="020B0604020202020204" pitchFamily="34" charset="0"/>
              <a:buChar char="•"/>
            </a:pPr>
            <a:r>
              <a:rPr lang="de-DE" sz="1600" dirty="0"/>
              <a:t>Ggf. Verteilungsschlüssel (Stücklistenposition), falls man eine tägliche Bereitstellung von Teilmengen, verteilt über die Auftragslaufzeit, eingeplant werden, damit nicht die gesamte menge der Komponente zu Beginn vollständig vorliegt (Normalfall)</a:t>
            </a:r>
          </a:p>
          <a:p>
            <a:r>
              <a:rPr lang="de-DE" sz="1600" dirty="0"/>
              <a:t>	</a:t>
            </a:r>
            <a:r>
              <a:rPr lang="de-DE" sz="1600" i="1" dirty="0">
                <a:sym typeface="Wingdings" panose="05000000000000000000" pitchFamily="2" charset="2"/>
              </a:rPr>
              <a:t> siehe Beispiel Word Datei S. 18</a:t>
            </a:r>
            <a:endParaRPr lang="de-DE" sz="1600" i="1" dirty="0"/>
          </a:p>
          <a:p>
            <a:pPr marL="285750" indent="-285750">
              <a:buFont typeface="Arial" panose="020B0604020202020204" pitchFamily="34" charset="0"/>
              <a:buChar char="•"/>
            </a:pPr>
            <a:r>
              <a:rPr lang="de-DE" sz="1600" dirty="0"/>
              <a:t>Ggf. Produktionslagerort (Stücklistenposition), um retrograde Entnahme zu konfigurieren bzw. im Falle von WMS das entsprechende HU Lager; falls keine Pflege gilt Lagerort im Materialstamm MM03</a:t>
            </a:r>
          </a:p>
        </p:txBody>
      </p:sp>
    </p:spTree>
    <p:extLst>
      <p:ext uri="{BB962C8B-B14F-4D97-AF65-F5344CB8AC3E}">
        <p14:creationId xmlns:p14="http://schemas.microsoft.com/office/powerpoint/2010/main" val="162652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6184257" cy="369332"/>
          </a:xfrm>
          <a:prstGeom prst="rect">
            <a:avLst/>
          </a:prstGeom>
          <a:noFill/>
        </p:spPr>
        <p:txBody>
          <a:bodyPr wrap="none" rtlCol="0">
            <a:spAutoFit/>
          </a:bodyPr>
          <a:lstStyle/>
          <a:p>
            <a:r>
              <a:rPr lang="de-DE" u="sng" dirty="0"/>
              <a:t>5) Diskrete Fertigung (Werkstattfertigung) im SAP R/3 (S. 21-22) </a:t>
            </a:r>
          </a:p>
        </p:txBody>
      </p:sp>
      <p:sp>
        <p:nvSpPr>
          <p:cNvPr id="26" name="Textfeld 25"/>
          <p:cNvSpPr txBox="1"/>
          <p:nvPr/>
        </p:nvSpPr>
        <p:spPr>
          <a:xfrm>
            <a:off x="5161726" y="873663"/>
            <a:ext cx="1835759" cy="369332"/>
          </a:xfrm>
          <a:prstGeom prst="rect">
            <a:avLst/>
          </a:prstGeom>
          <a:noFill/>
        </p:spPr>
        <p:txBody>
          <a:bodyPr wrap="none" rtlCol="0">
            <a:spAutoFit/>
          </a:bodyPr>
          <a:lstStyle/>
          <a:p>
            <a:r>
              <a:rPr lang="de-DE" i="1" u="sng" dirty="0"/>
              <a:t>Arbeitsplatz CR01</a:t>
            </a:r>
          </a:p>
        </p:txBody>
      </p:sp>
      <p:sp>
        <p:nvSpPr>
          <p:cNvPr id="2" name="Textfeld 1"/>
          <p:cNvSpPr txBox="1"/>
          <p:nvPr/>
        </p:nvSpPr>
        <p:spPr>
          <a:xfrm>
            <a:off x="480291" y="1413168"/>
            <a:ext cx="11323781" cy="4031873"/>
          </a:xfrm>
          <a:prstGeom prst="rect">
            <a:avLst/>
          </a:prstGeom>
          <a:noFill/>
        </p:spPr>
        <p:txBody>
          <a:bodyPr wrap="square" rtlCol="0">
            <a:spAutoFit/>
          </a:bodyPr>
          <a:lstStyle/>
          <a:p>
            <a:pPr marL="285750" indent="-285750">
              <a:buFont typeface="Arial" panose="020B0604020202020204" pitchFamily="34" charset="0"/>
              <a:buChar char="•"/>
            </a:pPr>
            <a:r>
              <a:rPr lang="de-DE" sz="1600" dirty="0"/>
              <a:t>Arbeitsplätze können Maschinen, Maschinengruppen, Personen/ -gruppen, Linien usw. sein</a:t>
            </a:r>
          </a:p>
          <a:p>
            <a:pPr marL="285750" indent="-285750">
              <a:buFont typeface="Arial" panose="020B0604020202020204" pitchFamily="34" charset="0"/>
              <a:buChar char="•"/>
            </a:pPr>
            <a:r>
              <a:rPr lang="de-DE" sz="1600" dirty="0"/>
              <a:t>Grunddaten: Arbeitsplatzart Maschine/ Personen; </a:t>
            </a:r>
            <a:r>
              <a:rPr lang="de-DE" sz="1600" dirty="0" err="1"/>
              <a:t>ProdVersBereich</a:t>
            </a:r>
            <a:r>
              <a:rPr lang="de-DE" sz="1600" dirty="0"/>
              <a:t>, insb. bei Kanban; Planverwendung (z.B. Arbeitsplan oder Instandhaltungsplan); Vorgabewertschlüssel gibt an, welche Vorgabewerte bei den auf diesen Arbeitsplatz auszuführenden Vorgängen in die Berechnung von Kosten, Durchführungszeiten und Kapazitätsbedarf eingehen </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Vorschlagswerte: Steuerschlüssel (d3 A008188842) legt fest, welche betriebswirtschaftliche Vorgänge ausgeführt werden sollen (z.B. Terminierung oder Kalkulation): PP01 Vorgang Standard; PP03 Vorgang Meilenstein; Vorlageschlüssel, um häufig verwendete Vorgangsbeschreibungen (z.B. Drehen oder Fräsen) zuzuordnen, z.B. 000079 </a:t>
            </a:r>
            <a:r>
              <a:rPr lang="de-DE" sz="1600" dirty="0" err="1"/>
              <a:t>Mech</a:t>
            </a:r>
            <a:r>
              <a:rPr lang="de-DE" sz="1600" dirty="0"/>
              <a:t>. Bearbeitung Brother </a:t>
            </a:r>
          </a:p>
          <a:p>
            <a:endParaRPr lang="de-DE" sz="1600" i="1" dirty="0"/>
          </a:p>
        </p:txBody>
      </p:sp>
      <p:sp>
        <p:nvSpPr>
          <p:cNvPr id="3" name="Foliennummernplatzhalter 2"/>
          <p:cNvSpPr>
            <a:spLocks noGrp="1"/>
          </p:cNvSpPr>
          <p:nvPr>
            <p:ph type="sldNum" sz="quarter" idx="12"/>
          </p:nvPr>
        </p:nvSpPr>
        <p:spPr/>
        <p:txBody>
          <a:bodyPr/>
          <a:lstStyle/>
          <a:p>
            <a:fld id="{A9F5A7EA-BB31-4A85-9EFE-A0D9A82369C9}" type="slidenum">
              <a:rPr lang="de-DE" smtClean="0"/>
              <a:t>12</a:t>
            </a:fld>
            <a:endParaRPr lang="de-DE"/>
          </a:p>
        </p:txBody>
      </p:sp>
      <p:pic>
        <p:nvPicPr>
          <p:cNvPr id="10" name="Grafik 9"/>
          <p:cNvPicPr/>
          <p:nvPr/>
        </p:nvPicPr>
        <p:blipFill>
          <a:blip r:embed="rId2"/>
          <a:stretch>
            <a:fillRect/>
          </a:stretch>
        </p:blipFill>
        <p:spPr>
          <a:xfrm>
            <a:off x="846167" y="2552843"/>
            <a:ext cx="3609340" cy="1641475"/>
          </a:xfrm>
          <a:prstGeom prst="rect">
            <a:avLst/>
          </a:prstGeom>
        </p:spPr>
      </p:pic>
    </p:spTree>
    <p:extLst>
      <p:ext uri="{BB962C8B-B14F-4D97-AF65-F5344CB8AC3E}">
        <p14:creationId xmlns:p14="http://schemas.microsoft.com/office/powerpoint/2010/main" val="366814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6184257" cy="369332"/>
          </a:xfrm>
          <a:prstGeom prst="rect">
            <a:avLst/>
          </a:prstGeom>
          <a:noFill/>
        </p:spPr>
        <p:txBody>
          <a:bodyPr wrap="none" rtlCol="0">
            <a:spAutoFit/>
          </a:bodyPr>
          <a:lstStyle/>
          <a:p>
            <a:r>
              <a:rPr lang="de-DE" u="sng" dirty="0"/>
              <a:t>5) Diskrete Fertigung (Werkstattfertigung) im SAP R/3 (S. 21-28) </a:t>
            </a:r>
          </a:p>
        </p:txBody>
      </p:sp>
      <p:sp>
        <p:nvSpPr>
          <p:cNvPr id="26" name="Textfeld 25"/>
          <p:cNvSpPr txBox="1"/>
          <p:nvPr/>
        </p:nvSpPr>
        <p:spPr>
          <a:xfrm>
            <a:off x="5161726" y="873663"/>
            <a:ext cx="1835759" cy="369332"/>
          </a:xfrm>
          <a:prstGeom prst="rect">
            <a:avLst/>
          </a:prstGeom>
          <a:noFill/>
        </p:spPr>
        <p:txBody>
          <a:bodyPr wrap="none" rtlCol="0">
            <a:spAutoFit/>
          </a:bodyPr>
          <a:lstStyle/>
          <a:p>
            <a:r>
              <a:rPr lang="de-DE" i="1" u="sng" dirty="0"/>
              <a:t>Arbeitsplatz CR01</a:t>
            </a:r>
          </a:p>
        </p:txBody>
      </p:sp>
      <p:sp>
        <p:nvSpPr>
          <p:cNvPr id="2" name="Textfeld 1"/>
          <p:cNvSpPr txBox="1"/>
          <p:nvPr/>
        </p:nvSpPr>
        <p:spPr>
          <a:xfrm>
            <a:off x="480291" y="1413168"/>
            <a:ext cx="11323781" cy="3046988"/>
          </a:xfrm>
          <a:prstGeom prst="rect">
            <a:avLst/>
          </a:prstGeom>
          <a:noFill/>
        </p:spPr>
        <p:txBody>
          <a:bodyPr wrap="square" rtlCol="0">
            <a:spAutoFit/>
          </a:bodyPr>
          <a:lstStyle/>
          <a:p>
            <a:pPr marL="285750" indent="-285750">
              <a:buFont typeface="Arial" panose="020B0604020202020204" pitchFamily="34" charset="0"/>
              <a:buChar char="•"/>
            </a:pPr>
            <a:r>
              <a:rPr lang="de-DE" sz="1600" dirty="0"/>
              <a:t>Reiter Kapazitäten werden meist nur Maschinen- oder Personalkapazitäten</a:t>
            </a:r>
          </a:p>
          <a:p>
            <a:pPr marL="285750" indent="-285750">
              <a:buFont typeface="Arial" panose="020B0604020202020204" pitchFamily="34" charset="0"/>
              <a:buChar char="•"/>
            </a:pPr>
            <a:r>
              <a:rPr lang="de-DE" sz="1600" dirty="0"/>
              <a:t>Absprung pro Kapazitätsart in Arbeitsplatzkapazität: Gruppierung: Zuordnung Schichtprogramm; Fabrikkalender-ID; Pflege Standardangebot; Möglichkeit verschiedene Versionen zu hinterlegen, falls Standardangebot nicht ausreicht </a:t>
            </a:r>
            <a:r>
              <a:rPr lang="de-DE" sz="1600" dirty="0">
                <a:sym typeface="Wingdings" panose="05000000000000000000" pitchFamily="2" charset="2"/>
              </a:rPr>
              <a:t> Angebotsintervalle</a:t>
            </a:r>
          </a:p>
          <a:p>
            <a:pPr marL="285750" indent="-285750">
              <a:buFont typeface="Arial" panose="020B0604020202020204" pitchFamily="34" charset="0"/>
              <a:buChar char="•"/>
            </a:pPr>
            <a:r>
              <a:rPr lang="de-DE" sz="1600" dirty="0">
                <a:sym typeface="Wingdings" panose="05000000000000000000" pitchFamily="2" charset="2"/>
              </a:rPr>
              <a:t>Etwaige Pflege von Einzelkapazitäten</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p:txBody>
      </p:sp>
      <p:sp>
        <p:nvSpPr>
          <p:cNvPr id="3" name="Foliennummernplatzhalter 2"/>
          <p:cNvSpPr>
            <a:spLocks noGrp="1"/>
          </p:cNvSpPr>
          <p:nvPr>
            <p:ph type="sldNum" sz="quarter" idx="12"/>
          </p:nvPr>
        </p:nvSpPr>
        <p:spPr/>
        <p:txBody>
          <a:bodyPr/>
          <a:lstStyle/>
          <a:p>
            <a:fld id="{A9F5A7EA-BB31-4A85-9EFE-A0D9A82369C9}" type="slidenum">
              <a:rPr lang="de-DE" smtClean="0"/>
              <a:t>13</a:t>
            </a:fld>
            <a:endParaRPr lang="de-DE"/>
          </a:p>
        </p:txBody>
      </p:sp>
      <p:pic>
        <p:nvPicPr>
          <p:cNvPr id="7" name="Grafik 6"/>
          <p:cNvPicPr/>
          <p:nvPr/>
        </p:nvPicPr>
        <p:blipFill>
          <a:blip r:embed="rId2"/>
          <a:stretch>
            <a:fillRect/>
          </a:stretch>
        </p:blipFill>
        <p:spPr>
          <a:xfrm>
            <a:off x="846901" y="2727589"/>
            <a:ext cx="4314825" cy="3267075"/>
          </a:xfrm>
          <a:prstGeom prst="rect">
            <a:avLst/>
          </a:prstGeom>
        </p:spPr>
      </p:pic>
      <p:pic>
        <p:nvPicPr>
          <p:cNvPr id="9" name="Grafik 8"/>
          <p:cNvPicPr/>
          <p:nvPr/>
        </p:nvPicPr>
        <p:blipFill>
          <a:blip r:embed="rId3"/>
          <a:stretch>
            <a:fillRect/>
          </a:stretch>
        </p:blipFill>
        <p:spPr>
          <a:xfrm>
            <a:off x="7193308" y="2701554"/>
            <a:ext cx="3919855" cy="3293110"/>
          </a:xfrm>
          <a:prstGeom prst="rect">
            <a:avLst/>
          </a:prstGeom>
        </p:spPr>
      </p:pic>
    </p:spTree>
    <p:extLst>
      <p:ext uri="{BB962C8B-B14F-4D97-AF65-F5344CB8AC3E}">
        <p14:creationId xmlns:p14="http://schemas.microsoft.com/office/powerpoint/2010/main" val="279221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5879687" cy="369332"/>
          </a:xfrm>
          <a:prstGeom prst="rect">
            <a:avLst/>
          </a:prstGeom>
          <a:noFill/>
        </p:spPr>
        <p:txBody>
          <a:bodyPr wrap="none" rtlCol="0">
            <a:spAutoFit/>
          </a:bodyPr>
          <a:lstStyle/>
          <a:p>
            <a:r>
              <a:rPr lang="de-DE" u="sng" dirty="0"/>
              <a:t>5) Diskrete Fertigung (Werkstattfertigung) im SAP R/3 (S. 29) </a:t>
            </a:r>
          </a:p>
        </p:txBody>
      </p:sp>
      <p:sp>
        <p:nvSpPr>
          <p:cNvPr id="26" name="Textfeld 25"/>
          <p:cNvSpPr txBox="1"/>
          <p:nvPr/>
        </p:nvSpPr>
        <p:spPr>
          <a:xfrm>
            <a:off x="5161726" y="873663"/>
            <a:ext cx="1794081" cy="369332"/>
          </a:xfrm>
          <a:prstGeom prst="rect">
            <a:avLst/>
          </a:prstGeom>
          <a:noFill/>
        </p:spPr>
        <p:txBody>
          <a:bodyPr wrap="none" rtlCol="0">
            <a:spAutoFit/>
          </a:bodyPr>
          <a:lstStyle/>
          <a:p>
            <a:r>
              <a:rPr lang="de-DE" i="1" u="sng" dirty="0"/>
              <a:t>Arbeitsplan CA01</a:t>
            </a:r>
          </a:p>
        </p:txBody>
      </p:sp>
      <p:sp>
        <p:nvSpPr>
          <p:cNvPr id="2" name="Textfeld 1"/>
          <p:cNvSpPr txBox="1"/>
          <p:nvPr/>
        </p:nvSpPr>
        <p:spPr>
          <a:xfrm>
            <a:off x="480291" y="1413168"/>
            <a:ext cx="11323781" cy="2554545"/>
          </a:xfrm>
          <a:prstGeom prst="rect">
            <a:avLst/>
          </a:prstGeom>
          <a:noFill/>
        </p:spPr>
        <p:txBody>
          <a:bodyPr wrap="square" rtlCol="0">
            <a:spAutoFit/>
          </a:bodyPr>
          <a:lstStyle/>
          <a:p>
            <a:r>
              <a:rPr lang="de-DE" sz="1600" dirty="0"/>
              <a:t>Die Informationen, wie und an welchen Arbeitsplätzen ein Material zu fertigen ist, sind in einem Arbeitsplan abgelegt. Er beschreibt den Ablauf der Herstellung eines Materials. Sie dienen als Vorlage beim Anlegen von FAUF.</a:t>
            </a:r>
          </a:p>
          <a:p>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p:txBody>
      </p:sp>
      <p:sp>
        <p:nvSpPr>
          <p:cNvPr id="3" name="Foliennummernplatzhalter 2"/>
          <p:cNvSpPr>
            <a:spLocks noGrp="1"/>
          </p:cNvSpPr>
          <p:nvPr>
            <p:ph type="sldNum" sz="quarter" idx="12"/>
          </p:nvPr>
        </p:nvSpPr>
        <p:spPr/>
        <p:txBody>
          <a:bodyPr/>
          <a:lstStyle/>
          <a:p>
            <a:fld id="{A9F5A7EA-BB31-4A85-9EFE-A0D9A82369C9}" type="slidenum">
              <a:rPr lang="de-DE" smtClean="0"/>
              <a:t>14</a:t>
            </a:fld>
            <a:endParaRPr lang="de-DE"/>
          </a:p>
        </p:txBody>
      </p:sp>
      <p:pic>
        <p:nvPicPr>
          <p:cNvPr id="10" name="Grafik 9"/>
          <p:cNvPicPr/>
          <p:nvPr/>
        </p:nvPicPr>
        <p:blipFill>
          <a:blip r:embed="rId2"/>
          <a:stretch>
            <a:fillRect/>
          </a:stretch>
        </p:blipFill>
        <p:spPr>
          <a:xfrm>
            <a:off x="3788698" y="2088582"/>
            <a:ext cx="5383011" cy="4098608"/>
          </a:xfrm>
          <a:prstGeom prst="rect">
            <a:avLst/>
          </a:prstGeom>
        </p:spPr>
      </p:pic>
    </p:spTree>
    <p:extLst>
      <p:ext uri="{BB962C8B-B14F-4D97-AF65-F5344CB8AC3E}">
        <p14:creationId xmlns:p14="http://schemas.microsoft.com/office/powerpoint/2010/main" val="64696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6184257" cy="369332"/>
          </a:xfrm>
          <a:prstGeom prst="rect">
            <a:avLst/>
          </a:prstGeom>
          <a:noFill/>
        </p:spPr>
        <p:txBody>
          <a:bodyPr wrap="none" rtlCol="0">
            <a:spAutoFit/>
          </a:bodyPr>
          <a:lstStyle/>
          <a:p>
            <a:r>
              <a:rPr lang="de-DE" u="sng" dirty="0"/>
              <a:t>5) Diskrete Fertigung (Werkstattfertigung) im SAP R/3 (S. 29-30) </a:t>
            </a:r>
          </a:p>
        </p:txBody>
      </p:sp>
      <p:sp>
        <p:nvSpPr>
          <p:cNvPr id="26" name="Textfeld 25"/>
          <p:cNvSpPr txBox="1"/>
          <p:nvPr/>
        </p:nvSpPr>
        <p:spPr>
          <a:xfrm>
            <a:off x="5161726" y="873663"/>
            <a:ext cx="1794081" cy="369332"/>
          </a:xfrm>
          <a:prstGeom prst="rect">
            <a:avLst/>
          </a:prstGeom>
          <a:noFill/>
        </p:spPr>
        <p:txBody>
          <a:bodyPr wrap="none" rtlCol="0">
            <a:spAutoFit/>
          </a:bodyPr>
          <a:lstStyle/>
          <a:p>
            <a:r>
              <a:rPr lang="de-DE" i="1" u="sng" dirty="0"/>
              <a:t>Arbeitsplan CA01</a:t>
            </a:r>
          </a:p>
        </p:txBody>
      </p:sp>
      <p:sp>
        <p:nvSpPr>
          <p:cNvPr id="2" name="Textfeld 1"/>
          <p:cNvSpPr txBox="1"/>
          <p:nvPr/>
        </p:nvSpPr>
        <p:spPr>
          <a:xfrm>
            <a:off x="480291" y="1413168"/>
            <a:ext cx="11323781" cy="4031873"/>
          </a:xfrm>
          <a:prstGeom prst="rect">
            <a:avLst/>
          </a:prstGeom>
          <a:noFill/>
        </p:spPr>
        <p:txBody>
          <a:bodyPr wrap="square" rtlCol="0">
            <a:spAutoFit/>
          </a:bodyPr>
          <a:lstStyle/>
          <a:p>
            <a:pPr marL="285750" indent="-285750">
              <a:buFont typeface="Arial" panose="020B0604020202020204" pitchFamily="34" charset="0"/>
              <a:buChar char="•"/>
            </a:pPr>
            <a:r>
              <a:rPr lang="de-DE" sz="1600" dirty="0"/>
              <a:t>Kopf ist für den gesamten Arbeitsplan gültig, z.B. über Verwendung 1=Serienfertigung und Status Plan 4=Freigegeben für Produktion</a:t>
            </a:r>
          </a:p>
          <a:p>
            <a:pPr marL="285750" indent="-285750">
              <a:buFont typeface="Arial" panose="020B0604020202020204" pitchFamily="34" charset="0"/>
              <a:buChar char="•"/>
            </a:pPr>
            <a:r>
              <a:rPr lang="de-DE" sz="1600" dirty="0"/>
              <a:t>Ein Arbeitsplan besteht aus Vorgängen, in denen beschrieben ist, wie die Arbeitsschritte durchzuführen sind. Die Vorgänge können dabei zu Folgen zusammengefasst werden, wodurch eine Darstellung von parallelen oder alternativen Abläufe möglich ist (Stammfolge bzw. Alternative Folge bzw. Parallele Folgen)</a:t>
            </a:r>
          </a:p>
          <a:p>
            <a:pPr marL="285750" indent="-285750">
              <a:buFont typeface="Arial" panose="020B0604020202020204" pitchFamily="34" charset="0"/>
              <a:buChar char="•"/>
            </a:pPr>
            <a:r>
              <a:rPr lang="de-DE" sz="1600" dirty="0"/>
              <a:t>Jeder Vorgang verweist auf einen Arbeitsplatz und gibt die Vorgabewerte der Leistung an (Zykluszeiten). Es muss auch immer ein Steuerschlüssel zugeordnet werden (siehe auch Arbeitsplatz), um festzulegen, ob der Vorgang terminiert oder z.B. kalkuliert wird</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p:txBody>
      </p:sp>
      <p:sp>
        <p:nvSpPr>
          <p:cNvPr id="3" name="Foliennummernplatzhalter 2"/>
          <p:cNvSpPr>
            <a:spLocks noGrp="1"/>
          </p:cNvSpPr>
          <p:nvPr>
            <p:ph type="sldNum" sz="quarter" idx="12"/>
          </p:nvPr>
        </p:nvSpPr>
        <p:spPr/>
        <p:txBody>
          <a:bodyPr/>
          <a:lstStyle/>
          <a:p>
            <a:fld id="{A9F5A7EA-BB31-4A85-9EFE-A0D9A82369C9}" type="slidenum">
              <a:rPr lang="de-DE" smtClean="0"/>
              <a:t>15</a:t>
            </a:fld>
            <a:endParaRPr lang="de-DE"/>
          </a:p>
        </p:txBody>
      </p:sp>
      <p:pic>
        <p:nvPicPr>
          <p:cNvPr id="8" name="Grafik 7"/>
          <p:cNvPicPr/>
          <p:nvPr/>
        </p:nvPicPr>
        <p:blipFill>
          <a:blip r:embed="rId2"/>
          <a:stretch>
            <a:fillRect/>
          </a:stretch>
        </p:blipFill>
        <p:spPr>
          <a:xfrm>
            <a:off x="4547696" y="3247390"/>
            <a:ext cx="3188970" cy="3108960"/>
          </a:xfrm>
          <a:prstGeom prst="rect">
            <a:avLst/>
          </a:prstGeom>
        </p:spPr>
      </p:pic>
    </p:spTree>
    <p:extLst>
      <p:ext uri="{BB962C8B-B14F-4D97-AF65-F5344CB8AC3E}">
        <p14:creationId xmlns:p14="http://schemas.microsoft.com/office/powerpoint/2010/main" val="56480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6184257" cy="369332"/>
          </a:xfrm>
          <a:prstGeom prst="rect">
            <a:avLst/>
          </a:prstGeom>
          <a:noFill/>
        </p:spPr>
        <p:txBody>
          <a:bodyPr wrap="none" rtlCol="0">
            <a:spAutoFit/>
          </a:bodyPr>
          <a:lstStyle/>
          <a:p>
            <a:r>
              <a:rPr lang="de-DE" u="sng" dirty="0"/>
              <a:t>5) Diskrete Fertigung (Werkstattfertigung) im SAP R/3 (S. 31-33) </a:t>
            </a:r>
          </a:p>
        </p:txBody>
      </p:sp>
      <p:sp>
        <p:nvSpPr>
          <p:cNvPr id="26" name="Textfeld 25"/>
          <p:cNvSpPr txBox="1"/>
          <p:nvPr/>
        </p:nvSpPr>
        <p:spPr>
          <a:xfrm>
            <a:off x="5161726" y="873663"/>
            <a:ext cx="1794081" cy="369332"/>
          </a:xfrm>
          <a:prstGeom prst="rect">
            <a:avLst/>
          </a:prstGeom>
          <a:noFill/>
        </p:spPr>
        <p:txBody>
          <a:bodyPr wrap="none" rtlCol="0">
            <a:spAutoFit/>
          </a:bodyPr>
          <a:lstStyle/>
          <a:p>
            <a:r>
              <a:rPr lang="de-DE" i="1" u="sng" dirty="0"/>
              <a:t>Arbeitsplan CA01</a:t>
            </a:r>
          </a:p>
        </p:txBody>
      </p:sp>
      <p:sp>
        <p:nvSpPr>
          <p:cNvPr id="2" name="Textfeld 1"/>
          <p:cNvSpPr txBox="1"/>
          <p:nvPr/>
        </p:nvSpPr>
        <p:spPr>
          <a:xfrm>
            <a:off x="480291" y="1413168"/>
            <a:ext cx="11323781" cy="1815882"/>
          </a:xfrm>
          <a:prstGeom prst="rect">
            <a:avLst/>
          </a:prstGeom>
          <a:noFill/>
        </p:spPr>
        <p:txBody>
          <a:bodyPr wrap="square" rtlCol="0">
            <a:spAutoFit/>
          </a:bodyPr>
          <a:lstStyle/>
          <a:p>
            <a:pPr marL="285750" indent="-285750">
              <a:buFont typeface="Arial" panose="020B0604020202020204" pitchFamily="34" charset="0"/>
              <a:buChar char="•"/>
            </a:pPr>
            <a:r>
              <a:rPr lang="de-DE" sz="1600" dirty="0"/>
              <a:t>Ferner werden Komponenten pro Arbeitsplan über die Stückliste automatisch dem ersten Vorgang zugeordnet</a:t>
            </a:r>
          </a:p>
          <a:p>
            <a:pPr marL="285750" indent="-285750">
              <a:buFont typeface="Arial" panose="020B0604020202020204" pitchFamily="34" charset="0"/>
              <a:buChar char="•"/>
            </a:pPr>
            <a:r>
              <a:rPr lang="de-DE" sz="1600" dirty="0"/>
              <a:t>Hier kann auch spezifiziert werden, ob per Rückmeldung ggf. retrograd entnommen werden</a:t>
            </a:r>
          </a:p>
          <a:p>
            <a:pPr marL="285750" indent="-285750">
              <a:buFont typeface="Arial" panose="020B0604020202020204" pitchFamily="34" charset="0"/>
              <a:buChar char="•"/>
            </a:pPr>
            <a:r>
              <a:rPr lang="de-DE" sz="1600" dirty="0"/>
              <a:t>Über Fertigungshilfsmittel (FHM) können entsprechende Fertigungshilfmittel (IE03) zugeordnet werden</a:t>
            </a:r>
          </a:p>
          <a:p>
            <a:pPr marL="285750" indent="-285750">
              <a:buFont typeface="Arial" panose="020B0604020202020204" pitchFamily="34" charset="0"/>
              <a:buChar char="•"/>
            </a:pPr>
            <a:r>
              <a:rPr lang="de-DE" sz="1600" dirty="0"/>
              <a:t>Über CO33 können Standardereignispunkte definiert werden, wo vordefinierte Funktionen beim Eintreten eines bestimmten Ereignisses im FAUF ausgelöst werden (z.B. Workflow)</a:t>
            </a:r>
          </a:p>
          <a:p>
            <a:pPr marL="285750" indent="-285750">
              <a:buFont typeface="Arial" panose="020B0604020202020204" pitchFamily="34" charset="0"/>
              <a:buChar char="•"/>
            </a:pPr>
            <a:endParaRPr lang="de-DE" sz="1600" dirty="0"/>
          </a:p>
          <a:p>
            <a:endParaRPr lang="de-DE" sz="1600" dirty="0"/>
          </a:p>
        </p:txBody>
      </p:sp>
      <p:sp>
        <p:nvSpPr>
          <p:cNvPr id="3" name="Foliennummernplatzhalter 2"/>
          <p:cNvSpPr>
            <a:spLocks noGrp="1"/>
          </p:cNvSpPr>
          <p:nvPr>
            <p:ph type="sldNum" sz="quarter" idx="12"/>
          </p:nvPr>
        </p:nvSpPr>
        <p:spPr/>
        <p:txBody>
          <a:bodyPr/>
          <a:lstStyle/>
          <a:p>
            <a:fld id="{A9F5A7EA-BB31-4A85-9EFE-A0D9A82369C9}" type="slidenum">
              <a:rPr lang="de-DE" smtClean="0"/>
              <a:t>16</a:t>
            </a:fld>
            <a:endParaRPr lang="de-DE"/>
          </a:p>
        </p:txBody>
      </p:sp>
    </p:spTree>
    <p:extLst>
      <p:ext uri="{BB962C8B-B14F-4D97-AF65-F5344CB8AC3E}">
        <p14:creationId xmlns:p14="http://schemas.microsoft.com/office/powerpoint/2010/main" val="4047605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6184257" cy="369332"/>
          </a:xfrm>
          <a:prstGeom prst="rect">
            <a:avLst/>
          </a:prstGeom>
          <a:noFill/>
        </p:spPr>
        <p:txBody>
          <a:bodyPr wrap="none" rtlCol="0">
            <a:spAutoFit/>
          </a:bodyPr>
          <a:lstStyle/>
          <a:p>
            <a:r>
              <a:rPr lang="de-DE" u="sng" dirty="0"/>
              <a:t>5) Diskrete Fertigung (Werkstattfertigung) im SAP R/3 (S. 34-36) </a:t>
            </a:r>
          </a:p>
        </p:txBody>
      </p:sp>
      <p:sp>
        <p:nvSpPr>
          <p:cNvPr id="26" name="Textfeld 25"/>
          <p:cNvSpPr txBox="1"/>
          <p:nvPr/>
        </p:nvSpPr>
        <p:spPr>
          <a:xfrm>
            <a:off x="4173438" y="873663"/>
            <a:ext cx="4898392" cy="369332"/>
          </a:xfrm>
          <a:prstGeom prst="rect">
            <a:avLst/>
          </a:prstGeom>
          <a:noFill/>
        </p:spPr>
        <p:txBody>
          <a:bodyPr wrap="none" rtlCol="0">
            <a:spAutoFit/>
          </a:bodyPr>
          <a:lstStyle/>
          <a:p>
            <a:r>
              <a:rPr lang="de-DE" i="1" u="sng" dirty="0"/>
              <a:t>Absatz- und Produktionsgrobplanung MC8*/MC9*</a:t>
            </a:r>
          </a:p>
        </p:txBody>
      </p:sp>
      <p:sp>
        <p:nvSpPr>
          <p:cNvPr id="2" name="Textfeld 1"/>
          <p:cNvSpPr txBox="1"/>
          <p:nvPr/>
        </p:nvSpPr>
        <p:spPr>
          <a:xfrm>
            <a:off x="480291" y="1413168"/>
            <a:ext cx="11323781" cy="5016758"/>
          </a:xfrm>
          <a:prstGeom prst="rect">
            <a:avLst/>
          </a:prstGeom>
          <a:noFill/>
        </p:spPr>
        <p:txBody>
          <a:bodyPr wrap="square" rtlCol="0">
            <a:spAutoFit/>
          </a:bodyPr>
          <a:lstStyle/>
          <a:p>
            <a:r>
              <a:rPr lang="de-DE" sz="1600" dirty="0"/>
              <a:t>Ziel ist es, mittel- bis langfristig die Absatzmengen abzuschätzen, um die zu produzierenden Mengen abzuleiten. Falls möglich kann man Produktgruppen definieren und entsprechende Materialien mit einem Verhältnis (%-Wert) gewichten.</a:t>
            </a:r>
          </a:p>
          <a:p>
            <a:r>
              <a:rPr lang="de-DE" sz="1600" dirty="0"/>
              <a:t>Ferner unterstützt SAP hier verschiedene Prognosemodelle, mit deren Hilfe aus den Vergangenheitsdaten Prognosewerte abgeleitet werden. </a:t>
            </a:r>
          </a:p>
          <a:p>
            <a:r>
              <a:rPr lang="de-DE" sz="1600" dirty="0"/>
              <a:t>Über ein Planungstableau (MC81-Produktgruppe bzw. MC87-Material) kann eine Absatz- und Produktionsgrobplanung angelegt werden</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r>
              <a:rPr lang="de-DE" sz="1600" dirty="0"/>
              <a:t>Diese Werte können dann in die Programmplanung MD63 übertragen werden, die dann Ausgangspunkt für die Materialbedarfsplanung sind.</a:t>
            </a:r>
          </a:p>
          <a:p>
            <a:endParaRPr lang="de-DE" sz="1600" dirty="0"/>
          </a:p>
        </p:txBody>
      </p:sp>
      <p:sp>
        <p:nvSpPr>
          <p:cNvPr id="3" name="Foliennummernplatzhalter 2"/>
          <p:cNvSpPr>
            <a:spLocks noGrp="1"/>
          </p:cNvSpPr>
          <p:nvPr>
            <p:ph type="sldNum" sz="quarter" idx="12"/>
          </p:nvPr>
        </p:nvSpPr>
        <p:spPr/>
        <p:txBody>
          <a:bodyPr/>
          <a:lstStyle/>
          <a:p>
            <a:fld id="{A9F5A7EA-BB31-4A85-9EFE-A0D9A82369C9}" type="slidenum">
              <a:rPr lang="de-DE" smtClean="0"/>
              <a:t>17</a:t>
            </a:fld>
            <a:endParaRPr lang="de-DE"/>
          </a:p>
        </p:txBody>
      </p:sp>
      <p:pic>
        <p:nvPicPr>
          <p:cNvPr id="6" name="Grafik 5"/>
          <p:cNvPicPr>
            <a:picLocks noChangeAspect="1"/>
          </p:cNvPicPr>
          <p:nvPr/>
        </p:nvPicPr>
        <p:blipFill>
          <a:blip r:embed="rId2"/>
          <a:stretch>
            <a:fillRect/>
          </a:stretch>
        </p:blipFill>
        <p:spPr>
          <a:xfrm>
            <a:off x="2435902" y="2882780"/>
            <a:ext cx="6839905" cy="2457793"/>
          </a:xfrm>
          <a:prstGeom prst="rect">
            <a:avLst/>
          </a:prstGeom>
        </p:spPr>
      </p:pic>
    </p:spTree>
    <p:extLst>
      <p:ext uri="{BB962C8B-B14F-4D97-AF65-F5344CB8AC3E}">
        <p14:creationId xmlns:p14="http://schemas.microsoft.com/office/powerpoint/2010/main" val="1794604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5879687" cy="369332"/>
          </a:xfrm>
          <a:prstGeom prst="rect">
            <a:avLst/>
          </a:prstGeom>
          <a:noFill/>
        </p:spPr>
        <p:txBody>
          <a:bodyPr wrap="none" rtlCol="0">
            <a:spAutoFit/>
          </a:bodyPr>
          <a:lstStyle/>
          <a:p>
            <a:r>
              <a:rPr lang="de-DE" u="sng" dirty="0"/>
              <a:t>5) Diskrete Fertigung (Werkstattfertigung) im SAP R/3 (S. 37) </a:t>
            </a:r>
          </a:p>
        </p:txBody>
      </p:sp>
      <p:sp>
        <p:nvSpPr>
          <p:cNvPr id="26" name="Textfeld 25"/>
          <p:cNvSpPr txBox="1"/>
          <p:nvPr/>
        </p:nvSpPr>
        <p:spPr>
          <a:xfrm>
            <a:off x="4173438" y="873663"/>
            <a:ext cx="3199722" cy="369332"/>
          </a:xfrm>
          <a:prstGeom prst="rect">
            <a:avLst/>
          </a:prstGeom>
          <a:noFill/>
        </p:spPr>
        <p:txBody>
          <a:bodyPr wrap="none" rtlCol="0">
            <a:spAutoFit/>
          </a:bodyPr>
          <a:lstStyle/>
          <a:p>
            <a:r>
              <a:rPr lang="de-DE" i="1" u="sng" dirty="0"/>
              <a:t>Materialbedarfsplanung MD02</a:t>
            </a:r>
          </a:p>
        </p:txBody>
      </p:sp>
      <p:sp>
        <p:nvSpPr>
          <p:cNvPr id="2" name="Textfeld 1"/>
          <p:cNvSpPr txBox="1"/>
          <p:nvPr/>
        </p:nvSpPr>
        <p:spPr>
          <a:xfrm>
            <a:off x="480291" y="1413168"/>
            <a:ext cx="11323781" cy="584775"/>
          </a:xfrm>
          <a:prstGeom prst="rect">
            <a:avLst/>
          </a:prstGeom>
          <a:noFill/>
        </p:spPr>
        <p:txBody>
          <a:bodyPr wrap="square" rtlCol="0">
            <a:spAutoFit/>
          </a:bodyPr>
          <a:lstStyle/>
          <a:p>
            <a:r>
              <a:rPr lang="de-DE" sz="1600" dirty="0"/>
              <a:t>Aufgabe ist es, die Bedarfe, sofern sie nicht von existierenden Beständen versorgt werden können, durch Zugänge zu decken. </a:t>
            </a:r>
            <a:r>
              <a:rPr lang="de-DE" sz="1600" dirty="0" err="1"/>
              <a:t>Ergbnis</a:t>
            </a:r>
            <a:r>
              <a:rPr lang="de-DE" sz="1600" dirty="0"/>
              <a:t> sind z.B. Planaufträge, Bestellanforderungen oder Lieferplaneinteilungen</a:t>
            </a:r>
          </a:p>
        </p:txBody>
      </p:sp>
      <p:sp>
        <p:nvSpPr>
          <p:cNvPr id="3" name="Foliennummernplatzhalter 2"/>
          <p:cNvSpPr>
            <a:spLocks noGrp="1"/>
          </p:cNvSpPr>
          <p:nvPr>
            <p:ph type="sldNum" sz="quarter" idx="12"/>
          </p:nvPr>
        </p:nvSpPr>
        <p:spPr/>
        <p:txBody>
          <a:bodyPr/>
          <a:lstStyle/>
          <a:p>
            <a:fld id="{A9F5A7EA-BB31-4A85-9EFE-A0D9A82369C9}" type="slidenum">
              <a:rPr lang="de-DE" smtClean="0"/>
              <a:t>18</a:t>
            </a:fld>
            <a:endParaRPr lang="de-DE"/>
          </a:p>
        </p:txBody>
      </p:sp>
      <p:pic>
        <p:nvPicPr>
          <p:cNvPr id="6" name="Grafik 5"/>
          <p:cNvPicPr>
            <a:picLocks noChangeAspect="1"/>
          </p:cNvPicPr>
          <p:nvPr/>
        </p:nvPicPr>
        <p:blipFill>
          <a:blip r:embed="rId2"/>
          <a:stretch>
            <a:fillRect/>
          </a:stretch>
        </p:blipFill>
        <p:spPr>
          <a:xfrm>
            <a:off x="3522422" y="1997943"/>
            <a:ext cx="5902185" cy="4282784"/>
          </a:xfrm>
          <a:prstGeom prst="rect">
            <a:avLst/>
          </a:prstGeom>
        </p:spPr>
      </p:pic>
    </p:spTree>
    <p:extLst>
      <p:ext uri="{BB962C8B-B14F-4D97-AF65-F5344CB8AC3E}">
        <p14:creationId xmlns:p14="http://schemas.microsoft.com/office/powerpoint/2010/main" val="125090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6184257" cy="369332"/>
          </a:xfrm>
          <a:prstGeom prst="rect">
            <a:avLst/>
          </a:prstGeom>
          <a:noFill/>
        </p:spPr>
        <p:txBody>
          <a:bodyPr wrap="none" rtlCol="0">
            <a:spAutoFit/>
          </a:bodyPr>
          <a:lstStyle/>
          <a:p>
            <a:r>
              <a:rPr lang="de-DE" u="sng" dirty="0"/>
              <a:t>5) Diskrete Fertigung (Werkstattfertigung) im SAP R/3 (S. 38-39) </a:t>
            </a:r>
          </a:p>
        </p:txBody>
      </p:sp>
      <p:sp>
        <p:nvSpPr>
          <p:cNvPr id="26" name="Textfeld 25"/>
          <p:cNvSpPr txBox="1"/>
          <p:nvPr/>
        </p:nvSpPr>
        <p:spPr>
          <a:xfrm>
            <a:off x="4173438" y="873663"/>
            <a:ext cx="2208746" cy="369332"/>
          </a:xfrm>
          <a:prstGeom prst="rect">
            <a:avLst/>
          </a:prstGeom>
          <a:noFill/>
        </p:spPr>
        <p:txBody>
          <a:bodyPr wrap="none" rtlCol="0">
            <a:spAutoFit/>
          </a:bodyPr>
          <a:lstStyle/>
          <a:p>
            <a:r>
              <a:rPr lang="de-DE" i="1" u="sng" dirty="0"/>
              <a:t>Dispositionsverfahren</a:t>
            </a:r>
          </a:p>
        </p:txBody>
      </p:sp>
      <p:sp>
        <p:nvSpPr>
          <p:cNvPr id="2" name="Textfeld 1"/>
          <p:cNvSpPr txBox="1"/>
          <p:nvPr/>
        </p:nvSpPr>
        <p:spPr>
          <a:xfrm>
            <a:off x="480291" y="1413168"/>
            <a:ext cx="11323781" cy="3046988"/>
          </a:xfrm>
          <a:prstGeom prst="rect">
            <a:avLst/>
          </a:prstGeom>
          <a:noFill/>
        </p:spPr>
        <p:txBody>
          <a:bodyPr wrap="square" rtlCol="0">
            <a:spAutoFit/>
          </a:bodyPr>
          <a:lstStyle/>
          <a:p>
            <a:r>
              <a:rPr lang="de-DE" sz="1600" dirty="0"/>
              <a:t>Wie ein Material geplant wird, wird durch das Dispositionsmerkmal in der Disposition 1 bestimmt.</a:t>
            </a:r>
          </a:p>
          <a:p>
            <a:endParaRPr lang="de-DE" sz="1600" dirty="0"/>
          </a:p>
          <a:p>
            <a:r>
              <a:rPr lang="de-DE" sz="1600" u="sng" dirty="0"/>
              <a:t>Plangesteuerte Disposition</a:t>
            </a:r>
            <a:r>
              <a:rPr lang="de-DE" sz="1600" dirty="0"/>
              <a:t> bedeutet, dass sie sich an vorliegenden Bedarfe (Kundenbedarfe, Planprimärbedarfe, Materialreservierungen etc.) orientiert. Es erfolgt eine Nettobedarfsrechnung, bei der die Bedarfe dem verfügbaren Lagerbestand und den fest eingeplanten Zugängen (PLAUF/FAUF, Bestellungen etc.) gegenübergestellt werden. Reicht dieser nicht, werden Bestellvorschläge erzeugt. Diese werden wiederum über das Losgrößenverfahren ermittelt.</a:t>
            </a:r>
          </a:p>
          <a:p>
            <a:endParaRPr lang="de-DE" sz="1600" dirty="0"/>
          </a:p>
          <a:p>
            <a:r>
              <a:rPr lang="de-DE" sz="1600" u="sng" dirty="0"/>
              <a:t>Verbrauchsgesteuerte Disposition</a:t>
            </a:r>
            <a:r>
              <a:rPr lang="de-DE" sz="1600" dirty="0"/>
              <a:t> orientiert sich nicht an vorliegenden Bedarfen, sondern basieren auf Verbräuche.</a:t>
            </a:r>
          </a:p>
          <a:p>
            <a:r>
              <a:rPr lang="de-DE" sz="1600" dirty="0"/>
              <a:t>Bestellpunktdisposition (VB) wird aus den Verbrauchswerten der Vergangenheit ein meldebestand prognostiziert. Wenn nun die Summe des Bestands und der Zugänge kleiner ist als der Meldebestand, wird ein Bestellvorschlag  erzeugt. Es wird von der Bestandsführung bei jeder Materialentnahme automatisch überprüft, ob der Meldebestand unterschritten wird.</a:t>
            </a:r>
          </a:p>
          <a:p>
            <a:endParaRPr lang="de-DE" sz="1600" dirty="0"/>
          </a:p>
        </p:txBody>
      </p:sp>
      <p:sp>
        <p:nvSpPr>
          <p:cNvPr id="3" name="Foliennummernplatzhalter 2"/>
          <p:cNvSpPr>
            <a:spLocks noGrp="1"/>
          </p:cNvSpPr>
          <p:nvPr>
            <p:ph type="sldNum" sz="quarter" idx="12"/>
          </p:nvPr>
        </p:nvSpPr>
        <p:spPr/>
        <p:txBody>
          <a:bodyPr/>
          <a:lstStyle/>
          <a:p>
            <a:fld id="{A9F5A7EA-BB31-4A85-9EFE-A0D9A82369C9}" type="slidenum">
              <a:rPr lang="de-DE" smtClean="0"/>
              <a:t>19</a:t>
            </a:fld>
            <a:endParaRPr lang="de-DE"/>
          </a:p>
        </p:txBody>
      </p:sp>
      <p:sp>
        <p:nvSpPr>
          <p:cNvPr id="9" name="Textfeld 8"/>
          <p:cNvSpPr txBox="1"/>
          <p:nvPr/>
        </p:nvSpPr>
        <p:spPr>
          <a:xfrm>
            <a:off x="4251947" y="4369626"/>
            <a:ext cx="2058128" cy="369332"/>
          </a:xfrm>
          <a:prstGeom prst="rect">
            <a:avLst/>
          </a:prstGeom>
          <a:noFill/>
        </p:spPr>
        <p:txBody>
          <a:bodyPr wrap="none" rtlCol="0">
            <a:spAutoFit/>
          </a:bodyPr>
          <a:lstStyle/>
          <a:p>
            <a:r>
              <a:rPr lang="de-DE" i="1" u="sng" dirty="0"/>
              <a:t>Losgrößenverfahren</a:t>
            </a:r>
          </a:p>
        </p:txBody>
      </p:sp>
      <p:sp>
        <p:nvSpPr>
          <p:cNvPr id="6" name="Textfeld 5"/>
          <p:cNvSpPr txBox="1"/>
          <p:nvPr/>
        </p:nvSpPr>
        <p:spPr>
          <a:xfrm>
            <a:off x="480291" y="4885934"/>
            <a:ext cx="11286836" cy="1323439"/>
          </a:xfrm>
          <a:prstGeom prst="rect">
            <a:avLst/>
          </a:prstGeom>
          <a:noFill/>
        </p:spPr>
        <p:txBody>
          <a:bodyPr wrap="square" rtlCol="0">
            <a:spAutoFit/>
          </a:bodyPr>
          <a:lstStyle/>
          <a:p>
            <a:pPr marL="285750" indent="-285750">
              <a:buFont typeface="Arial" panose="020B0604020202020204" pitchFamily="34" charset="0"/>
              <a:buChar char="•"/>
            </a:pPr>
            <a:r>
              <a:rPr lang="de-DE" sz="1600" dirty="0"/>
              <a:t>Statische Losgrößen (EX), d.h. die Beschaffungsmenge ist genau der Bedarfsmenge</a:t>
            </a:r>
          </a:p>
          <a:p>
            <a:pPr marL="285750" indent="-285750">
              <a:buFont typeface="Arial" panose="020B0604020202020204" pitchFamily="34" charset="0"/>
              <a:buChar char="•"/>
            </a:pPr>
            <a:r>
              <a:rPr lang="de-DE" sz="1600" dirty="0"/>
              <a:t>Fixe Losgröße (FX), d.h. z.B. mind. eine Behältergröße</a:t>
            </a:r>
          </a:p>
          <a:p>
            <a:pPr marL="285750" indent="-285750">
              <a:buFont typeface="Arial" panose="020B0604020202020204" pitchFamily="34" charset="0"/>
              <a:buChar char="•"/>
            </a:pPr>
            <a:r>
              <a:rPr lang="de-DE" sz="1600" dirty="0"/>
              <a:t>Periodisches Verfahren, d.h. die Bedarfsmengen werden innerhalb eines Zeitabschnitts zusammengefasst, wobei in der Regel, dann der Termin für die gesamte Menge immer der erste Bedarfstermin ist </a:t>
            </a:r>
            <a:r>
              <a:rPr lang="de-DE" sz="1600" dirty="0">
                <a:sym typeface="Wingdings" panose="05000000000000000000" pitchFamily="2" charset="2"/>
              </a:rPr>
              <a:t> Lagerflächen werden belegt</a:t>
            </a:r>
          </a:p>
          <a:p>
            <a:pPr marL="285750" indent="-285750">
              <a:buFont typeface="Arial" panose="020B0604020202020204" pitchFamily="34" charset="0"/>
              <a:buChar char="•"/>
            </a:pPr>
            <a:r>
              <a:rPr lang="de-DE" sz="1600" dirty="0">
                <a:sym typeface="Wingdings" panose="05000000000000000000" pitchFamily="2" charset="2"/>
              </a:rPr>
              <a:t>Optimierte Verfahren berücksichtigen anfallenden Kosten (Fixkosten vs. Lagerkosten) z.B. Verfahren nach </a:t>
            </a:r>
            <a:r>
              <a:rPr lang="de-DE" sz="1600" dirty="0" err="1">
                <a:sym typeface="Wingdings" panose="05000000000000000000" pitchFamily="2" charset="2"/>
              </a:rPr>
              <a:t>Groff</a:t>
            </a:r>
            <a:endParaRPr lang="de-DE" sz="1600" dirty="0"/>
          </a:p>
        </p:txBody>
      </p:sp>
    </p:spTree>
    <p:extLst>
      <p:ext uri="{BB962C8B-B14F-4D97-AF65-F5344CB8AC3E}">
        <p14:creationId xmlns:p14="http://schemas.microsoft.com/office/powerpoint/2010/main" val="1031213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304801"/>
            <a:ext cx="3760581" cy="369332"/>
          </a:xfrm>
          <a:prstGeom prst="rect">
            <a:avLst/>
          </a:prstGeom>
          <a:noFill/>
        </p:spPr>
        <p:txBody>
          <a:bodyPr wrap="none" rtlCol="0">
            <a:spAutoFit/>
          </a:bodyPr>
          <a:lstStyle/>
          <a:p>
            <a:r>
              <a:rPr lang="de-DE" u="sng" dirty="0"/>
              <a:t>2) Aufgaben im Industriebetrieb (S. 1) </a:t>
            </a:r>
          </a:p>
        </p:txBody>
      </p:sp>
      <p:sp>
        <p:nvSpPr>
          <p:cNvPr id="6" name="Wolke 5"/>
          <p:cNvSpPr/>
          <p:nvPr/>
        </p:nvSpPr>
        <p:spPr bwMode="auto">
          <a:xfrm>
            <a:off x="556357" y="3555587"/>
            <a:ext cx="1421541" cy="792088"/>
          </a:xfrm>
          <a:prstGeom prst="cloud">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8" name="Pfeil nach rechts 7"/>
          <p:cNvSpPr/>
          <p:nvPr/>
        </p:nvSpPr>
        <p:spPr bwMode="auto">
          <a:xfrm>
            <a:off x="2142428" y="3555587"/>
            <a:ext cx="1851764" cy="72008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nvGrpSpPr>
          <p:cNvPr id="9" name="Gruppieren 8"/>
          <p:cNvGrpSpPr/>
          <p:nvPr/>
        </p:nvGrpSpPr>
        <p:grpSpPr>
          <a:xfrm>
            <a:off x="1643710" y="3378897"/>
            <a:ext cx="1658603" cy="650337"/>
            <a:chOff x="1652699" y="1955837"/>
            <a:chExt cx="1658603" cy="650337"/>
          </a:xfrm>
        </p:grpSpPr>
        <p:sp>
          <p:nvSpPr>
            <p:cNvPr id="10" name="Pfeil nach rechts 9"/>
            <p:cNvSpPr/>
            <p:nvPr/>
          </p:nvSpPr>
          <p:spPr bwMode="auto">
            <a:xfrm>
              <a:off x="1652699" y="1955837"/>
              <a:ext cx="1658603" cy="650337"/>
            </a:xfrm>
            <a:prstGeom prst="rightArrow">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11" name="Textfeld 10"/>
            <p:cNvSpPr txBox="1"/>
            <p:nvPr/>
          </p:nvSpPr>
          <p:spPr>
            <a:xfrm>
              <a:off x="1796907" y="2076699"/>
              <a:ext cx="1319079" cy="369332"/>
            </a:xfrm>
            <a:prstGeom prst="rect">
              <a:avLst/>
            </a:prstGeom>
            <a:noFill/>
          </p:spPr>
          <p:txBody>
            <a:bodyPr wrap="none" rtlCol="0">
              <a:spAutoFit/>
            </a:bodyPr>
            <a:lstStyle/>
            <a:p>
              <a:r>
                <a:rPr lang="de-DE" dirty="0"/>
                <a:t>Entwicklung</a:t>
              </a:r>
            </a:p>
          </p:txBody>
        </p:sp>
      </p:grpSp>
      <p:sp>
        <p:nvSpPr>
          <p:cNvPr id="12" name="Pfeil nach rechts 11"/>
          <p:cNvSpPr/>
          <p:nvPr/>
        </p:nvSpPr>
        <p:spPr bwMode="auto">
          <a:xfrm>
            <a:off x="4333305" y="3555587"/>
            <a:ext cx="1851764" cy="72008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nvGrpSpPr>
          <p:cNvPr id="13" name="Gruppieren 12"/>
          <p:cNvGrpSpPr/>
          <p:nvPr/>
        </p:nvGrpSpPr>
        <p:grpSpPr>
          <a:xfrm>
            <a:off x="3556022" y="3373409"/>
            <a:ext cx="1719034" cy="720080"/>
            <a:chOff x="3399008" y="1950678"/>
            <a:chExt cx="2058048" cy="720080"/>
          </a:xfrm>
        </p:grpSpPr>
        <p:sp>
          <p:nvSpPr>
            <p:cNvPr id="14" name="Textfeld 13"/>
            <p:cNvSpPr txBox="1"/>
            <p:nvPr/>
          </p:nvSpPr>
          <p:spPr>
            <a:xfrm>
              <a:off x="3399008" y="2115282"/>
              <a:ext cx="1517060" cy="369332"/>
            </a:xfrm>
            <a:prstGeom prst="rect">
              <a:avLst/>
            </a:prstGeom>
            <a:noFill/>
          </p:spPr>
          <p:txBody>
            <a:bodyPr wrap="none" rtlCol="0">
              <a:spAutoFit/>
            </a:bodyPr>
            <a:lstStyle/>
            <a:p>
              <a:r>
                <a:rPr lang="de-DE" dirty="0"/>
                <a:t>Arbeitsplanung</a:t>
              </a:r>
            </a:p>
          </p:txBody>
        </p:sp>
        <p:sp>
          <p:nvSpPr>
            <p:cNvPr id="15" name="Pfeil nach rechts 14"/>
            <p:cNvSpPr/>
            <p:nvPr/>
          </p:nvSpPr>
          <p:spPr bwMode="auto">
            <a:xfrm>
              <a:off x="3469500" y="1950678"/>
              <a:ext cx="1987556" cy="720080"/>
            </a:xfrm>
            <a:prstGeom prst="rightArrow">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grpSp>
        <p:nvGrpSpPr>
          <p:cNvPr id="16" name="Gruppieren 15"/>
          <p:cNvGrpSpPr/>
          <p:nvPr/>
        </p:nvGrpSpPr>
        <p:grpSpPr>
          <a:xfrm>
            <a:off x="5508487" y="3362639"/>
            <a:ext cx="1851764" cy="720080"/>
            <a:chOff x="5231399" y="1939908"/>
            <a:chExt cx="1851764" cy="720080"/>
          </a:xfrm>
        </p:grpSpPr>
        <p:sp>
          <p:nvSpPr>
            <p:cNvPr id="17" name="Textfeld 16"/>
            <p:cNvSpPr txBox="1"/>
            <p:nvPr/>
          </p:nvSpPr>
          <p:spPr>
            <a:xfrm>
              <a:off x="5235579" y="2106447"/>
              <a:ext cx="1824089" cy="369332"/>
            </a:xfrm>
            <a:prstGeom prst="rect">
              <a:avLst/>
            </a:prstGeom>
            <a:noFill/>
          </p:spPr>
          <p:txBody>
            <a:bodyPr wrap="none" rtlCol="0">
              <a:spAutoFit/>
            </a:bodyPr>
            <a:lstStyle/>
            <a:p>
              <a:r>
                <a:rPr lang="de-DE" dirty="0"/>
                <a:t>Programmierung</a:t>
              </a:r>
            </a:p>
          </p:txBody>
        </p:sp>
        <p:sp>
          <p:nvSpPr>
            <p:cNvPr id="18" name="Pfeil nach rechts 17"/>
            <p:cNvSpPr/>
            <p:nvPr/>
          </p:nvSpPr>
          <p:spPr bwMode="auto">
            <a:xfrm>
              <a:off x="5231399" y="1939908"/>
              <a:ext cx="1851764" cy="720080"/>
            </a:xfrm>
            <a:prstGeom prst="rightArrow">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grpSp>
        <p:nvGrpSpPr>
          <p:cNvPr id="19" name="Gruppieren 18"/>
          <p:cNvGrpSpPr/>
          <p:nvPr/>
        </p:nvGrpSpPr>
        <p:grpSpPr>
          <a:xfrm>
            <a:off x="7601569" y="3354625"/>
            <a:ext cx="1856461" cy="720080"/>
            <a:chOff x="7787536" y="1950677"/>
            <a:chExt cx="1851764" cy="720080"/>
          </a:xfrm>
        </p:grpSpPr>
        <p:sp>
          <p:nvSpPr>
            <p:cNvPr id="20" name="Textfeld 19"/>
            <p:cNvSpPr txBox="1"/>
            <p:nvPr/>
          </p:nvSpPr>
          <p:spPr>
            <a:xfrm>
              <a:off x="8200580" y="2142888"/>
              <a:ext cx="937949" cy="369332"/>
            </a:xfrm>
            <a:prstGeom prst="rect">
              <a:avLst/>
            </a:prstGeom>
            <a:noFill/>
          </p:spPr>
          <p:txBody>
            <a:bodyPr wrap="none" rtlCol="0">
              <a:spAutoFit/>
            </a:bodyPr>
            <a:lstStyle/>
            <a:p>
              <a:r>
                <a:rPr lang="de-DE" dirty="0"/>
                <a:t>Qualität</a:t>
              </a:r>
            </a:p>
          </p:txBody>
        </p:sp>
        <p:sp>
          <p:nvSpPr>
            <p:cNvPr id="21" name="Pfeil nach rechts 20"/>
            <p:cNvSpPr/>
            <p:nvPr/>
          </p:nvSpPr>
          <p:spPr bwMode="auto">
            <a:xfrm>
              <a:off x="7787536" y="1950677"/>
              <a:ext cx="1851764" cy="720080"/>
            </a:xfrm>
            <a:prstGeom prst="rightArrow">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sp>
        <p:nvSpPr>
          <p:cNvPr id="22" name="Bogen 21"/>
          <p:cNvSpPr/>
          <p:nvPr/>
        </p:nvSpPr>
        <p:spPr bwMode="auto">
          <a:xfrm rot="9815859">
            <a:off x="1283237" y="1958406"/>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23" name="Textfeld 22"/>
          <p:cNvSpPr txBox="1"/>
          <p:nvPr/>
        </p:nvSpPr>
        <p:spPr>
          <a:xfrm>
            <a:off x="97789" y="1543993"/>
            <a:ext cx="1643014" cy="923330"/>
          </a:xfrm>
          <a:prstGeom prst="rect">
            <a:avLst/>
          </a:prstGeom>
          <a:noFill/>
        </p:spPr>
        <p:txBody>
          <a:bodyPr wrap="none" rtlCol="0">
            <a:spAutoFit/>
          </a:bodyPr>
          <a:lstStyle/>
          <a:p>
            <a:pPr algn="ctr"/>
            <a:r>
              <a:rPr lang="de-DE" dirty="0"/>
              <a:t>Produkt-</a:t>
            </a:r>
          </a:p>
          <a:p>
            <a:pPr algn="ctr"/>
            <a:r>
              <a:rPr lang="de-DE" dirty="0" err="1"/>
              <a:t>forschung</a:t>
            </a:r>
            <a:r>
              <a:rPr lang="de-DE" dirty="0"/>
              <a:t>/</a:t>
            </a:r>
          </a:p>
          <a:p>
            <a:pPr algn="ctr"/>
            <a:r>
              <a:rPr lang="de-DE" dirty="0"/>
              <a:t>Vorentwicklung</a:t>
            </a:r>
          </a:p>
        </p:txBody>
      </p:sp>
      <p:sp>
        <p:nvSpPr>
          <p:cNvPr id="24" name="Bogen 23"/>
          <p:cNvSpPr/>
          <p:nvPr/>
        </p:nvSpPr>
        <p:spPr bwMode="auto">
          <a:xfrm rot="9815859">
            <a:off x="2152524" y="1958407"/>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25" name="Textfeld 24"/>
          <p:cNvSpPr txBox="1"/>
          <p:nvPr/>
        </p:nvSpPr>
        <p:spPr>
          <a:xfrm>
            <a:off x="1650990" y="1820992"/>
            <a:ext cx="995722" cy="646331"/>
          </a:xfrm>
          <a:prstGeom prst="rect">
            <a:avLst/>
          </a:prstGeom>
          <a:noFill/>
        </p:spPr>
        <p:txBody>
          <a:bodyPr wrap="none" rtlCol="0">
            <a:spAutoFit/>
          </a:bodyPr>
          <a:lstStyle/>
          <a:p>
            <a:pPr algn="ctr"/>
            <a:r>
              <a:rPr lang="de-DE" dirty="0"/>
              <a:t>Produkt-</a:t>
            </a:r>
          </a:p>
          <a:p>
            <a:pPr algn="ctr"/>
            <a:r>
              <a:rPr lang="de-DE" dirty="0" err="1"/>
              <a:t>entwurf</a:t>
            </a:r>
            <a:endParaRPr lang="de-DE" dirty="0"/>
          </a:p>
        </p:txBody>
      </p:sp>
      <p:sp>
        <p:nvSpPr>
          <p:cNvPr id="26" name="Bogen 25"/>
          <p:cNvSpPr/>
          <p:nvPr/>
        </p:nvSpPr>
        <p:spPr bwMode="auto">
          <a:xfrm rot="9815859">
            <a:off x="3431881" y="1971716"/>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27" name="Textfeld 26"/>
          <p:cNvSpPr txBox="1"/>
          <p:nvPr/>
        </p:nvSpPr>
        <p:spPr>
          <a:xfrm>
            <a:off x="2988876" y="1820992"/>
            <a:ext cx="925253" cy="646331"/>
          </a:xfrm>
          <a:prstGeom prst="rect">
            <a:avLst/>
          </a:prstGeom>
          <a:noFill/>
        </p:spPr>
        <p:txBody>
          <a:bodyPr wrap="none" rtlCol="0">
            <a:spAutoFit/>
          </a:bodyPr>
          <a:lstStyle/>
          <a:p>
            <a:pPr algn="ctr"/>
            <a:r>
              <a:rPr lang="de-DE" dirty="0"/>
              <a:t>Arbeits-</a:t>
            </a:r>
          </a:p>
          <a:p>
            <a:pPr algn="ctr"/>
            <a:r>
              <a:rPr lang="de-DE" dirty="0"/>
              <a:t>plan</a:t>
            </a:r>
          </a:p>
        </p:txBody>
      </p:sp>
      <p:sp>
        <p:nvSpPr>
          <p:cNvPr id="28" name="Bogen 27"/>
          <p:cNvSpPr/>
          <p:nvPr/>
        </p:nvSpPr>
        <p:spPr bwMode="auto">
          <a:xfrm rot="9815859">
            <a:off x="4352116" y="1967169"/>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29" name="Textfeld 28"/>
          <p:cNvSpPr txBox="1"/>
          <p:nvPr/>
        </p:nvSpPr>
        <p:spPr>
          <a:xfrm>
            <a:off x="3918480" y="1815547"/>
            <a:ext cx="1030282" cy="646331"/>
          </a:xfrm>
          <a:prstGeom prst="rect">
            <a:avLst/>
          </a:prstGeom>
          <a:noFill/>
        </p:spPr>
        <p:txBody>
          <a:bodyPr wrap="none" rtlCol="0">
            <a:spAutoFit/>
          </a:bodyPr>
          <a:lstStyle/>
          <a:p>
            <a:pPr algn="ctr"/>
            <a:r>
              <a:rPr lang="de-DE" dirty="0"/>
              <a:t>Betriebs-</a:t>
            </a:r>
          </a:p>
          <a:p>
            <a:pPr algn="ctr"/>
            <a:r>
              <a:rPr lang="de-DE" dirty="0"/>
              <a:t>mittel</a:t>
            </a:r>
          </a:p>
        </p:txBody>
      </p:sp>
      <p:sp>
        <p:nvSpPr>
          <p:cNvPr id="30" name="Bogen 29"/>
          <p:cNvSpPr/>
          <p:nvPr/>
        </p:nvSpPr>
        <p:spPr bwMode="auto">
          <a:xfrm rot="9815859">
            <a:off x="6006984" y="1961719"/>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31" name="Textfeld 30"/>
          <p:cNvSpPr txBox="1"/>
          <p:nvPr/>
        </p:nvSpPr>
        <p:spPr>
          <a:xfrm>
            <a:off x="5357300" y="1815546"/>
            <a:ext cx="2109424" cy="646331"/>
          </a:xfrm>
          <a:prstGeom prst="rect">
            <a:avLst/>
          </a:prstGeom>
          <a:noFill/>
        </p:spPr>
        <p:txBody>
          <a:bodyPr wrap="none" rtlCol="0">
            <a:spAutoFit/>
          </a:bodyPr>
          <a:lstStyle/>
          <a:p>
            <a:pPr algn="ctr"/>
            <a:r>
              <a:rPr lang="de-DE" dirty="0"/>
              <a:t>NC-Programmierung</a:t>
            </a:r>
          </a:p>
          <a:p>
            <a:pPr algn="ctr"/>
            <a:r>
              <a:rPr lang="de-DE" dirty="0"/>
              <a:t>Produkt</a:t>
            </a:r>
          </a:p>
        </p:txBody>
      </p:sp>
      <p:sp>
        <p:nvSpPr>
          <p:cNvPr id="34" name="Bogen 33"/>
          <p:cNvSpPr/>
          <p:nvPr/>
        </p:nvSpPr>
        <p:spPr bwMode="auto">
          <a:xfrm rot="9815859">
            <a:off x="7776238" y="1940641"/>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35" name="Textfeld 34"/>
          <p:cNvSpPr txBox="1"/>
          <p:nvPr/>
        </p:nvSpPr>
        <p:spPr>
          <a:xfrm>
            <a:off x="7495622" y="1820992"/>
            <a:ext cx="646331" cy="646331"/>
          </a:xfrm>
          <a:prstGeom prst="rect">
            <a:avLst/>
          </a:prstGeom>
          <a:noFill/>
        </p:spPr>
        <p:txBody>
          <a:bodyPr wrap="none" rtlCol="0">
            <a:spAutoFit/>
          </a:bodyPr>
          <a:lstStyle/>
          <a:p>
            <a:pPr algn="ctr"/>
            <a:r>
              <a:rPr lang="de-DE" dirty="0"/>
              <a:t>Prüf-</a:t>
            </a:r>
          </a:p>
          <a:p>
            <a:pPr algn="ctr"/>
            <a:r>
              <a:rPr lang="de-DE" dirty="0"/>
              <a:t>plan</a:t>
            </a:r>
          </a:p>
        </p:txBody>
      </p:sp>
      <p:sp>
        <p:nvSpPr>
          <p:cNvPr id="36" name="Bogen 35"/>
          <p:cNvSpPr/>
          <p:nvPr/>
        </p:nvSpPr>
        <p:spPr bwMode="auto">
          <a:xfrm rot="9815859">
            <a:off x="8585651" y="1946767"/>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37" name="Textfeld 36"/>
          <p:cNvSpPr txBox="1"/>
          <p:nvPr/>
        </p:nvSpPr>
        <p:spPr>
          <a:xfrm>
            <a:off x="8101016" y="1817055"/>
            <a:ext cx="1180388" cy="646331"/>
          </a:xfrm>
          <a:prstGeom prst="rect">
            <a:avLst/>
          </a:prstGeom>
          <a:noFill/>
        </p:spPr>
        <p:txBody>
          <a:bodyPr wrap="none" rtlCol="0">
            <a:spAutoFit/>
          </a:bodyPr>
          <a:lstStyle/>
          <a:p>
            <a:pPr algn="ctr"/>
            <a:r>
              <a:rPr lang="de-DE" dirty="0"/>
              <a:t>Prüfdurch-</a:t>
            </a:r>
          </a:p>
          <a:p>
            <a:pPr algn="ctr"/>
            <a:r>
              <a:rPr lang="de-DE" dirty="0" err="1"/>
              <a:t>führung</a:t>
            </a:r>
            <a:endParaRPr lang="de-DE" dirty="0"/>
          </a:p>
        </p:txBody>
      </p:sp>
      <p:sp>
        <p:nvSpPr>
          <p:cNvPr id="38" name="Bogen 37"/>
          <p:cNvSpPr/>
          <p:nvPr/>
        </p:nvSpPr>
        <p:spPr bwMode="auto">
          <a:xfrm rot="1220821" flipH="1">
            <a:off x="1158623" y="3823584"/>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39" name="Textfeld 38"/>
          <p:cNvSpPr txBox="1"/>
          <p:nvPr/>
        </p:nvSpPr>
        <p:spPr>
          <a:xfrm>
            <a:off x="159219" y="4982958"/>
            <a:ext cx="1375377" cy="369332"/>
          </a:xfrm>
          <a:prstGeom prst="rect">
            <a:avLst/>
          </a:prstGeom>
          <a:noFill/>
        </p:spPr>
        <p:txBody>
          <a:bodyPr wrap="none" rtlCol="0">
            <a:spAutoFit/>
          </a:bodyPr>
          <a:lstStyle/>
          <a:p>
            <a:r>
              <a:rPr lang="de-DE" dirty="0"/>
              <a:t>Spezifikation</a:t>
            </a:r>
          </a:p>
        </p:txBody>
      </p:sp>
      <p:sp>
        <p:nvSpPr>
          <p:cNvPr id="41" name="Bogen 40"/>
          <p:cNvSpPr/>
          <p:nvPr/>
        </p:nvSpPr>
        <p:spPr bwMode="auto">
          <a:xfrm rot="1220821" flipH="1">
            <a:off x="3669360" y="3884042"/>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42" name="Textfeld 41"/>
          <p:cNvSpPr txBox="1"/>
          <p:nvPr/>
        </p:nvSpPr>
        <p:spPr>
          <a:xfrm>
            <a:off x="3328769" y="4982958"/>
            <a:ext cx="1101135" cy="646331"/>
          </a:xfrm>
          <a:prstGeom prst="rect">
            <a:avLst/>
          </a:prstGeom>
          <a:noFill/>
        </p:spPr>
        <p:txBody>
          <a:bodyPr wrap="none" rtlCol="0">
            <a:spAutoFit/>
          </a:bodyPr>
          <a:lstStyle/>
          <a:p>
            <a:pPr algn="ctr"/>
            <a:r>
              <a:rPr lang="de-DE" dirty="0"/>
              <a:t>Montage-</a:t>
            </a:r>
          </a:p>
          <a:p>
            <a:pPr algn="ctr"/>
            <a:r>
              <a:rPr lang="de-DE" dirty="0"/>
              <a:t>plan</a:t>
            </a:r>
          </a:p>
        </p:txBody>
      </p:sp>
      <p:sp>
        <p:nvSpPr>
          <p:cNvPr id="44" name="Bogen 43"/>
          <p:cNvSpPr/>
          <p:nvPr/>
        </p:nvSpPr>
        <p:spPr bwMode="auto">
          <a:xfrm rot="1220821" flipH="1">
            <a:off x="5888634" y="3864889"/>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45" name="Textfeld 44"/>
          <p:cNvSpPr txBox="1"/>
          <p:nvPr/>
        </p:nvSpPr>
        <p:spPr>
          <a:xfrm>
            <a:off x="5119042" y="4977196"/>
            <a:ext cx="2592697" cy="646331"/>
          </a:xfrm>
          <a:prstGeom prst="rect">
            <a:avLst/>
          </a:prstGeom>
          <a:noFill/>
        </p:spPr>
        <p:txBody>
          <a:bodyPr wrap="none" rtlCol="0">
            <a:spAutoFit/>
          </a:bodyPr>
          <a:lstStyle/>
          <a:p>
            <a:pPr algn="ctr"/>
            <a:r>
              <a:rPr lang="de-DE" dirty="0"/>
              <a:t>Roboter-Programmierung</a:t>
            </a:r>
          </a:p>
          <a:p>
            <a:pPr algn="ctr"/>
            <a:r>
              <a:rPr lang="de-DE" dirty="0"/>
              <a:t>Betriebsmittel</a:t>
            </a:r>
          </a:p>
        </p:txBody>
      </p:sp>
      <p:sp>
        <p:nvSpPr>
          <p:cNvPr id="46" name="Bogen 45"/>
          <p:cNvSpPr/>
          <p:nvPr/>
        </p:nvSpPr>
        <p:spPr bwMode="auto">
          <a:xfrm rot="1220821" flipH="1">
            <a:off x="8146457" y="3857774"/>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47" name="Textfeld 46"/>
          <p:cNvSpPr txBox="1"/>
          <p:nvPr/>
        </p:nvSpPr>
        <p:spPr>
          <a:xfrm>
            <a:off x="7800400" y="4992843"/>
            <a:ext cx="738344" cy="646331"/>
          </a:xfrm>
          <a:prstGeom prst="rect">
            <a:avLst/>
          </a:prstGeom>
          <a:noFill/>
        </p:spPr>
        <p:txBody>
          <a:bodyPr wrap="none" rtlCol="0">
            <a:spAutoFit/>
          </a:bodyPr>
          <a:lstStyle/>
          <a:p>
            <a:pPr algn="ctr"/>
            <a:r>
              <a:rPr lang="de-DE" dirty="0"/>
              <a:t>Prüf-</a:t>
            </a:r>
          </a:p>
          <a:p>
            <a:pPr algn="ctr"/>
            <a:r>
              <a:rPr lang="de-DE" dirty="0"/>
              <a:t>mittel</a:t>
            </a:r>
          </a:p>
        </p:txBody>
      </p:sp>
      <p:sp>
        <p:nvSpPr>
          <p:cNvPr id="49" name="Textfeld 48"/>
          <p:cNvSpPr txBox="1"/>
          <p:nvPr/>
        </p:nvSpPr>
        <p:spPr>
          <a:xfrm>
            <a:off x="1680475" y="4982958"/>
            <a:ext cx="1248996" cy="646331"/>
          </a:xfrm>
          <a:prstGeom prst="rect">
            <a:avLst/>
          </a:prstGeom>
          <a:noFill/>
        </p:spPr>
        <p:txBody>
          <a:bodyPr wrap="none" rtlCol="0">
            <a:spAutoFit/>
          </a:bodyPr>
          <a:lstStyle/>
          <a:p>
            <a:pPr algn="ctr"/>
            <a:r>
              <a:rPr lang="de-DE" dirty="0"/>
              <a:t>Zeichnung/</a:t>
            </a:r>
          </a:p>
          <a:p>
            <a:pPr algn="ctr"/>
            <a:r>
              <a:rPr lang="de-DE" dirty="0"/>
              <a:t>Stückliste</a:t>
            </a:r>
          </a:p>
        </p:txBody>
      </p:sp>
      <p:sp>
        <p:nvSpPr>
          <p:cNvPr id="50" name="Bogen 49"/>
          <p:cNvSpPr/>
          <p:nvPr/>
        </p:nvSpPr>
        <p:spPr bwMode="auto">
          <a:xfrm rot="1220821" flipH="1">
            <a:off x="2010707" y="3833988"/>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nvGrpSpPr>
          <p:cNvPr id="51" name="Gruppieren 50"/>
          <p:cNvGrpSpPr/>
          <p:nvPr/>
        </p:nvGrpSpPr>
        <p:grpSpPr>
          <a:xfrm>
            <a:off x="9719517" y="3344025"/>
            <a:ext cx="1856461" cy="720080"/>
            <a:chOff x="7787536" y="1950677"/>
            <a:chExt cx="1851764" cy="720080"/>
          </a:xfrm>
        </p:grpSpPr>
        <p:sp>
          <p:nvSpPr>
            <p:cNvPr id="52" name="Textfeld 51"/>
            <p:cNvSpPr txBox="1"/>
            <p:nvPr/>
          </p:nvSpPr>
          <p:spPr>
            <a:xfrm>
              <a:off x="8034809" y="2126051"/>
              <a:ext cx="1218654" cy="369332"/>
            </a:xfrm>
            <a:prstGeom prst="rect">
              <a:avLst/>
            </a:prstGeom>
            <a:noFill/>
          </p:spPr>
          <p:txBody>
            <a:bodyPr wrap="none" rtlCol="0">
              <a:spAutoFit/>
            </a:bodyPr>
            <a:lstStyle/>
            <a:p>
              <a:r>
                <a:rPr lang="de-DE" dirty="0"/>
                <a:t>Produktion</a:t>
              </a:r>
            </a:p>
          </p:txBody>
        </p:sp>
        <p:sp>
          <p:nvSpPr>
            <p:cNvPr id="53" name="Pfeil nach rechts 52"/>
            <p:cNvSpPr/>
            <p:nvPr/>
          </p:nvSpPr>
          <p:spPr bwMode="auto">
            <a:xfrm>
              <a:off x="7787536" y="1950677"/>
              <a:ext cx="1851764" cy="720080"/>
            </a:xfrm>
            <a:prstGeom prst="rightArrow">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sp>
        <p:nvSpPr>
          <p:cNvPr id="55" name="Bogen 54"/>
          <p:cNvSpPr/>
          <p:nvPr/>
        </p:nvSpPr>
        <p:spPr bwMode="auto">
          <a:xfrm rot="1220821" flipH="1">
            <a:off x="10527483" y="3843224"/>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56" name="Bogen 55"/>
          <p:cNvSpPr/>
          <p:nvPr/>
        </p:nvSpPr>
        <p:spPr bwMode="auto">
          <a:xfrm rot="9815859">
            <a:off x="10548851" y="1940641"/>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57" name="Textfeld 56"/>
          <p:cNvSpPr txBox="1"/>
          <p:nvPr/>
        </p:nvSpPr>
        <p:spPr>
          <a:xfrm>
            <a:off x="9559626" y="2092545"/>
            <a:ext cx="1401539" cy="369332"/>
          </a:xfrm>
          <a:prstGeom prst="rect">
            <a:avLst/>
          </a:prstGeom>
          <a:noFill/>
        </p:spPr>
        <p:txBody>
          <a:bodyPr wrap="none" rtlCol="0">
            <a:spAutoFit/>
          </a:bodyPr>
          <a:lstStyle/>
          <a:p>
            <a:pPr algn="ctr"/>
            <a:r>
              <a:rPr lang="de-DE" dirty="0"/>
              <a:t>Materialfluss</a:t>
            </a:r>
          </a:p>
        </p:txBody>
      </p:sp>
      <p:sp>
        <p:nvSpPr>
          <p:cNvPr id="58" name="Textfeld 57"/>
          <p:cNvSpPr txBox="1"/>
          <p:nvPr/>
        </p:nvSpPr>
        <p:spPr>
          <a:xfrm>
            <a:off x="4774262" y="873663"/>
            <a:ext cx="3117264" cy="369332"/>
          </a:xfrm>
          <a:prstGeom prst="rect">
            <a:avLst/>
          </a:prstGeom>
          <a:noFill/>
        </p:spPr>
        <p:txBody>
          <a:bodyPr wrap="none" rtlCol="0">
            <a:spAutoFit/>
          </a:bodyPr>
          <a:lstStyle/>
          <a:p>
            <a:r>
              <a:rPr lang="de-DE" i="1" u="sng" dirty="0"/>
              <a:t>Technisch-orientierte Aufgaben</a:t>
            </a:r>
          </a:p>
        </p:txBody>
      </p:sp>
      <p:sp>
        <p:nvSpPr>
          <p:cNvPr id="59" name="Textfeld 58"/>
          <p:cNvSpPr txBox="1"/>
          <p:nvPr/>
        </p:nvSpPr>
        <p:spPr>
          <a:xfrm>
            <a:off x="9414380" y="4967214"/>
            <a:ext cx="2327818" cy="646331"/>
          </a:xfrm>
          <a:prstGeom prst="rect">
            <a:avLst/>
          </a:prstGeom>
          <a:noFill/>
        </p:spPr>
        <p:txBody>
          <a:bodyPr wrap="none" rtlCol="0">
            <a:spAutoFit/>
          </a:bodyPr>
          <a:lstStyle/>
          <a:p>
            <a:pPr algn="ctr"/>
            <a:r>
              <a:rPr lang="de-DE" dirty="0"/>
              <a:t>Flexible</a:t>
            </a:r>
          </a:p>
          <a:p>
            <a:pPr algn="ctr"/>
            <a:r>
              <a:rPr lang="de-DE" dirty="0"/>
              <a:t>Produktionsmaschinen</a:t>
            </a:r>
          </a:p>
        </p:txBody>
      </p:sp>
      <p:pic>
        <p:nvPicPr>
          <p:cNvPr id="60" name="Grafik 59"/>
          <p:cNvPicPr>
            <a:picLocks noChangeAspect="1"/>
          </p:cNvPicPr>
          <p:nvPr/>
        </p:nvPicPr>
        <p:blipFill>
          <a:blip r:embed="rId2"/>
          <a:stretch>
            <a:fillRect/>
          </a:stretch>
        </p:blipFill>
        <p:spPr>
          <a:xfrm>
            <a:off x="261036" y="5911943"/>
            <a:ext cx="722771" cy="375841"/>
          </a:xfrm>
          <a:prstGeom prst="rect">
            <a:avLst/>
          </a:prstGeom>
        </p:spPr>
      </p:pic>
      <p:sp>
        <p:nvSpPr>
          <p:cNvPr id="61" name="Textfeld 60"/>
          <p:cNvSpPr txBox="1"/>
          <p:nvPr/>
        </p:nvSpPr>
        <p:spPr>
          <a:xfrm>
            <a:off x="4265682" y="5914068"/>
            <a:ext cx="421910" cy="369332"/>
          </a:xfrm>
          <a:prstGeom prst="rect">
            <a:avLst/>
          </a:prstGeom>
          <a:noFill/>
          <a:ln>
            <a:solidFill>
              <a:schemeClr val="tx1"/>
            </a:solidFill>
          </a:ln>
        </p:spPr>
        <p:txBody>
          <a:bodyPr wrap="none" rtlCol="0">
            <a:spAutoFit/>
          </a:bodyPr>
          <a:lstStyle/>
          <a:p>
            <a:r>
              <a:rPr lang="de-DE" dirty="0"/>
              <a:t>PP</a:t>
            </a:r>
          </a:p>
        </p:txBody>
      </p:sp>
      <p:sp>
        <p:nvSpPr>
          <p:cNvPr id="62" name="Textfeld 61"/>
          <p:cNvSpPr txBox="1"/>
          <p:nvPr/>
        </p:nvSpPr>
        <p:spPr>
          <a:xfrm>
            <a:off x="8272397" y="5914068"/>
            <a:ext cx="537327" cy="369332"/>
          </a:xfrm>
          <a:prstGeom prst="rect">
            <a:avLst/>
          </a:prstGeom>
          <a:noFill/>
          <a:ln>
            <a:solidFill>
              <a:schemeClr val="tx1"/>
            </a:solidFill>
          </a:ln>
        </p:spPr>
        <p:txBody>
          <a:bodyPr wrap="none" rtlCol="0">
            <a:spAutoFit/>
          </a:bodyPr>
          <a:lstStyle/>
          <a:p>
            <a:r>
              <a:rPr lang="de-DE" dirty="0"/>
              <a:t>QM</a:t>
            </a:r>
          </a:p>
        </p:txBody>
      </p:sp>
      <p:sp>
        <p:nvSpPr>
          <p:cNvPr id="63" name="Textfeld 62"/>
          <p:cNvSpPr txBox="1"/>
          <p:nvPr/>
        </p:nvSpPr>
        <p:spPr>
          <a:xfrm>
            <a:off x="9510702" y="5911943"/>
            <a:ext cx="2168222" cy="369332"/>
          </a:xfrm>
          <a:prstGeom prst="rect">
            <a:avLst/>
          </a:prstGeom>
          <a:noFill/>
          <a:ln>
            <a:solidFill>
              <a:schemeClr val="tx1"/>
            </a:solidFill>
          </a:ln>
        </p:spPr>
        <p:txBody>
          <a:bodyPr wrap="none" rtlCol="0">
            <a:spAutoFit/>
          </a:bodyPr>
          <a:lstStyle/>
          <a:p>
            <a:r>
              <a:rPr lang="de-DE" dirty="0"/>
              <a:t>SD/MM/WMS/PP/SD</a:t>
            </a:r>
          </a:p>
        </p:txBody>
      </p:sp>
      <p:sp>
        <p:nvSpPr>
          <p:cNvPr id="64" name="Foliennummernplatzhalter 63"/>
          <p:cNvSpPr>
            <a:spLocks noGrp="1"/>
          </p:cNvSpPr>
          <p:nvPr>
            <p:ph type="sldNum" sz="quarter" idx="12"/>
          </p:nvPr>
        </p:nvSpPr>
        <p:spPr/>
        <p:txBody>
          <a:bodyPr/>
          <a:lstStyle/>
          <a:p>
            <a:fld id="{A9F5A7EA-BB31-4A85-9EFE-A0D9A82369C9}" type="slidenum">
              <a:rPr lang="de-DE" smtClean="0"/>
              <a:t>2</a:t>
            </a:fld>
            <a:endParaRPr lang="de-DE"/>
          </a:p>
        </p:txBody>
      </p:sp>
    </p:spTree>
    <p:extLst>
      <p:ext uri="{BB962C8B-B14F-4D97-AF65-F5344CB8AC3E}">
        <p14:creationId xmlns:p14="http://schemas.microsoft.com/office/powerpoint/2010/main" val="4162669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7889789" cy="369332"/>
          </a:xfrm>
          <a:prstGeom prst="rect">
            <a:avLst/>
          </a:prstGeom>
          <a:noFill/>
        </p:spPr>
        <p:txBody>
          <a:bodyPr wrap="none" rtlCol="0">
            <a:spAutoFit/>
          </a:bodyPr>
          <a:lstStyle/>
          <a:p>
            <a:r>
              <a:rPr lang="de-DE" u="sng" dirty="0"/>
              <a:t>5.3) Produktion in einer diskrete Fertigung (Werkstattfertigung) im SAP R/3 (S. 40) </a:t>
            </a:r>
          </a:p>
        </p:txBody>
      </p:sp>
      <p:sp>
        <p:nvSpPr>
          <p:cNvPr id="26" name="Textfeld 25"/>
          <p:cNvSpPr txBox="1"/>
          <p:nvPr/>
        </p:nvSpPr>
        <p:spPr>
          <a:xfrm>
            <a:off x="5263322" y="873663"/>
            <a:ext cx="1064715" cy="369332"/>
          </a:xfrm>
          <a:prstGeom prst="rect">
            <a:avLst/>
          </a:prstGeom>
          <a:noFill/>
        </p:spPr>
        <p:txBody>
          <a:bodyPr wrap="none" rtlCol="0">
            <a:spAutoFit/>
          </a:bodyPr>
          <a:lstStyle/>
          <a:p>
            <a:r>
              <a:rPr lang="de-DE" i="1" u="sng" dirty="0"/>
              <a:t>Überblick</a:t>
            </a:r>
          </a:p>
        </p:txBody>
      </p:sp>
      <p:sp>
        <p:nvSpPr>
          <p:cNvPr id="3" name="Foliennummernplatzhalter 2"/>
          <p:cNvSpPr>
            <a:spLocks noGrp="1"/>
          </p:cNvSpPr>
          <p:nvPr>
            <p:ph type="sldNum" sz="quarter" idx="12"/>
          </p:nvPr>
        </p:nvSpPr>
        <p:spPr/>
        <p:txBody>
          <a:bodyPr/>
          <a:lstStyle/>
          <a:p>
            <a:fld id="{A9F5A7EA-BB31-4A85-9EFE-A0D9A82369C9}" type="slidenum">
              <a:rPr lang="de-DE" smtClean="0"/>
              <a:t>20</a:t>
            </a:fld>
            <a:endParaRPr lang="de-DE"/>
          </a:p>
        </p:txBody>
      </p:sp>
      <p:pic>
        <p:nvPicPr>
          <p:cNvPr id="7" name="Grafik 6"/>
          <p:cNvPicPr>
            <a:picLocks noChangeAspect="1"/>
          </p:cNvPicPr>
          <p:nvPr/>
        </p:nvPicPr>
        <p:blipFill>
          <a:blip r:embed="rId2"/>
          <a:stretch>
            <a:fillRect/>
          </a:stretch>
        </p:blipFill>
        <p:spPr>
          <a:xfrm>
            <a:off x="1935222" y="1465472"/>
            <a:ext cx="7428185" cy="4610241"/>
          </a:xfrm>
          <a:prstGeom prst="rect">
            <a:avLst/>
          </a:prstGeom>
        </p:spPr>
      </p:pic>
    </p:spTree>
    <p:extLst>
      <p:ext uri="{BB962C8B-B14F-4D97-AF65-F5344CB8AC3E}">
        <p14:creationId xmlns:p14="http://schemas.microsoft.com/office/powerpoint/2010/main" val="236140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7889789" cy="369332"/>
          </a:xfrm>
          <a:prstGeom prst="rect">
            <a:avLst/>
          </a:prstGeom>
          <a:noFill/>
        </p:spPr>
        <p:txBody>
          <a:bodyPr wrap="none" rtlCol="0">
            <a:spAutoFit/>
          </a:bodyPr>
          <a:lstStyle/>
          <a:p>
            <a:r>
              <a:rPr lang="de-DE" u="sng" dirty="0"/>
              <a:t>5.3) Produktion in einer diskrete Fertigung (Werkstattfertigung) im SAP R/3 (S. 41) </a:t>
            </a:r>
          </a:p>
        </p:txBody>
      </p:sp>
      <p:sp>
        <p:nvSpPr>
          <p:cNvPr id="26" name="Textfeld 25"/>
          <p:cNvSpPr txBox="1"/>
          <p:nvPr/>
        </p:nvSpPr>
        <p:spPr>
          <a:xfrm>
            <a:off x="2566309" y="873663"/>
            <a:ext cx="7454413" cy="369332"/>
          </a:xfrm>
          <a:prstGeom prst="rect">
            <a:avLst/>
          </a:prstGeom>
          <a:noFill/>
        </p:spPr>
        <p:txBody>
          <a:bodyPr wrap="none" rtlCol="0">
            <a:spAutoFit/>
          </a:bodyPr>
          <a:lstStyle>
            <a:defPPr>
              <a:defRPr lang="de-DE"/>
            </a:defPPr>
            <a:lvl1pPr>
              <a:defRPr i="1" u="sng"/>
            </a:lvl1pPr>
          </a:lstStyle>
          <a:p>
            <a:r>
              <a:rPr lang="de-DE" dirty="0"/>
              <a:t>Umsetzen Planauftrag (Element der Planung) in FAUF (Element der Steuerung)</a:t>
            </a:r>
          </a:p>
        </p:txBody>
      </p:sp>
      <p:sp>
        <p:nvSpPr>
          <p:cNvPr id="3" name="Foliennummernplatzhalter 2"/>
          <p:cNvSpPr>
            <a:spLocks noGrp="1"/>
          </p:cNvSpPr>
          <p:nvPr>
            <p:ph type="sldNum" sz="quarter" idx="12"/>
          </p:nvPr>
        </p:nvSpPr>
        <p:spPr/>
        <p:txBody>
          <a:bodyPr/>
          <a:lstStyle/>
          <a:p>
            <a:fld id="{A9F5A7EA-BB31-4A85-9EFE-A0D9A82369C9}" type="slidenum">
              <a:rPr lang="de-DE" smtClean="0"/>
              <a:t>21</a:t>
            </a:fld>
            <a:endParaRPr lang="de-DE"/>
          </a:p>
        </p:txBody>
      </p:sp>
      <p:pic>
        <p:nvPicPr>
          <p:cNvPr id="2" name="Grafik 1"/>
          <p:cNvPicPr>
            <a:picLocks noChangeAspect="1"/>
          </p:cNvPicPr>
          <p:nvPr/>
        </p:nvPicPr>
        <p:blipFill>
          <a:blip r:embed="rId2"/>
          <a:stretch>
            <a:fillRect/>
          </a:stretch>
        </p:blipFill>
        <p:spPr>
          <a:xfrm>
            <a:off x="3763732" y="1242995"/>
            <a:ext cx="5128096" cy="5187466"/>
          </a:xfrm>
          <a:prstGeom prst="rect">
            <a:avLst/>
          </a:prstGeom>
        </p:spPr>
      </p:pic>
    </p:spTree>
    <p:extLst>
      <p:ext uri="{BB962C8B-B14F-4D97-AF65-F5344CB8AC3E}">
        <p14:creationId xmlns:p14="http://schemas.microsoft.com/office/powerpoint/2010/main" val="1092260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8194359" cy="369332"/>
          </a:xfrm>
          <a:prstGeom prst="rect">
            <a:avLst/>
          </a:prstGeom>
          <a:noFill/>
        </p:spPr>
        <p:txBody>
          <a:bodyPr wrap="none" rtlCol="0">
            <a:spAutoFit/>
          </a:bodyPr>
          <a:lstStyle/>
          <a:p>
            <a:r>
              <a:rPr lang="de-DE" u="sng" dirty="0"/>
              <a:t>5.3) Produktion in einer diskrete Fertigung (Werkstattfertigung) im SAP R/3 (S. 42-46) </a:t>
            </a:r>
          </a:p>
        </p:txBody>
      </p:sp>
      <p:sp>
        <p:nvSpPr>
          <p:cNvPr id="26" name="Textfeld 25"/>
          <p:cNvSpPr txBox="1"/>
          <p:nvPr/>
        </p:nvSpPr>
        <p:spPr>
          <a:xfrm>
            <a:off x="4570589" y="873663"/>
            <a:ext cx="3365473" cy="369332"/>
          </a:xfrm>
          <a:prstGeom prst="rect">
            <a:avLst/>
          </a:prstGeom>
          <a:noFill/>
        </p:spPr>
        <p:txBody>
          <a:bodyPr wrap="none" rtlCol="0">
            <a:spAutoFit/>
          </a:bodyPr>
          <a:lstStyle>
            <a:defPPr>
              <a:defRPr lang="de-DE"/>
            </a:defPPr>
            <a:lvl1pPr>
              <a:defRPr i="1" u="sng"/>
            </a:lvl1pPr>
          </a:lstStyle>
          <a:p>
            <a:r>
              <a:rPr lang="de-DE" dirty="0"/>
              <a:t>Der FAUF (Element der Steuerung)</a:t>
            </a:r>
          </a:p>
        </p:txBody>
      </p:sp>
      <p:sp>
        <p:nvSpPr>
          <p:cNvPr id="3" name="Foliennummernplatzhalter 2"/>
          <p:cNvSpPr>
            <a:spLocks noGrp="1"/>
          </p:cNvSpPr>
          <p:nvPr>
            <p:ph type="sldNum" sz="quarter" idx="12"/>
          </p:nvPr>
        </p:nvSpPr>
        <p:spPr/>
        <p:txBody>
          <a:bodyPr/>
          <a:lstStyle/>
          <a:p>
            <a:fld id="{A9F5A7EA-BB31-4A85-9EFE-A0D9A82369C9}" type="slidenum">
              <a:rPr lang="de-DE" smtClean="0"/>
              <a:t>22</a:t>
            </a:fld>
            <a:endParaRPr lang="de-DE"/>
          </a:p>
        </p:txBody>
      </p:sp>
      <p:sp>
        <p:nvSpPr>
          <p:cNvPr id="7" name="Textfeld 6"/>
          <p:cNvSpPr txBox="1"/>
          <p:nvPr/>
        </p:nvSpPr>
        <p:spPr>
          <a:xfrm>
            <a:off x="480291" y="1413168"/>
            <a:ext cx="11323781" cy="2062103"/>
          </a:xfrm>
          <a:prstGeom prst="rect">
            <a:avLst/>
          </a:prstGeom>
          <a:noFill/>
        </p:spPr>
        <p:txBody>
          <a:bodyPr wrap="square" rtlCol="0">
            <a:spAutoFit/>
          </a:bodyPr>
          <a:lstStyle/>
          <a:p>
            <a:pPr marL="285750" indent="-285750">
              <a:buFont typeface="Arial" panose="020B0604020202020204" pitchFamily="34" charset="0"/>
              <a:buChar char="•"/>
            </a:pPr>
            <a:r>
              <a:rPr lang="de-DE" sz="1600" dirty="0"/>
              <a:t>Eckendtermine = der Termin, an die geforderte Menge zur Verfügung stehen muss = Bedarfstermin des Materials</a:t>
            </a:r>
          </a:p>
          <a:p>
            <a:pPr marL="285750" indent="-285750">
              <a:buFont typeface="Arial" panose="020B0604020202020204" pitchFamily="34" charset="0"/>
              <a:buChar char="•"/>
            </a:pPr>
            <a:r>
              <a:rPr lang="de-DE" sz="1600" dirty="0"/>
              <a:t>Beim Eröffnen FAUF werden verschiedene Schritte automatisch durchlaufen (Arbeitsplan, Erzeugung von Reservierungen bzw. Bestellanforderungen oder Lieferplaneinteilungen, Berechnung Plankosten)</a:t>
            </a:r>
          </a:p>
          <a:p>
            <a:pPr marL="285750" indent="-285750">
              <a:buFont typeface="Arial" panose="020B0604020202020204" pitchFamily="34" charset="0"/>
              <a:buChar char="•"/>
            </a:pPr>
            <a:r>
              <a:rPr lang="de-DE" sz="1600" dirty="0"/>
              <a:t>Auftragskopf: Material, Werk, Gesamtmenge, Eckstart- und Eckendtermin, (Terminierungs-)Art und Horizontschlüssel, viele werden im Customizing (OPU3) gepflegt</a:t>
            </a:r>
          </a:p>
          <a:p>
            <a:pPr marL="285750" indent="-285750">
              <a:buFont typeface="Arial" panose="020B0604020202020204" pitchFamily="34" charset="0"/>
              <a:buChar char="•"/>
            </a:pPr>
            <a:r>
              <a:rPr lang="de-DE" sz="1600" dirty="0"/>
              <a:t>Vorgangssicht: Viele verschiedene Felder können hier gepflegt werden; wichtig sind die Vorgabewerte, die die Kapazität reservieren</a:t>
            </a:r>
          </a:p>
          <a:p>
            <a:endParaRPr lang="de-DE" sz="1600" dirty="0"/>
          </a:p>
          <a:p>
            <a:endParaRPr lang="de-DE" sz="1600" dirty="0"/>
          </a:p>
        </p:txBody>
      </p:sp>
      <p:pic>
        <p:nvPicPr>
          <p:cNvPr id="8" name="Grafik 7"/>
          <p:cNvPicPr/>
          <p:nvPr/>
        </p:nvPicPr>
        <p:blipFill>
          <a:blip r:embed="rId2"/>
          <a:stretch>
            <a:fillRect/>
          </a:stretch>
        </p:blipFill>
        <p:spPr>
          <a:xfrm>
            <a:off x="4352193" y="3057164"/>
            <a:ext cx="3341698" cy="3269239"/>
          </a:xfrm>
          <a:prstGeom prst="rect">
            <a:avLst/>
          </a:prstGeom>
        </p:spPr>
      </p:pic>
    </p:spTree>
    <p:extLst>
      <p:ext uri="{BB962C8B-B14F-4D97-AF65-F5344CB8AC3E}">
        <p14:creationId xmlns:p14="http://schemas.microsoft.com/office/powerpoint/2010/main" val="2005350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8194359" cy="369332"/>
          </a:xfrm>
          <a:prstGeom prst="rect">
            <a:avLst/>
          </a:prstGeom>
          <a:noFill/>
        </p:spPr>
        <p:txBody>
          <a:bodyPr wrap="none" rtlCol="0">
            <a:spAutoFit/>
          </a:bodyPr>
          <a:lstStyle/>
          <a:p>
            <a:r>
              <a:rPr lang="de-DE" u="sng" dirty="0"/>
              <a:t>5.3) Produktion in einer diskrete Fertigung (Werkstattfertigung) im SAP R/3 (S. 47) </a:t>
            </a:r>
          </a:p>
        </p:txBody>
      </p:sp>
      <p:sp>
        <p:nvSpPr>
          <p:cNvPr id="26" name="Textfeld 25"/>
          <p:cNvSpPr txBox="1"/>
          <p:nvPr/>
        </p:nvSpPr>
        <p:spPr>
          <a:xfrm>
            <a:off x="5134006" y="873663"/>
            <a:ext cx="1418722" cy="369332"/>
          </a:xfrm>
          <a:prstGeom prst="rect">
            <a:avLst/>
          </a:prstGeom>
          <a:noFill/>
        </p:spPr>
        <p:txBody>
          <a:bodyPr wrap="none" rtlCol="0">
            <a:spAutoFit/>
          </a:bodyPr>
          <a:lstStyle>
            <a:defPPr>
              <a:defRPr lang="de-DE"/>
            </a:defPPr>
            <a:lvl1pPr>
              <a:defRPr i="1" u="sng"/>
            </a:lvl1pPr>
          </a:lstStyle>
          <a:p>
            <a:r>
              <a:rPr lang="de-DE" dirty="0"/>
              <a:t>Terminierung</a:t>
            </a:r>
          </a:p>
        </p:txBody>
      </p:sp>
      <p:sp>
        <p:nvSpPr>
          <p:cNvPr id="3" name="Foliennummernplatzhalter 2"/>
          <p:cNvSpPr>
            <a:spLocks noGrp="1"/>
          </p:cNvSpPr>
          <p:nvPr>
            <p:ph type="sldNum" sz="quarter" idx="12"/>
          </p:nvPr>
        </p:nvSpPr>
        <p:spPr/>
        <p:txBody>
          <a:bodyPr/>
          <a:lstStyle/>
          <a:p>
            <a:fld id="{A9F5A7EA-BB31-4A85-9EFE-A0D9A82369C9}" type="slidenum">
              <a:rPr lang="de-DE" smtClean="0"/>
              <a:t>23</a:t>
            </a:fld>
            <a:endParaRPr lang="de-DE"/>
          </a:p>
        </p:txBody>
      </p:sp>
      <p:sp>
        <p:nvSpPr>
          <p:cNvPr id="7" name="Textfeld 6"/>
          <p:cNvSpPr txBox="1"/>
          <p:nvPr/>
        </p:nvSpPr>
        <p:spPr>
          <a:xfrm>
            <a:off x="480291" y="1413168"/>
            <a:ext cx="11323781" cy="3046988"/>
          </a:xfrm>
          <a:prstGeom prst="rect">
            <a:avLst/>
          </a:prstGeom>
          <a:noFill/>
        </p:spPr>
        <p:txBody>
          <a:bodyPr wrap="square" rtlCol="0">
            <a:spAutoFit/>
          </a:bodyPr>
          <a:lstStyle/>
          <a:p>
            <a:pPr marL="285750" indent="-285750">
              <a:buFont typeface="Arial" panose="020B0604020202020204" pitchFamily="34" charset="0"/>
              <a:buChar char="•"/>
            </a:pPr>
            <a:r>
              <a:rPr lang="de-DE" sz="1600" dirty="0"/>
              <a:t>Beim Anlegen des Auftrags wird immer automatisch eine Durchlaufterminierung durchgeführt. Basis sind die in den Vorgängen gepflegten Vorgabewerte (Rüstzeit und Maschinenzeit) und der im Materialstamm hinterlegte Horizontschlüssel</a:t>
            </a:r>
          </a:p>
          <a:p>
            <a:pPr marL="285750" indent="-285750">
              <a:buFont typeface="Arial" panose="020B0604020202020204" pitchFamily="34" charset="0"/>
              <a:buChar char="•"/>
            </a:pPr>
            <a:r>
              <a:rPr lang="de-DE" sz="1600" dirty="0"/>
              <a:t>Bei der Terminierung wird von den vorhandenen Eckterminen aus dem PLAUF ausgegangen</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Rückwärtsterminierung (Normalfall) = Vom Eck</a:t>
            </a:r>
            <a:r>
              <a:rPr lang="de-DE" sz="1600" b="1" dirty="0"/>
              <a:t>end</a:t>
            </a:r>
            <a:r>
              <a:rPr lang="de-DE" sz="1600" dirty="0"/>
              <a:t>termin aus ermittelt man die anderen Termine in Rückwärtsrechnung</a:t>
            </a:r>
          </a:p>
          <a:p>
            <a:pPr marL="285750" indent="-285750">
              <a:buFont typeface="Arial" panose="020B0604020202020204" pitchFamily="34" charset="0"/>
              <a:buChar char="•"/>
            </a:pPr>
            <a:r>
              <a:rPr lang="de-DE" sz="1600" dirty="0"/>
              <a:t>Vorwärtsterminierung = Eck</a:t>
            </a:r>
            <a:r>
              <a:rPr lang="de-DE" sz="1600" b="1" dirty="0"/>
              <a:t>start</a:t>
            </a:r>
            <a:r>
              <a:rPr lang="de-DE" sz="1600" dirty="0"/>
              <a:t>termin aus ermittelt man die anderen Termine in Vorwärtsterminierung</a:t>
            </a:r>
          </a:p>
          <a:p>
            <a:pPr marL="285750" indent="-285750">
              <a:buFont typeface="Arial" panose="020B0604020202020204" pitchFamily="34" charset="0"/>
              <a:buChar char="•"/>
            </a:pPr>
            <a:endParaRPr lang="de-DE" sz="1600" dirty="0"/>
          </a:p>
          <a:p>
            <a:endParaRPr lang="de-DE" sz="1600" dirty="0"/>
          </a:p>
        </p:txBody>
      </p:sp>
      <p:pic>
        <p:nvPicPr>
          <p:cNvPr id="9" name="Grafik 8"/>
          <p:cNvPicPr/>
          <p:nvPr/>
        </p:nvPicPr>
        <p:blipFill>
          <a:blip r:embed="rId2"/>
          <a:stretch>
            <a:fillRect/>
          </a:stretch>
        </p:blipFill>
        <p:spPr>
          <a:xfrm>
            <a:off x="833697" y="2253399"/>
            <a:ext cx="4366376" cy="1080927"/>
          </a:xfrm>
          <a:prstGeom prst="rect">
            <a:avLst/>
          </a:prstGeom>
        </p:spPr>
      </p:pic>
      <p:pic>
        <p:nvPicPr>
          <p:cNvPr id="10" name="Grafik 9"/>
          <p:cNvPicPr/>
          <p:nvPr/>
        </p:nvPicPr>
        <p:blipFill>
          <a:blip r:embed="rId3"/>
          <a:stretch>
            <a:fillRect/>
          </a:stretch>
        </p:blipFill>
        <p:spPr>
          <a:xfrm>
            <a:off x="4429688" y="3906981"/>
            <a:ext cx="3723712" cy="2521528"/>
          </a:xfrm>
          <a:prstGeom prst="rect">
            <a:avLst/>
          </a:prstGeom>
        </p:spPr>
      </p:pic>
    </p:spTree>
    <p:extLst>
      <p:ext uri="{BB962C8B-B14F-4D97-AF65-F5344CB8AC3E}">
        <p14:creationId xmlns:p14="http://schemas.microsoft.com/office/powerpoint/2010/main" val="266118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7889789" cy="369332"/>
          </a:xfrm>
          <a:prstGeom prst="rect">
            <a:avLst/>
          </a:prstGeom>
          <a:noFill/>
        </p:spPr>
        <p:txBody>
          <a:bodyPr wrap="none" rtlCol="0">
            <a:spAutoFit/>
          </a:bodyPr>
          <a:lstStyle/>
          <a:p>
            <a:r>
              <a:rPr lang="de-DE" u="sng" dirty="0"/>
              <a:t>5.3) Produktion in einer diskrete Fertigung (Werkstattfertigung) im SAP R/3 (S. 48) </a:t>
            </a:r>
          </a:p>
        </p:txBody>
      </p:sp>
      <p:sp>
        <p:nvSpPr>
          <p:cNvPr id="26" name="Textfeld 25"/>
          <p:cNvSpPr txBox="1"/>
          <p:nvPr/>
        </p:nvSpPr>
        <p:spPr>
          <a:xfrm>
            <a:off x="5134006" y="873663"/>
            <a:ext cx="1418722" cy="369332"/>
          </a:xfrm>
          <a:prstGeom prst="rect">
            <a:avLst/>
          </a:prstGeom>
          <a:noFill/>
        </p:spPr>
        <p:txBody>
          <a:bodyPr wrap="none" rtlCol="0">
            <a:spAutoFit/>
          </a:bodyPr>
          <a:lstStyle>
            <a:defPPr>
              <a:defRPr lang="de-DE"/>
            </a:defPPr>
            <a:lvl1pPr>
              <a:defRPr i="1" u="sng"/>
            </a:lvl1pPr>
          </a:lstStyle>
          <a:p>
            <a:r>
              <a:rPr lang="de-DE" dirty="0"/>
              <a:t>Terminierung</a:t>
            </a:r>
          </a:p>
        </p:txBody>
      </p:sp>
      <p:sp>
        <p:nvSpPr>
          <p:cNvPr id="3" name="Foliennummernplatzhalter 2"/>
          <p:cNvSpPr>
            <a:spLocks noGrp="1"/>
          </p:cNvSpPr>
          <p:nvPr>
            <p:ph type="sldNum" sz="quarter" idx="12"/>
          </p:nvPr>
        </p:nvSpPr>
        <p:spPr/>
        <p:txBody>
          <a:bodyPr/>
          <a:lstStyle/>
          <a:p>
            <a:fld id="{A9F5A7EA-BB31-4A85-9EFE-A0D9A82369C9}" type="slidenum">
              <a:rPr lang="de-DE" smtClean="0"/>
              <a:t>24</a:t>
            </a:fld>
            <a:endParaRPr lang="de-DE"/>
          </a:p>
        </p:txBody>
      </p:sp>
      <p:pic>
        <p:nvPicPr>
          <p:cNvPr id="2" name="Grafik 1"/>
          <p:cNvPicPr>
            <a:picLocks noChangeAspect="1"/>
          </p:cNvPicPr>
          <p:nvPr/>
        </p:nvPicPr>
        <p:blipFill>
          <a:blip r:embed="rId2"/>
          <a:stretch>
            <a:fillRect/>
          </a:stretch>
        </p:blipFill>
        <p:spPr>
          <a:xfrm>
            <a:off x="3349765" y="1228439"/>
            <a:ext cx="5329776" cy="2875487"/>
          </a:xfrm>
          <a:prstGeom prst="rect">
            <a:avLst/>
          </a:prstGeom>
        </p:spPr>
      </p:pic>
      <p:sp>
        <p:nvSpPr>
          <p:cNvPr id="6" name="Textfeld 5"/>
          <p:cNvSpPr txBox="1"/>
          <p:nvPr/>
        </p:nvSpPr>
        <p:spPr>
          <a:xfrm>
            <a:off x="323273" y="4135550"/>
            <a:ext cx="11684000" cy="2308324"/>
          </a:xfrm>
          <a:prstGeom prst="rect">
            <a:avLst/>
          </a:prstGeom>
          <a:noFill/>
        </p:spPr>
        <p:txBody>
          <a:bodyPr wrap="square" rtlCol="0">
            <a:spAutoFit/>
          </a:bodyPr>
          <a:lstStyle/>
          <a:p>
            <a:r>
              <a:rPr lang="de-DE" sz="1600" b="1" dirty="0"/>
              <a:t>Sicherheitszeit</a:t>
            </a:r>
            <a:r>
              <a:rPr lang="de-DE" sz="1600" dirty="0"/>
              <a:t>=Anzahl der Arbeitstage, die als Puffer zw. Produktionsendtermin und dem eigentlichen Endtermin (dem Eckendtermin) geplant ist. Sie dient dazu, Störungen im Fertigungsablauf abzufangen und so Verschiebungen des Eckendtermins zu vermeiden</a:t>
            </a:r>
          </a:p>
          <a:p>
            <a:r>
              <a:rPr lang="de-DE" sz="1600" b="1" dirty="0"/>
              <a:t>Produktionsendtermin</a:t>
            </a:r>
            <a:r>
              <a:rPr lang="de-DE" sz="1600" dirty="0"/>
              <a:t>=ist der Termin, zu dem der letzte Vorgang abgeschlossen sein muss</a:t>
            </a:r>
          </a:p>
          <a:p>
            <a:r>
              <a:rPr lang="de-DE" sz="1600" b="1" dirty="0"/>
              <a:t>Durchlaufzeit der Vorgänge</a:t>
            </a:r>
            <a:r>
              <a:rPr lang="de-DE" sz="1600" dirty="0"/>
              <a:t>=die Gesamtdauer der Vorgänge gem. o.g. Graphik</a:t>
            </a:r>
          </a:p>
          <a:p>
            <a:r>
              <a:rPr lang="de-DE" sz="1600" b="1" dirty="0"/>
              <a:t>Produktionsstarttermin</a:t>
            </a:r>
            <a:r>
              <a:rPr lang="de-DE" sz="1600" dirty="0"/>
              <a:t>=an dem mit dem ersten Vorgang begonnen werden kann</a:t>
            </a:r>
          </a:p>
          <a:p>
            <a:r>
              <a:rPr lang="de-DE" sz="1600" b="1" dirty="0"/>
              <a:t>Vorgriffszeit</a:t>
            </a:r>
            <a:r>
              <a:rPr lang="de-DE" sz="1600" dirty="0"/>
              <a:t>=Anzahl der Arbeitstage, die als Puffer zw. Eckstarttermin und Produktionsstarttermin geplant ist. Dieser Puffer bewirkt, dass Verzögerungen in der Materialbereitstellung nicht zu Verzögerungen in der Materialbereitstellung beim Fertigungsbeginn führen. Bei </a:t>
            </a:r>
            <a:r>
              <a:rPr lang="de-DE" sz="1600" dirty="0" err="1"/>
              <a:t>Kapa.engpässen</a:t>
            </a:r>
            <a:r>
              <a:rPr lang="de-DE" sz="1600" dirty="0"/>
              <a:t> bietet dieser Parameter eine weitere Flexibilität, den Start vorzuziehen</a:t>
            </a:r>
          </a:p>
          <a:p>
            <a:r>
              <a:rPr lang="de-DE" sz="1600" b="1" dirty="0"/>
              <a:t>Eckstarttermin</a:t>
            </a:r>
            <a:r>
              <a:rPr lang="de-DE" sz="1600" dirty="0"/>
              <a:t>=an dem die Durchführung des Auftrags frühestens beginnen kann</a:t>
            </a:r>
          </a:p>
        </p:txBody>
      </p:sp>
    </p:spTree>
    <p:extLst>
      <p:ext uri="{BB962C8B-B14F-4D97-AF65-F5344CB8AC3E}">
        <p14:creationId xmlns:p14="http://schemas.microsoft.com/office/powerpoint/2010/main" val="1432351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7889789" cy="369332"/>
          </a:xfrm>
          <a:prstGeom prst="rect">
            <a:avLst/>
          </a:prstGeom>
          <a:noFill/>
        </p:spPr>
        <p:txBody>
          <a:bodyPr wrap="none" rtlCol="0">
            <a:spAutoFit/>
          </a:bodyPr>
          <a:lstStyle/>
          <a:p>
            <a:r>
              <a:rPr lang="de-DE" u="sng" dirty="0"/>
              <a:t>5.3) Produktion in einer diskrete Fertigung (Werkstattfertigung) im SAP R/3 (S. 49) </a:t>
            </a:r>
          </a:p>
        </p:txBody>
      </p:sp>
      <p:sp>
        <p:nvSpPr>
          <p:cNvPr id="26" name="Textfeld 25"/>
          <p:cNvSpPr txBox="1"/>
          <p:nvPr/>
        </p:nvSpPr>
        <p:spPr>
          <a:xfrm>
            <a:off x="5134006" y="873663"/>
            <a:ext cx="1418722" cy="369332"/>
          </a:xfrm>
          <a:prstGeom prst="rect">
            <a:avLst/>
          </a:prstGeom>
          <a:noFill/>
        </p:spPr>
        <p:txBody>
          <a:bodyPr wrap="none" rtlCol="0">
            <a:spAutoFit/>
          </a:bodyPr>
          <a:lstStyle>
            <a:defPPr>
              <a:defRPr lang="de-DE"/>
            </a:defPPr>
            <a:lvl1pPr>
              <a:defRPr i="1" u="sng"/>
            </a:lvl1pPr>
          </a:lstStyle>
          <a:p>
            <a:r>
              <a:rPr lang="de-DE" dirty="0"/>
              <a:t>Terminierung</a:t>
            </a:r>
          </a:p>
        </p:txBody>
      </p:sp>
      <p:sp>
        <p:nvSpPr>
          <p:cNvPr id="3" name="Foliennummernplatzhalter 2"/>
          <p:cNvSpPr>
            <a:spLocks noGrp="1"/>
          </p:cNvSpPr>
          <p:nvPr>
            <p:ph type="sldNum" sz="quarter" idx="12"/>
          </p:nvPr>
        </p:nvSpPr>
        <p:spPr/>
        <p:txBody>
          <a:bodyPr/>
          <a:lstStyle/>
          <a:p>
            <a:fld id="{A9F5A7EA-BB31-4A85-9EFE-A0D9A82369C9}" type="slidenum">
              <a:rPr lang="de-DE" smtClean="0"/>
              <a:t>25</a:t>
            </a:fld>
            <a:endParaRPr lang="de-DE"/>
          </a:p>
        </p:txBody>
      </p:sp>
      <p:pic>
        <p:nvPicPr>
          <p:cNvPr id="6" name="Grafik 5"/>
          <p:cNvPicPr>
            <a:picLocks noChangeAspect="1"/>
          </p:cNvPicPr>
          <p:nvPr/>
        </p:nvPicPr>
        <p:blipFill>
          <a:blip r:embed="rId2"/>
          <a:stretch>
            <a:fillRect/>
          </a:stretch>
        </p:blipFill>
        <p:spPr>
          <a:xfrm>
            <a:off x="3366540" y="1221093"/>
            <a:ext cx="4936948" cy="3397206"/>
          </a:xfrm>
          <a:prstGeom prst="rect">
            <a:avLst/>
          </a:prstGeom>
        </p:spPr>
      </p:pic>
      <p:sp>
        <p:nvSpPr>
          <p:cNvPr id="7" name="Textfeld 6"/>
          <p:cNvSpPr txBox="1"/>
          <p:nvPr/>
        </p:nvSpPr>
        <p:spPr>
          <a:xfrm>
            <a:off x="332509" y="4830618"/>
            <a:ext cx="11582400" cy="1077218"/>
          </a:xfrm>
          <a:prstGeom prst="rect">
            <a:avLst/>
          </a:prstGeom>
          <a:noFill/>
        </p:spPr>
        <p:txBody>
          <a:bodyPr wrap="square" rtlCol="0">
            <a:spAutoFit/>
          </a:bodyPr>
          <a:lstStyle/>
          <a:p>
            <a:r>
              <a:rPr lang="de-DE" sz="1600" b="1" dirty="0"/>
              <a:t>Wartezeit</a:t>
            </a:r>
            <a:r>
              <a:rPr lang="de-DE" sz="1600" dirty="0"/>
              <a:t>=Zeit, die der Auftrag normalerweise am Arbeitsplatz wartet, bevor mit der Bearbeitung begonnen werden kann.</a:t>
            </a:r>
          </a:p>
          <a:p>
            <a:r>
              <a:rPr lang="de-DE" sz="1600" b="1" dirty="0"/>
              <a:t>Rüstzeit/ Bearbeitungszeit und </a:t>
            </a:r>
            <a:r>
              <a:rPr lang="de-DE" sz="1600" b="1" dirty="0" err="1"/>
              <a:t>Abrüstzeit</a:t>
            </a:r>
            <a:r>
              <a:rPr lang="de-DE" sz="1600" dirty="0"/>
              <a:t> erfolgt auf Basis der im Vorgang gepflegten Vorgabewerte und der im Arbeitsplan hinterlegten Formeln</a:t>
            </a:r>
          </a:p>
          <a:p>
            <a:r>
              <a:rPr lang="de-DE" sz="1600" b="1" dirty="0"/>
              <a:t>Liegezeit</a:t>
            </a:r>
            <a:r>
              <a:rPr lang="de-DE" sz="1600" dirty="0"/>
              <a:t>=Zeit, die vergehen muss, bis das Material im nächsten Vorgang weiterverarbeitet werden kann (CA03)</a:t>
            </a:r>
          </a:p>
        </p:txBody>
      </p:sp>
    </p:spTree>
    <p:extLst>
      <p:ext uri="{BB962C8B-B14F-4D97-AF65-F5344CB8AC3E}">
        <p14:creationId xmlns:p14="http://schemas.microsoft.com/office/powerpoint/2010/main" val="22468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8123827" cy="369332"/>
          </a:xfrm>
          <a:prstGeom prst="rect">
            <a:avLst/>
          </a:prstGeom>
          <a:noFill/>
        </p:spPr>
        <p:txBody>
          <a:bodyPr wrap="none" rtlCol="0">
            <a:spAutoFit/>
          </a:bodyPr>
          <a:lstStyle/>
          <a:p>
            <a:r>
              <a:rPr lang="de-DE" u="sng" dirty="0"/>
              <a:t>5.3) Produktion in einer diskrete Fertigung (Werkstattfertigung) im SAP R/3 (S. 49-52) </a:t>
            </a:r>
          </a:p>
        </p:txBody>
      </p:sp>
      <p:sp>
        <p:nvSpPr>
          <p:cNvPr id="26" name="Textfeld 25"/>
          <p:cNvSpPr txBox="1"/>
          <p:nvPr/>
        </p:nvSpPr>
        <p:spPr>
          <a:xfrm>
            <a:off x="5134006" y="873663"/>
            <a:ext cx="2286267" cy="369332"/>
          </a:xfrm>
          <a:prstGeom prst="rect">
            <a:avLst/>
          </a:prstGeom>
          <a:noFill/>
        </p:spPr>
        <p:txBody>
          <a:bodyPr wrap="none" rtlCol="0">
            <a:spAutoFit/>
          </a:bodyPr>
          <a:lstStyle>
            <a:defPPr>
              <a:defRPr lang="de-DE"/>
            </a:defPPr>
            <a:lvl1pPr>
              <a:defRPr i="1" u="sng"/>
            </a:lvl1pPr>
          </a:lstStyle>
          <a:p>
            <a:r>
              <a:rPr lang="de-DE" dirty="0"/>
              <a:t>Verfügbarkeitsprüfung</a:t>
            </a:r>
          </a:p>
        </p:txBody>
      </p:sp>
      <p:sp>
        <p:nvSpPr>
          <p:cNvPr id="3" name="Foliennummernplatzhalter 2"/>
          <p:cNvSpPr>
            <a:spLocks noGrp="1"/>
          </p:cNvSpPr>
          <p:nvPr>
            <p:ph type="sldNum" sz="quarter" idx="12"/>
          </p:nvPr>
        </p:nvSpPr>
        <p:spPr/>
        <p:txBody>
          <a:bodyPr/>
          <a:lstStyle/>
          <a:p>
            <a:fld id="{A9F5A7EA-BB31-4A85-9EFE-A0D9A82369C9}" type="slidenum">
              <a:rPr lang="de-DE" smtClean="0"/>
              <a:t>26</a:t>
            </a:fld>
            <a:endParaRPr lang="de-DE"/>
          </a:p>
        </p:txBody>
      </p:sp>
      <p:sp>
        <p:nvSpPr>
          <p:cNvPr id="8" name="Textfeld 7"/>
          <p:cNvSpPr txBox="1"/>
          <p:nvPr/>
        </p:nvSpPr>
        <p:spPr>
          <a:xfrm>
            <a:off x="480291" y="1413168"/>
            <a:ext cx="11323781" cy="1815882"/>
          </a:xfrm>
          <a:prstGeom prst="rect">
            <a:avLst/>
          </a:prstGeom>
          <a:noFill/>
        </p:spPr>
        <p:txBody>
          <a:bodyPr wrap="square" rtlCol="0">
            <a:spAutoFit/>
          </a:bodyPr>
          <a:lstStyle/>
          <a:p>
            <a:r>
              <a:rPr lang="de-DE" sz="1600" dirty="0"/>
              <a:t>Im Rahmen der Fertigungsauftragseröffnung bietet es sich an, eine Materialverfügbarkeitsprüfung durchzuführen, um sicherzustellen, dass die benötigten Materialkomponenten zum Bedarfstermin auch vorhanden sind.</a:t>
            </a:r>
          </a:p>
          <a:p>
            <a:endParaRPr lang="de-DE" sz="1600" dirty="0"/>
          </a:p>
          <a:p>
            <a:r>
              <a:rPr lang="de-DE" sz="1600" u="sng" dirty="0"/>
              <a:t>Material – ATP (</a:t>
            </a:r>
            <a:r>
              <a:rPr lang="de-DE" sz="1600" u="sng" dirty="0" err="1"/>
              <a:t>Available-To-Promise</a:t>
            </a:r>
            <a:r>
              <a:rPr lang="de-DE" sz="1600" u="sng" dirty="0"/>
              <a:t>)</a:t>
            </a:r>
            <a:r>
              <a:rPr lang="de-DE" sz="1600" dirty="0"/>
              <a:t> bedeutet, dass für den Auftrag benötigte Menge einer Materialkomponente dem aktuellen Bestand sowie den geplanten Zugängen gegenüberstellt.</a:t>
            </a:r>
          </a:p>
          <a:p>
            <a:endParaRPr lang="de-DE" sz="1600" dirty="0"/>
          </a:p>
          <a:p>
            <a:r>
              <a:rPr lang="de-DE" sz="1600" dirty="0"/>
              <a:t>Damit eine Verfügbarkeitsprüfung funktioniert, muss die Verfügbarkeitsprüf. In der Disposition 3 gepflegt sein (Customizing SM30):</a:t>
            </a:r>
          </a:p>
        </p:txBody>
      </p:sp>
      <p:pic>
        <p:nvPicPr>
          <p:cNvPr id="9" name="Grafik 8"/>
          <p:cNvPicPr/>
          <p:nvPr/>
        </p:nvPicPr>
        <p:blipFill>
          <a:blip r:embed="rId2"/>
          <a:stretch>
            <a:fillRect/>
          </a:stretch>
        </p:blipFill>
        <p:spPr>
          <a:xfrm>
            <a:off x="600364" y="3229050"/>
            <a:ext cx="2641600" cy="3092450"/>
          </a:xfrm>
          <a:prstGeom prst="rect">
            <a:avLst/>
          </a:prstGeom>
        </p:spPr>
      </p:pic>
    </p:spTree>
    <p:extLst>
      <p:ext uri="{BB962C8B-B14F-4D97-AF65-F5344CB8AC3E}">
        <p14:creationId xmlns:p14="http://schemas.microsoft.com/office/powerpoint/2010/main" val="4011473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8123827" cy="369332"/>
          </a:xfrm>
          <a:prstGeom prst="rect">
            <a:avLst/>
          </a:prstGeom>
          <a:noFill/>
        </p:spPr>
        <p:txBody>
          <a:bodyPr wrap="none" rtlCol="0">
            <a:spAutoFit/>
          </a:bodyPr>
          <a:lstStyle/>
          <a:p>
            <a:r>
              <a:rPr lang="de-DE" u="sng" dirty="0"/>
              <a:t>5.3) Produktion in einer diskrete Fertigung (Werkstattfertigung) im SAP R/3 (S. 53) </a:t>
            </a:r>
          </a:p>
        </p:txBody>
      </p:sp>
      <p:sp>
        <p:nvSpPr>
          <p:cNvPr id="26" name="Textfeld 25"/>
          <p:cNvSpPr txBox="1"/>
          <p:nvPr/>
        </p:nvSpPr>
        <p:spPr>
          <a:xfrm>
            <a:off x="5134006" y="873663"/>
            <a:ext cx="2528064" cy="369332"/>
          </a:xfrm>
          <a:prstGeom prst="rect">
            <a:avLst/>
          </a:prstGeom>
          <a:noFill/>
        </p:spPr>
        <p:txBody>
          <a:bodyPr wrap="none" rtlCol="0">
            <a:spAutoFit/>
          </a:bodyPr>
          <a:lstStyle>
            <a:defPPr>
              <a:defRPr lang="de-DE"/>
            </a:defPPr>
            <a:lvl1pPr>
              <a:defRPr i="1" u="sng"/>
            </a:lvl1pPr>
          </a:lstStyle>
          <a:p>
            <a:r>
              <a:rPr lang="de-DE" dirty="0"/>
              <a:t>Kapazitätsplanung CM03</a:t>
            </a:r>
          </a:p>
        </p:txBody>
      </p:sp>
      <p:sp>
        <p:nvSpPr>
          <p:cNvPr id="3" name="Foliennummernplatzhalter 2"/>
          <p:cNvSpPr>
            <a:spLocks noGrp="1"/>
          </p:cNvSpPr>
          <p:nvPr>
            <p:ph type="sldNum" sz="quarter" idx="12"/>
          </p:nvPr>
        </p:nvSpPr>
        <p:spPr/>
        <p:txBody>
          <a:bodyPr/>
          <a:lstStyle/>
          <a:p>
            <a:fld id="{A9F5A7EA-BB31-4A85-9EFE-A0D9A82369C9}" type="slidenum">
              <a:rPr lang="de-DE" smtClean="0"/>
              <a:t>27</a:t>
            </a:fld>
            <a:endParaRPr lang="de-DE"/>
          </a:p>
        </p:txBody>
      </p:sp>
      <p:sp>
        <p:nvSpPr>
          <p:cNvPr id="10" name="Textfeld 9"/>
          <p:cNvSpPr txBox="1"/>
          <p:nvPr/>
        </p:nvSpPr>
        <p:spPr>
          <a:xfrm>
            <a:off x="480291" y="1413168"/>
            <a:ext cx="11323781" cy="1354217"/>
          </a:xfrm>
          <a:prstGeom prst="rect">
            <a:avLst/>
          </a:prstGeom>
          <a:noFill/>
        </p:spPr>
        <p:txBody>
          <a:bodyPr wrap="square" rtlCol="0">
            <a:spAutoFit/>
          </a:bodyPr>
          <a:lstStyle/>
          <a:p>
            <a:r>
              <a:rPr lang="de-DE" sz="1600" b="1" dirty="0"/>
              <a:t>Kapazitätsangebot</a:t>
            </a:r>
            <a:r>
              <a:rPr lang="de-DE" sz="1600" dirty="0"/>
              <a:t> ergibt sich aus den im Arbeitsplatz gepflegten Zeiten.</a:t>
            </a:r>
          </a:p>
          <a:p>
            <a:r>
              <a:rPr lang="de-DE" sz="1600" b="1" dirty="0"/>
              <a:t>Kapazitätsbedarf</a:t>
            </a:r>
            <a:r>
              <a:rPr lang="de-DE" sz="1600" dirty="0"/>
              <a:t> gibt an, wieviel Leistung einzelne Aufträge an einer bestimmten Kapazitätsart zu einem bestimmten Zeitpunkt benötigen, und wird im Rahmen der Terminierung eines Auftrags ermittelt. Dieser wird aus PLAUF, FAUF, IH-Aufträge oder Netzpläne (PS) gebildet.</a:t>
            </a:r>
          </a:p>
          <a:p>
            <a:r>
              <a:rPr lang="de-DE" sz="1600" b="1" dirty="0"/>
              <a:t>Kapazitätsauswertung (CM03)</a:t>
            </a:r>
            <a:r>
              <a:rPr lang="de-DE" sz="1600" dirty="0"/>
              <a:t> </a:t>
            </a:r>
          </a:p>
        </p:txBody>
      </p:sp>
      <p:pic>
        <p:nvPicPr>
          <p:cNvPr id="11" name="Grafik 10"/>
          <p:cNvPicPr/>
          <p:nvPr/>
        </p:nvPicPr>
        <p:blipFill>
          <a:blip r:embed="rId2"/>
          <a:stretch>
            <a:fillRect/>
          </a:stretch>
        </p:blipFill>
        <p:spPr>
          <a:xfrm>
            <a:off x="1459341" y="2767385"/>
            <a:ext cx="3776345" cy="2598420"/>
          </a:xfrm>
          <a:prstGeom prst="rect">
            <a:avLst/>
          </a:prstGeom>
        </p:spPr>
      </p:pic>
      <p:pic>
        <p:nvPicPr>
          <p:cNvPr id="12" name="Grafik 11"/>
          <p:cNvPicPr/>
          <p:nvPr/>
        </p:nvPicPr>
        <p:blipFill>
          <a:blip r:embed="rId3"/>
          <a:stretch>
            <a:fillRect/>
          </a:stretch>
        </p:blipFill>
        <p:spPr>
          <a:xfrm>
            <a:off x="7479369" y="2767385"/>
            <a:ext cx="3197869" cy="2598420"/>
          </a:xfrm>
          <a:prstGeom prst="rect">
            <a:avLst/>
          </a:prstGeom>
        </p:spPr>
      </p:pic>
    </p:spTree>
    <p:extLst>
      <p:ext uri="{BB962C8B-B14F-4D97-AF65-F5344CB8AC3E}">
        <p14:creationId xmlns:p14="http://schemas.microsoft.com/office/powerpoint/2010/main" val="3943182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7889789" cy="369332"/>
          </a:xfrm>
          <a:prstGeom prst="rect">
            <a:avLst/>
          </a:prstGeom>
          <a:noFill/>
        </p:spPr>
        <p:txBody>
          <a:bodyPr wrap="none" rtlCol="0">
            <a:spAutoFit/>
          </a:bodyPr>
          <a:lstStyle/>
          <a:p>
            <a:r>
              <a:rPr lang="de-DE" u="sng" dirty="0"/>
              <a:t>5.3) Produktion in einer diskrete Fertigung (Werkstattfertigung) im SAP R/3 (S. 54) </a:t>
            </a:r>
          </a:p>
        </p:txBody>
      </p:sp>
      <p:sp>
        <p:nvSpPr>
          <p:cNvPr id="26" name="Textfeld 25"/>
          <p:cNvSpPr txBox="1"/>
          <p:nvPr/>
        </p:nvSpPr>
        <p:spPr>
          <a:xfrm>
            <a:off x="5134006" y="873663"/>
            <a:ext cx="1618392" cy="369332"/>
          </a:xfrm>
          <a:prstGeom prst="rect">
            <a:avLst/>
          </a:prstGeom>
          <a:noFill/>
        </p:spPr>
        <p:txBody>
          <a:bodyPr wrap="none" rtlCol="0">
            <a:spAutoFit/>
          </a:bodyPr>
          <a:lstStyle>
            <a:defPPr>
              <a:defRPr lang="de-DE"/>
            </a:defPPr>
            <a:lvl1pPr>
              <a:defRPr i="1" u="sng"/>
            </a:lvl1pPr>
          </a:lstStyle>
          <a:p>
            <a:r>
              <a:rPr lang="de-DE" dirty="0"/>
              <a:t>Plantafel CM21</a:t>
            </a:r>
          </a:p>
        </p:txBody>
      </p:sp>
      <p:sp>
        <p:nvSpPr>
          <p:cNvPr id="3" name="Foliennummernplatzhalter 2"/>
          <p:cNvSpPr>
            <a:spLocks noGrp="1"/>
          </p:cNvSpPr>
          <p:nvPr>
            <p:ph type="sldNum" sz="quarter" idx="12"/>
          </p:nvPr>
        </p:nvSpPr>
        <p:spPr/>
        <p:txBody>
          <a:bodyPr/>
          <a:lstStyle/>
          <a:p>
            <a:fld id="{A9F5A7EA-BB31-4A85-9EFE-A0D9A82369C9}" type="slidenum">
              <a:rPr lang="de-DE" smtClean="0"/>
              <a:t>28</a:t>
            </a:fld>
            <a:endParaRPr lang="de-DE"/>
          </a:p>
        </p:txBody>
      </p:sp>
      <p:sp>
        <p:nvSpPr>
          <p:cNvPr id="10" name="Textfeld 9"/>
          <p:cNvSpPr txBox="1"/>
          <p:nvPr/>
        </p:nvSpPr>
        <p:spPr>
          <a:xfrm>
            <a:off x="480291" y="1413168"/>
            <a:ext cx="11323781" cy="1077218"/>
          </a:xfrm>
          <a:prstGeom prst="rect">
            <a:avLst/>
          </a:prstGeom>
          <a:noFill/>
        </p:spPr>
        <p:txBody>
          <a:bodyPr wrap="square" rtlCol="0">
            <a:spAutoFit/>
          </a:bodyPr>
          <a:lstStyle/>
          <a:p>
            <a:r>
              <a:rPr lang="de-DE" sz="1600" b="1" dirty="0"/>
              <a:t>Kapazitätseinplanung und –</a:t>
            </a:r>
            <a:r>
              <a:rPr lang="de-DE" sz="1600" b="1" dirty="0" err="1"/>
              <a:t>abgleich</a:t>
            </a:r>
            <a:r>
              <a:rPr lang="de-DE" sz="1600" b="1" dirty="0"/>
              <a:t> (CM21)</a:t>
            </a:r>
            <a:r>
              <a:rPr lang="de-DE" sz="1600" dirty="0"/>
              <a:t> dient zum Ausgleich der Unter- und Überlastungen an den Arbeitsplätzen sowie die optimale Auswahl und Belegung von Maschinen. Zentrale Funktion ist dabei das Einplanen von Vorgängen auf die zur Verfügung stehenden Arbeitsplätze. </a:t>
            </a:r>
          </a:p>
          <a:p>
            <a:r>
              <a:rPr lang="de-DE" sz="1600" b="1" dirty="0"/>
              <a:t>Graphische Plantafel</a:t>
            </a:r>
            <a:r>
              <a:rPr lang="de-DE" sz="1600" dirty="0"/>
              <a:t> ermöglicht die zeitpunktgenaue Einplanung zw. Bedarfe und Angebot. Diese kann individuell angepasst werden.</a:t>
            </a:r>
          </a:p>
        </p:txBody>
      </p:sp>
      <p:pic>
        <p:nvPicPr>
          <p:cNvPr id="9" name="Grafik 8"/>
          <p:cNvPicPr/>
          <p:nvPr/>
        </p:nvPicPr>
        <p:blipFill>
          <a:blip r:embed="rId2"/>
          <a:stretch>
            <a:fillRect/>
          </a:stretch>
        </p:blipFill>
        <p:spPr>
          <a:xfrm>
            <a:off x="2704041" y="2634415"/>
            <a:ext cx="6478322" cy="3577905"/>
          </a:xfrm>
          <a:prstGeom prst="rect">
            <a:avLst/>
          </a:prstGeom>
        </p:spPr>
      </p:pic>
    </p:spTree>
    <p:extLst>
      <p:ext uri="{BB962C8B-B14F-4D97-AF65-F5344CB8AC3E}">
        <p14:creationId xmlns:p14="http://schemas.microsoft.com/office/powerpoint/2010/main" val="365590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8194359" cy="369332"/>
          </a:xfrm>
          <a:prstGeom prst="rect">
            <a:avLst/>
          </a:prstGeom>
          <a:noFill/>
        </p:spPr>
        <p:txBody>
          <a:bodyPr wrap="none" rtlCol="0">
            <a:spAutoFit/>
          </a:bodyPr>
          <a:lstStyle/>
          <a:p>
            <a:r>
              <a:rPr lang="de-DE" u="sng" dirty="0"/>
              <a:t>5.3) Produktion in einer diskrete Fertigung (Werkstattfertigung) im SAP R/3 (S. 55-56) </a:t>
            </a:r>
          </a:p>
        </p:txBody>
      </p:sp>
      <p:sp>
        <p:nvSpPr>
          <p:cNvPr id="26" name="Textfeld 25"/>
          <p:cNvSpPr txBox="1"/>
          <p:nvPr/>
        </p:nvSpPr>
        <p:spPr>
          <a:xfrm>
            <a:off x="4505937" y="873663"/>
            <a:ext cx="4475969" cy="369332"/>
          </a:xfrm>
          <a:prstGeom prst="rect">
            <a:avLst/>
          </a:prstGeom>
          <a:noFill/>
        </p:spPr>
        <p:txBody>
          <a:bodyPr wrap="none" rtlCol="0">
            <a:spAutoFit/>
          </a:bodyPr>
          <a:lstStyle>
            <a:defPPr>
              <a:defRPr lang="de-DE"/>
            </a:defPPr>
            <a:lvl1pPr>
              <a:defRPr i="1" u="sng"/>
            </a:lvl1pPr>
          </a:lstStyle>
          <a:p>
            <a:r>
              <a:rPr lang="de-DE" dirty="0"/>
              <a:t>Fertigungsauftragsrückmeldung CO11N/CO14</a:t>
            </a:r>
          </a:p>
        </p:txBody>
      </p:sp>
      <p:sp>
        <p:nvSpPr>
          <p:cNvPr id="3" name="Foliennummernplatzhalter 2"/>
          <p:cNvSpPr>
            <a:spLocks noGrp="1"/>
          </p:cNvSpPr>
          <p:nvPr>
            <p:ph type="sldNum" sz="quarter" idx="12"/>
          </p:nvPr>
        </p:nvSpPr>
        <p:spPr/>
        <p:txBody>
          <a:bodyPr/>
          <a:lstStyle/>
          <a:p>
            <a:fld id="{A9F5A7EA-BB31-4A85-9EFE-A0D9A82369C9}" type="slidenum">
              <a:rPr lang="de-DE" smtClean="0"/>
              <a:t>29</a:t>
            </a:fld>
            <a:endParaRPr lang="de-DE"/>
          </a:p>
        </p:txBody>
      </p:sp>
      <p:sp>
        <p:nvSpPr>
          <p:cNvPr id="10" name="Textfeld 9"/>
          <p:cNvSpPr txBox="1"/>
          <p:nvPr/>
        </p:nvSpPr>
        <p:spPr>
          <a:xfrm>
            <a:off x="332509" y="1441664"/>
            <a:ext cx="11517746" cy="4278094"/>
          </a:xfrm>
          <a:prstGeom prst="rect">
            <a:avLst/>
          </a:prstGeom>
          <a:noFill/>
        </p:spPr>
        <p:txBody>
          <a:bodyPr wrap="square" rtlCol="0">
            <a:spAutoFit/>
          </a:bodyPr>
          <a:lstStyle/>
          <a:p>
            <a:pPr marL="285750" indent="-285750">
              <a:buFont typeface="Arial" panose="020B0604020202020204" pitchFamily="34" charset="0"/>
              <a:buChar char="•"/>
            </a:pPr>
            <a:r>
              <a:rPr lang="de-DE" sz="1600" dirty="0"/>
              <a:t>Wenn ein Material gefertigt bzw. eine Tätigkeit ausgeführt wurde, muss diese Information an den FAUF weitergeben werden (sog. Rückmeldung).</a:t>
            </a:r>
          </a:p>
          <a:p>
            <a:pPr marL="285750" indent="-285750">
              <a:buFont typeface="Arial" panose="020B0604020202020204" pitchFamily="34" charset="0"/>
              <a:buChar char="•"/>
            </a:pPr>
            <a:r>
              <a:rPr lang="de-DE" sz="1600" dirty="0"/>
              <a:t>Folglich werden automatisch andere betriebswirtschaftliche Vorgänge angestoßen (z.B. </a:t>
            </a:r>
            <a:r>
              <a:rPr lang="de-DE" sz="1600" dirty="0" err="1"/>
              <a:t>Istkosten</a:t>
            </a:r>
            <a:r>
              <a:rPr lang="de-DE" sz="1600" dirty="0"/>
              <a:t> auf FAUF, Abbau der </a:t>
            </a:r>
            <a:r>
              <a:rPr lang="de-DE" sz="1600" dirty="0" err="1"/>
              <a:t>Kapa.bedarfe</a:t>
            </a:r>
            <a:r>
              <a:rPr lang="de-DE" sz="1600" dirty="0"/>
              <a:t>; ggf. retrograder Warenausgang vom Vormaterial mit Rückmeldung; ggf. Wareneingang des Fertigmaterials pro Rückmeldung)</a:t>
            </a:r>
          </a:p>
          <a:p>
            <a:pPr marL="285750" indent="-285750">
              <a:buFont typeface="Arial" panose="020B0604020202020204" pitchFamily="34" charset="0"/>
              <a:buChar char="•"/>
            </a:pPr>
            <a:r>
              <a:rPr lang="de-DE" sz="1600" b="1" dirty="0"/>
              <a:t>Lohnscheinrückmeldung</a:t>
            </a:r>
            <a:r>
              <a:rPr lang="de-DE" sz="1600" dirty="0"/>
              <a:t>=Pro Vorgang Menge (Gut- &amp; Ausschussmengen), Leistungen (Rüstzeit, Maschinenzeit, Personalzeit etc.), Termine und Personaldaten</a:t>
            </a:r>
          </a:p>
          <a:p>
            <a:pPr marL="285750" indent="-285750">
              <a:buFont typeface="Arial" panose="020B0604020202020204" pitchFamily="34" charset="0"/>
              <a:buChar char="•"/>
            </a:pPr>
            <a:r>
              <a:rPr lang="de-DE" sz="1600" dirty="0"/>
              <a:t>Teilrückmeldung sind Zwischenstände, da der gesamte FAUF sich über einen längeren Zeitraum streckt (z.B. eine Woche)</a:t>
            </a:r>
          </a:p>
          <a:p>
            <a:pPr marL="285750" indent="-285750">
              <a:buFont typeface="Arial" panose="020B0604020202020204" pitchFamily="34" charset="0"/>
              <a:buChar char="•"/>
            </a:pPr>
            <a:r>
              <a:rPr lang="de-DE" sz="1600" b="1" dirty="0"/>
              <a:t>Meilensteinrückmeldung</a:t>
            </a:r>
            <a:r>
              <a:rPr lang="de-DE" sz="1600" dirty="0"/>
              <a:t> (CR03 Steuerschlüssel des Vorgangs gepflegt PP03)=Vorgänge von besonderer Bedeutung können mit einem Meilenstein gekennzeichnet werden. Wesentliches Merkmal ist, dass eine Rückmeldung automatisch mit allen vorangehenden Vorgängen geschieht. Zu beachten ist, dass vorherige Vorgänge, die bereits manuell zurückgemeldet wurden, nicht von der automatischen Rückmeldung beeinflusst werden.</a:t>
            </a:r>
          </a:p>
          <a:p>
            <a:pPr marL="285750" indent="-285750">
              <a:buFont typeface="Arial" panose="020B0604020202020204" pitchFamily="34" charset="0"/>
              <a:buChar char="•"/>
            </a:pPr>
            <a:r>
              <a:rPr lang="de-DE" sz="1600" b="1" dirty="0" err="1"/>
              <a:t>Fortschrittssrückmeldung</a:t>
            </a:r>
            <a:r>
              <a:rPr lang="de-DE" sz="1600" dirty="0"/>
              <a:t>=wie Meilensteinrückmeldung, d.h. automatisch werden alle vorangehende Vorgänge rückgemeldet. Im Unterschied zur Meilensteinrückmeldung muss der betreffende Vorgang nicht gesondert gekennzeichnet sein. Spezifisch ist, dass bei jeder Rückmeldung immer die gesamte bisher gefertigte Menge und nicht nur die neu hinzugekommene Menge erfasst!</a:t>
            </a:r>
          </a:p>
          <a:p>
            <a:pPr marL="285750" indent="-285750">
              <a:buFont typeface="Arial" panose="020B0604020202020204" pitchFamily="34" charset="0"/>
              <a:buChar char="•"/>
            </a:pPr>
            <a:r>
              <a:rPr lang="de-DE" sz="1600" b="1" dirty="0"/>
              <a:t>Standardrückmeldung</a:t>
            </a:r>
            <a:r>
              <a:rPr lang="de-DE" sz="1600" dirty="0"/>
              <a:t>=PP01, d.h. einfache tatsächliche Ist-Meldungen</a:t>
            </a:r>
          </a:p>
          <a:p>
            <a:pPr marL="285750" indent="-285750">
              <a:buFont typeface="Arial" panose="020B0604020202020204" pitchFamily="34" charset="0"/>
              <a:buChar char="•"/>
            </a:pPr>
            <a:r>
              <a:rPr lang="de-DE" sz="1600" b="1" dirty="0"/>
              <a:t>Retrograde Entnahme </a:t>
            </a:r>
            <a:r>
              <a:rPr lang="de-DE" sz="1600" dirty="0"/>
              <a:t>per Rückmeldung ist möglich bzw. einstellbar</a:t>
            </a:r>
          </a:p>
          <a:p>
            <a:pPr marL="285750" indent="-285750">
              <a:buFont typeface="Arial" panose="020B0604020202020204" pitchFamily="34" charset="0"/>
              <a:buChar char="•"/>
            </a:pPr>
            <a:endParaRPr lang="de-DE" sz="1600" dirty="0"/>
          </a:p>
        </p:txBody>
      </p:sp>
    </p:spTree>
    <p:extLst>
      <p:ext uri="{BB962C8B-B14F-4D97-AF65-F5344CB8AC3E}">
        <p14:creationId xmlns:p14="http://schemas.microsoft.com/office/powerpoint/2010/main" val="82694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304801"/>
            <a:ext cx="3948132" cy="369332"/>
          </a:xfrm>
          <a:prstGeom prst="rect">
            <a:avLst/>
          </a:prstGeom>
          <a:noFill/>
        </p:spPr>
        <p:txBody>
          <a:bodyPr wrap="none" rtlCol="0">
            <a:spAutoFit/>
          </a:bodyPr>
          <a:lstStyle/>
          <a:p>
            <a:r>
              <a:rPr lang="de-DE" u="sng" dirty="0"/>
              <a:t>2) Aufgaben im Industriebetrieb (S. 2-3) </a:t>
            </a:r>
          </a:p>
        </p:txBody>
      </p:sp>
      <p:sp>
        <p:nvSpPr>
          <p:cNvPr id="6" name="Wolke 5"/>
          <p:cNvSpPr/>
          <p:nvPr/>
        </p:nvSpPr>
        <p:spPr bwMode="auto">
          <a:xfrm>
            <a:off x="556357" y="3555587"/>
            <a:ext cx="1421541" cy="792088"/>
          </a:xfrm>
          <a:prstGeom prst="cloud">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8" name="Pfeil nach rechts 7"/>
          <p:cNvSpPr/>
          <p:nvPr/>
        </p:nvSpPr>
        <p:spPr bwMode="auto">
          <a:xfrm>
            <a:off x="2142428" y="3555587"/>
            <a:ext cx="1851764" cy="72008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nvGrpSpPr>
          <p:cNvPr id="9" name="Gruppieren 8"/>
          <p:cNvGrpSpPr/>
          <p:nvPr/>
        </p:nvGrpSpPr>
        <p:grpSpPr>
          <a:xfrm>
            <a:off x="840828" y="3416025"/>
            <a:ext cx="2580850" cy="650337"/>
            <a:chOff x="1652699" y="1955837"/>
            <a:chExt cx="1658603" cy="650337"/>
          </a:xfrm>
        </p:grpSpPr>
        <p:sp>
          <p:nvSpPr>
            <p:cNvPr id="10" name="Pfeil nach rechts 9"/>
            <p:cNvSpPr/>
            <p:nvPr/>
          </p:nvSpPr>
          <p:spPr bwMode="auto">
            <a:xfrm>
              <a:off x="1652699" y="1955837"/>
              <a:ext cx="1658603" cy="650337"/>
            </a:xfrm>
            <a:prstGeom prst="rightArrow">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11" name="Textfeld 10"/>
            <p:cNvSpPr txBox="1"/>
            <p:nvPr/>
          </p:nvSpPr>
          <p:spPr>
            <a:xfrm>
              <a:off x="2111109" y="2095819"/>
              <a:ext cx="947439" cy="369332"/>
            </a:xfrm>
            <a:prstGeom prst="rect">
              <a:avLst/>
            </a:prstGeom>
            <a:noFill/>
          </p:spPr>
          <p:txBody>
            <a:bodyPr wrap="none" rtlCol="0">
              <a:spAutoFit/>
            </a:bodyPr>
            <a:lstStyle/>
            <a:p>
              <a:r>
                <a:rPr lang="de-DE" dirty="0"/>
                <a:t>Vertrieb</a:t>
              </a:r>
            </a:p>
          </p:txBody>
        </p:sp>
      </p:grpSp>
      <p:sp>
        <p:nvSpPr>
          <p:cNvPr id="12" name="Pfeil nach rechts 11"/>
          <p:cNvSpPr/>
          <p:nvPr/>
        </p:nvSpPr>
        <p:spPr bwMode="auto">
          <a:xfrm>
            <a:off x="4333305" y="3555587"/>
            <a:ext cx="1851764" cy="72008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nvGrpSpPr>
          <p:cNvPr id="16" name="Gruppieren 15"/>
          <p:cNvGrpSpPr/>
          <p:nvPr/>
        </p:nvGrpSpPr>
        <p:grpSpPr>
          <a:xfrm>
            <a:off x="3673971" y="3372119"/>
            <a:ext cx="2216819" cy="720080"/>
            <a:chOff x="5231399" y="1939908"/>
            <a:chExt cx="1951060" cy="720080"/>
          </a:xfrm>
        </p:grpSpPr>
        <p:sp>
          <p:nvSpPr>
            <p:cNvPr id="17" name="Textfeld 16"/>
            <p:cNvSpPr txBox="1"/>
            <p:nvPr/>
          </p:nvSpPr>
          <p:spPr>
            <a:xfrm>
              <a:off x="5235579" y="2106447"/>
              <a:ext cx="1946880" cy="369332"/>
            </a:xfrm>
            <a:prstGeom prst="rect">
              <a:avLst/>
            </a:prstGeom>
            <a:noFill/>
          </p:spPr>
          <p:txBody>
            <a:bodyPr wrap="none" rtlCol="0">
              <a:spAutoFit/>
            </a:bodyPr>
            <a:lstStyle/>
            <a:p>
              <a:r>
                <a:rPr lang="de-DE" dirty="0"/>
                <a:t>Produktkalkulation</a:t>
              </a:r>
            </a:p>
          </p:txBody>
        </p:sp>
        <p:sp>
          <p:nvSpPr>
            <p:cNvPr id="18" name="Pfeil nach rechts 17"/>
            <p:cNvSpPr/>
            <p:nvPr/>
          </p:nvSpPr>
          <p:spPr bwMode="auto">
            <a:xfrm>
              <a:off x="5231399" y="1939908"/>
              <a:ext cx="1851764" cy="720080"/>
            </a:xfrm>
            <a:prstGeom prst="rightArrow">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grpSp>
        <p:nvGrpSpPr>
          <p:cNvPr id="19" name="Gruppieren 18"/>
          <p:cNvGrpSpPr/>
          <p:nvPr/>
        </p:nvGrpSpPr>
        <p:grpSpPr>
          <a:xfrm>
            <a:off x="5962258" y="3366959"/>
            <a:ext cx="2190673" cy="720080"/>
            <a:chOff x="7786029" y="1950677"/>
            <a:chExt cx="1913109" cy="720080"/>
          </a:xfrm>
        </p:grpSpPr>
        <p:sp>
          <p:nvSpPr>
            <p:cNvPr id="20" name="Textfeld 19"/>
            <p:cNvSpPr txBox="1"/>
            <p:nvPr/>
          </p:nvSpPr>
          <p:spPr>
            <a:xfrm>
              <a:off x="7786029" y="2123172"/>
              <a:ext cx="1913109" cy="369332"/>
            </a:xfrm>
            <a:prstGeom prst="rect">
              <a:avLst/>
            </a:prstGeom>
            <a:noFill/>
          </p:spPr>
          <p:txBody>
            <a:bodyPr wrap="none" rtlCol="0">
              <a:spAutoFit/>
            </a:bodyPr>
            <a:lstStyle/>
            <a:p>
              <a:r>
                <a:rPr lang="de-DE" dirty="0"/>
                <a:t>Materialwirtschaft</a:t>
              </a:r>
            </a:p>
          </p:txBody>
        </p:sp>
        <p:sp>
          <p:nvSpPr>
            <p:cNvPr id="21" name="Pfeil nach rechts 20"/>
            <p:cNvSpPr/>
            <p:nvPr/>
          </p:nvSpPr>
          <p:spPr bwMode="auto">
            <a:xfrm>
              <a:off x="7787536" y="1950677"/>
              <a:ext cx="1851764" cy="720080"/>
            </a:xfrm>
            <a:prstGeom prst="rightArrow">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sp>
        <p:nvSpPr>
          <p:cNvPr id="22" name="Bogen 21"/>
          <p:cNvSpPr/>
          <p:nvPr/>
        </p:nvSpPr>
        <p:spPr bwMode="auto">
          <a:xfrm rot="9815859">
            <a:off x="739948" y="1984857"/>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23" name="Textfeld 22"/>
          <p:cNvSpPr txBox="1"/>
          <p:nvPr/>
        </p:nvSpPr>
        <p:spPr>
          <a:xfrm>
            <a:off x="70482" y="1825267"/>
            <a:ext cx="1305743" cy="646331"/>
          </a:xfrm>
          <a:prstGeom prst="rect">
            <a:avLst/>
          </a:prstGeom>
          <a:noFill/>
        </p:spPr>
        <p:txBody>
          <a:bodyPr wrap="none" rtlCol="0">
            <a:spAutoFit/>
          </a:bodyPr>
          <a:lstStyle/>
          <a:p>
            <a:pPr algn="ctr"/>
            <a:r>
              <a:rPr lang="de-DE" dirty="0"/>
              <a:t>Markt-</a:t>
            </a:r>
          </a:p>
          <a:p>
            <a:pPr algn="ctr"/>
            <a:r>
              <a:rPr lang="de-DE" dirty="0" err="1"/>
              <a:t>Kd.analysen</a:t>
            </a:r>
            <a:endParaRPr lang="de-DE" dirty="0"/>
          </a:p>
        </p:txBody>
      </p:sp>
      <p:sp>
        <p:nvSpPr>
          <p:cNvPr id="24" name="Bogen 23"/>
          <p:cNvSpPr/>
          <p:nvPr/>
        </p:nvSpPr>
        <p:spPr bwMode="auto">
          <a:xfrm rot="9815859">
            <a:off x="1786265" y="1992561"/>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25" name="Textfeld 24"/>
          <p:cNvSpPr txBox="1"/>
          <p:nvPr/>
        </p:nvSpPr>
        <p:spPr>
          <a:xfrm>
            <a:off x="1324345" y="1830585"/>
            <a:ext cx="1142941" cy="646331"/>
          </a:xfrm>
          <a:prstGeom prst="rect">
            <a:avLst/>
          </a:prstGeom>
          <a:noFill/>
        </p:spPr>
        <p:txBody>
          <a:bodyPr wrap="none" rtlCol="0">
            <a:spAutoFit/>
          </a:bodyPr>
          <a:lstStyle/>
          <a:p>
            <a:pPr algn="ctr"/>
            <a:r>
              <a:rPr lang="de-DE" dirty="0"/>
              <a:t>Angebots-</a:t>
            </a:r>
          </a:p>
          <a:p>
            <a:pPr algn="ctr"/>
            <a:r>
              <a:rPr lang="de-DE" dirty="0" err="1"/>
              <a:t>erstellung</a:t>
            </a:r>
            <a:endParaRPr lang="de-DE" dirty="0"/>
          </a:p>
        </p:txBody>
      </p:sp>
      <p:sp>
        <p:nvSpPr>
          <p:cNvPr id="26" name="Bogen 25"/>
          <p:cNvSpPr/>
          <p:nvPr/>
        </p:nvSpPr>
        <p:spPr bwMode="auto">
          <a:xfrm rot="9815859">
            <a:off x="2602219" y="2005893"/>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27" name="Textfeld 26"/>
          <p:cNvSpPr txBox="1"/>
          <p:nvPr/>
        </p:nvSpPr>
        <p:spPr>
          <a:xfrm>
            <a:off x="2365686" y="1846013"/>
            <a:ext cx="881973" cy="646331"/>
          </a:xfrm>
          <a:prstGeom prst="rect">
            <a:avLst/>
          </a:prstGeom>
          <a:noFill/>
        </p:spPr>
        <p:txBody>
          <a:bodyPr wrap="none" rtlCol="0">
            <a:spAutoFit/>
          </a:bodyPr>
          <a:lstStyle/>
          <a:p>
            <a:pPr algn="ctr"/>
            <a:r>
              <a:rPr lang="de-DE" dirty="0"/>
              <a:t>Primär-</a:t>
            </a:r>
          </a:p>
          <a:p>
            <a:pPr algn="ctr"/>
            <a:r>
              <a:rPr lang="de-DE" dirty="0"/>
              <a:t>bedarf</a:t>
            </a:r>
          </a:p>
        </p:txBody>
      </p:sp>
      <p:sp>
        <p:nvSpPr>
          <p:cNvPr id="28" name="Bogen 27"/>
          <p:cNvSpPr/>
          <p:nvPr/>
        </p:nvSpPr>
        <p:spPr bwMode="auto">
          <a:xfrm rot="9815859">
            <a:off x="3824840" y="1958403"/>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29" name="Textfeld 28"/>
          <p:cNvSpPr txBox="1"/>
          <p:nvPr/>
        </p:nvSpPr>
        <p:spPr>
          <a:xfrm>
            <a:off x="3175859" y="1815546"/>
            <a:ext cx="1510413" cy="646331"/>
          </a:xfrm>
          <a:prstGeom prst="rect">
            <a:avLst/>
          </a:prstGeom>
          <a:noFill/>
        </p:spPr>
        <p:txBody>
          <a:bodyPr wrap="none" rtlCol="0">
            <a:spAutoFit/>
          </a:bodyPr>
          <a:lstStyle/>
          <a:p>
            <a:pPr algn="ctr"/>
            <a:r>
              <a:rPr lang="de-DE" dirty="0"/>
              <a:t>Angebots-</a:t>
            </a:r>
          </a:p>
          <a:p>
            <a:pPr algn="ctr"/>
            <a:r>
              <a:rPr lang="de-DE" dirty="0" err="1"/>
              <a:t>vorkalkulation</a:t>
            </a:r>
            <a:endParaRPr lang="de-DE" dirty="0"/>
          </a:p>
        </p:txBody>
      </p:sp>
      <p:sp>
        <p:nvSpPr>
          <p:cNvPr id="30" name="Bogen 29"/>
          <p:cNvSpPr/>
          <p:nvPr/>
        </p:nvSpPr>
        <p:spPr bwMode="auto">
          <a:xfrm rot="9815859">
            <a:off x="4926279" y="1973314"/>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31" name="Textfeld 30"/>
          <p:cNvSpPr txBox="1"/>
          <p:nvPr/>
        </p:nvSpPr>
        <p:spPr>
          <a:xfrm>
            <a:off x="4599033" y="1815546"/>
            <a:ext cx="1206356" cy="646331"/>
          </a:xfrm>
          <a:prstGeom prst="rect">
            <a:avLst/>
          </a:prstGeom>
          <a:noFill/>
        </p:spPr>
        <p:txBody>
          <a:bodyPr wrap="none" rtlCol="0">
            <a:spAutoFit/>
          </a:bodyPr>
          <a:lstStyle/>
          <a:p>
            <a:pPr algn="ctr"/>
            <a:r>
              <a:rPr lang="de-DE" dirty="0"/>
              <a:t>Nach-</a:t>
            </a:r>
          </a:p>
          <a:p>
            <a:pPr algn="ctr"/>
            <a:r>
              <a:rPr lang="de-DE" dirty="0" err="1"/>
              <a:t>kalkulation</a:t>
            </a:r>
            <a:endParaRPr lang="de-DE" dirty="0"/>
          </a:p>
        </p:txBody>
      </p:sp>
      <p:sp>
        <p:nvSpPr>
          <p:cNvPr id="34" name="Bogen 33"/>
          <p:cNvSpPr/>
          <p:nvPr/>
        </p:nvSpPr>
        <p:spPr bwMode="auto">
          <a:xfrm rot="9815859">
            <a:off x="6104382" y="1958403"/>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35" name="Textfeld 34"/>
          <p:cNvSpPr txBox="1"/>
          <p:nvPr/>
        </p:nvSpPr>
        <p:spPr>
          <a:xfrm>
            <a:off x="5708691" y="1817054"/>
            <a:ext cx="965521" cy="646331"/>
          </a:xfrm>
          <a:prstGeom prst="rect">
            <a:avLst/>
          </a:prstGeom>
          <a:noFill/>
        </p:spPr>
        <p:txBody>
          <a:bodyPr wrap="none" rtlCol="0">
            <a:spAutoFit/>
          </a:bodyPr>
          <a:lstStyle/>
          <a:p>
            <a:pPr algn="ctr"/>
            <a:r>
              <a:rPr lang="de-DE" dirty="0"/>
              <a:t>Bedarfs-</a:t>
            </a:r>
          </a:p>
          <a:p>
            <a:pPr algn="ctr"/>
            <a:r>
              <a:rPr lang="de-DE" dirty="0" err="1"/>
              <a:t>planung</a:t>
            </a:r>
            <a:endParaRPr lang="de-DE" dirty="0"/>
          </a:p>
        </p:txBody>
      </p:sp>
      <p:sp>
        <p:nvSpPr>
          <p:cNvPr id="36" name="Bogen 35"/>
          <p:cNvSpPr/>
          <p:nvPr/>
        </p:nvSpPr>
        <p:spPr bwMode="auto">
          <a:xfrm rot="9815859">
            <a:off x="7213030" y="1958404"/>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37" name="Textfeld 36"/>
          <p:cNvSpPr txBox="1"/>
          <p:nvPr/>
        </p:nvSpPr>
        <p:spPr>
          <a:xfrm>
            <a:off x="6645683" y="1825269"/>
            <a:ext cx="1135952" cy="646331"/>
          </a:xfrm>
          <a:prstGeom prst="rect">
            <a:avLst/>
          </a:prstGeom>
          <a:noFill/>
        </p:spPr>
        <p:txBody>
          <a:bodyPr wrap="none" rtlCol="0">
            <a:spAutoFit/>
          </a:bodyPr>
          <a:lstStyle/>
          <a:p>
            <a:pPr algn="ctr"/>
            <a:r>
              <a:rPr lang="de-DE" dirty="0"/>
              <a:t>Bedarfs-</a:t>
            </a:r>
          </a:p>
          <a:p>
            <a:pPr algn="ctr"/>
            <a:r>
              <a:rPr lang="de-DE" dirty="0" err="1"/>
              <a:t>aufteilung</a:t>
            </a:r>
            <a:endParaRPr lang="de-DE" dirty="0"/>
          </a:p>
        </p:txBody>
      </p:sp>
      <p:sp>
        <p:nvSpPr>
          <p:cNvPr id="38" name="Bogen 37"/>
          <p:cNvSpPr/>
          <p:nvPr/>
        </p:nvSpPr>
        <p:spPr bwMode="auto">
          <a:xfrm rot="1220821" flipH="1">
            <a:off x="549552" y="3871258"/>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39" name="Textfeld 38"/>
          <p:cNvSpPr txBox="1"/>
          <p:nvPr/>
        </p:nvSpPr>
        <p:spPr>
          <a:xfrm>
            <a:off x="57145" y="4984934"/>
            <a:ext cx="1332416" cy="646331"/>
          </a:xfrm>
          <a:prstGeom prst="rect">
            <a:avLst/>
          </a:prstGeom>
          <a:noFill/>
        </p:spPr>
        <p:txBody>
          <a:bodyPr wrap="none" rtlCol="0">
            <a:spAutoFit/>
          </a:bodyPr>
          <a:lstStyle/>
          <a:p>
            <a:r>
              <a:rPr lang="de-DE" dirty="0"/>
              <a:t>Anfrage-</a:t>
            </a:r>
          </a:p>
          <a:p>
            <a:r>
              <a:rPr lang="de-DE" dirty="0" err="1"/>
              <a:t>bearbeitung</a:t>
            </a:r>
            <a:endParaRPr lang="de-DE" dirty="0"/>
          </a:p>
        </p:txBody>
      </p:sp>
      <p:sp>
        <p:nvSpPr>
          <p:cNvPr id="41" name="Bogen 40"/>
          <p:cNvSpPr/>
          <p:nvPr/>
        </p:nvSpPr>
        <p:spPr bwMode="auto">
          <a:xfrm rot="1220821" flipH="1">
            <a:off x="2411984" y="3863958"/>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42" name="Textfeld 41"/>
          <p:cNvSpPr txBox="1"/>
          <p:nvPr/>
        </p:nvSpPr>
        <p:spPr>
          <a:xfrm>
            <a:off x="2502136" y="4984934"/>
            <a:ext cx="940257" cy="369332"/>
          </a:xfrm>
          <a:prstGeom prst="rect">
            <a:avLst/>
          </a:prstGeom>
          <a:noFill/>
        </p:spPr>
        <p:txBody>
          <a:bodyPr wrap="none" rtlCol="0">
            <a:spAutoFit/>
          </a:bodyPr>
          <a:lstStyle/>
          <a:p>
            <a:pPr algn="ctr"/>
            <a:r>
              <a:rPr lang="de-DE" dirty="0"/>
              <a:t>Versand</a:t>
            </a:r>
          </a:p>
        </p:txBody>
      </p:sp>
      <p:sp>
        <p:nvSpPr>
          <p:cNvPr id="44" name="Bogen 43"/>
          <p:cNvSpPr/>
          <p:nvPr/>
        </p:nvSpPr>
        <p:spPr bwMode="auto">
          <a:xfrm rot="1220821" flipH="1">
            <a:off x="4353872" y="3867031"/>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45" name="Textfeld 44"/>
          <p:cNvSpPr txBox="1"/>
          <p:nvPr/>
        </p:nvSpPr>
        <p:spPr>
          <a:xfrm>
            <a:off x="3794386" y="4967214"/>
            <a:ext cx="1510413" cy="646331"/>
          </a:xfrm>
          <a:prstGeom prst="rect">
            <a:avLst/>
          </a:prstGeom>
          <a:noFill/>
        </p:spPr>
        <p:txBody>
          <a:bodyPr wrap="none" rtlCol="0">
            <a:spAutoFit/>
          </a:bodyPr>
          <a:lstStyle/>
          <a:p>
            <a:pPr algn="ctr"/>
            <a:r>
              <a:rPr lang="de-DE" dirty="0"/>
              <a:t>Auftrags-</a:t>
            </a:r>
          </a:p>
          <a:p>
            <a:pPr algn="ctr"/>
            <a:r>
              <a:rPr lang="de-DE" dirty="0" err="1"/>
              <a:t>vorkalkulation</a:t>
            </a:r>
            <a:endParaRPr lang="de-DE" dirty="0"/>
          </a:p>
        </p:txBody>
      </p:sp>
      <p:sp>
        <p:nvSpPr>
          <p:cNvPr id="46" name="Bogen 45"/>
          <p:cNvSpPr/>
          <p:nvPr/>
        </p:nvSpPr>
        <p:spPr bwMode="auto">
          <a:xfrm rot="1220821" flipH="1">
            <a:off x="6677721" y="3856493"/>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47" name="Textfeld 46"/>
          <p:cNvSpPr txBox="1"/>
          <p:nvPr/>
        </p:nvSpPr>
        <p:spPr>
          <a:xfrm>
            <a:off x="6330430" y="4976640"/>
            <a:ext cx="1101006" cy="646331"/>
          </a:xfrm>
          <a:prstGeom prst="rect">
            <a:avLst/>
          </a:prstGeom>
          <a:noFill/>
        </p:spPr>
        <p:txBody>
          <a:bodyPr wrap="none" rtlCol="0">
            <a:spAutoFit/>
          </a:bodyPr>
          <a:lstStyle/>
          <a:p>
            <a:pPr algn="ctr"/>
            <a:r>
              <a:rPr lang="de-DE" dirty="0"/>
              <a:t>Bestands-</a:t>
            </a:r>
          </a:p>
          <a:p>
            <a:pPr algn="ctr"/>
            <a:r>
              <a:rPr lang="de-DE" dirty="0"/>
              <a:t>wesen</a:t>
            </a:r>
          </a:p>
        </p:txBody>
      </p:sp>
      <p:sp>
        <p:nvSpPr>
          <p:cNvPr id="49" name="Textfeld 48"/>
          <p:cNvSpPr txBox="1"/>
          <p:nvPr/>
        </p:nvSpPr>
        <p:spPr>
          <a:xfrm>
            <a:off x="1278203" y="4974501"/>
            <a:ext cx="1332416" cy="646331"/>
          </a:xfrm>
          <a:prstGeom prst="rect">
            <a:avLst/>
          </a:prstGeom>
          <a:noFill/>
        </p:spPr>
        <p:txBody>
          <a:bodyPr wrap="none" rtlCol="0">
            <a:spAutoFit/>
          </a:bodyPr>
          <a:lstStyle/>
          <a:p>
            <a:pPr algn="ctr"/>
            <a:r>
              <a:rPr lang="de-DE" dirty="0"/>
              <a:t>Auftrags-</a:t>
            </a:r>
          </a:p>
          <a:p>
            <a:pPr algn="ctr"/>
            <a:r>
              <a:rPr lang="de-DE" dirty="0" err="1"/>
              <a:t>bearbeitung</a:t>
            </a:r>
            <a:endParaRPr lang="de-DE" dirty="0"/>
          </a:p>
        </p:txBody>
      </p:sp>
      <p:sp>
        <p:nvSpPr>
          <p:cNvPr id="50" name="Bogen 49"/>
          <p:cNvSpPr/>
          <p:nvPr/>
        </p:nvSpPr>
        <p:spPr bwMode="auto">
          <a:xfrm rot="1220821" flipH="1">
            <a:off x="1650209" y="3860825"/>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nvGrpSpPr>
          <p:cNvPr id="51" name="Gruppieren 50"/>
          <p:cNvGrpSpPr/>
          <p:nvPr/>
        </p:nvGrpSpPr>
        <p:grpSpPr>
          <a:xfrm>
            <a:off x="8262794" y="3375771"/>
            <a:ext cx="1241648" cy="720080"/>
            <a:chOff x="7787536" y="1950677"/>
            <a:chExt cx="1851764" cy="720080"/>
          </a:xfrm>
        </p:grpSpPr>
        <p:sp>
          <p:nvSpPr>
            <p:cNvPr id="52" name="Textfeld 51"/>
            <p:cNvSpPr txBox="1"/>
            <p:nvPr/>
          </p:nvSpPr>
          <p:spPr>
            <a:xfrm>
              <a:off x="8034809" y="2126051"/>
              <a:ext cx="872578" cy="369332"/>
            </a:xfrm>
            <a:prstGeom prst="rect">
              <a:avLst/>
            </a:prstGeom>
            <a:noFill/>
          </p:spPr>
          <p:txBody>
            <a:bodyPr wrap="none" rtlCol="0">
              <a:spAutoFit/>
            </a:bodyPr>
            <a:lstStyle/>
            <a:p>
              <a:r>
                <a:rPr lang="de-DE" dirty="0"/>
                <a:t>Einkauf</a:t>
              </a:r>
            </a:p>
          </p:txBody>
        </p:sp>
        <p:sp>
          <p:nvSpPr>
            <p:cNvPr id="53" name="Pfeil nach rechts 52"/>
            <p:cNvSpPr/>
            <p:nvPr/>
          </p:nvSpPr>
          <p:spPr bwMode="auto">
            <a:xfrm>
              <a:off x="7787536" y="1950677"/>
              <a:ext cx="1851764" cy="720080"/>
            </a:xfrm>
            <a:prstGeom prst="rightArrow">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sp>
        <p:nvSpPr>
          <p:cNvPr id="55" name="Bogen 54"/>
          <p:cNvSpPr/>
          <p:nvPr/>
        </p:nvSpPr>
        <p:spPr bwMode="auto">
          <a:xfrm rot="1220821" flipH="1">
            <a:off x="8487354" y="3863959"/>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56" name="Bogen 55"/>
          <p:cNvSpPr/>
          <p:nvPr/>
        </p:nvSpPr>
        <p:spPr bwMode="auto">
          <a:xfrm rot="9815859">
            <a:off x="8167015" y="1967641"/>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57" name="Textfeld 56"/>
          <p:cNvSpPr txBox="1"/>
          <p:nvPr/>
        </p:nvSpPr>
        <p:spPr>
          <a:xfrm>
            <a:off x="7639222" y="1825268"/>
            <a:ext cx="917239" cy="646331"/>
          </a:xfrm>
          <a:prstGeom prst="rect">
            <a:avLst/>
          </a:prstGeom>
          <a:noFill/>
        </p:spPr>
        <p:txBody>
          <a:bodyPr wrap="none" rtlCol="0">
            <a:spAutoFit/>
          </a:bodyPr>
          <a:lstStyle/>
          <a:p>
            <a:pPr algn="ctr"/>
            <a:r>
              <a:rPr lang="de-DE" dirty="0"/>
              <a:t>Anfrage</a:t>
            </a:r>
          </a:p>
          <a:p>
            <a:pPr algn="ctr"/>
            <a:r>
              <a:rPr lang="de-DE" dirty="0"/>
              <a:t>BANF</a:t>
            </a:r>
          </a:p>
        </p:txBody>
      </p:sp>
      <p:sp>
        <p:nvSpPr>
          <p:cNvPr id="58" name="Textfeld 57"/>
          <p:cNvSpPr txBox="1"/>
          <p:nvPr/>
        </p:nvSpPr>
        <p:spPr>
          <a:xfrm>
            <a:off x="4296744" y="873663"/>
            <a:ext cx="4217758" cy="369332"/>
          </a:xfrm>
          <a:prstGeom prst="rect">
            <a:avLst/>
          </a:prstGeom>
          <a:noFill/>
        </p:spPr>
        <p:txBody>
          <a:bodyPr wrap="none" rtlCol="0">
            <a:spAutoFit/>
          </a:bodyPr>
          <a:lstStyle/>
          <a:p>
            <a:r>
              <a:rPr lang="de-DE" i="1" u="sng" dirty="0"/>
              <a:t>Betriebswirtschaftlich-orientierte Aufgaben</a:t>
            </a:r>
          </a:p>
        </p:txBody>
      </p:sp>
      <p:sp>
        <p:nvSpPr>
          <p:cNvPr id="59" name="Textfeld 58"/>
          <p:cNvSpPr txBox="1"/>
          <p:nvPr/>
        </p:nvSpPr>
        <p:spPr>
          <a:xfrm>
            <a:off x="8169683" y="4967214"/>
            <a:ext cx="982641" cy="369332"/>
          </a:xfrm>
          <a:prstGeom prst="rect">
            <a:avLst/>
          </a:prstGeom>
          <a:noFill/>
        </p:spPr>
        <p:txBody>
          <a:bodyPr wrap="none" rtlCol="0">
            <a:spAutoFit/>
          </a:bodyPr>
          <a:lstStyle/>
          <a:p>
            <a:pPr algn="ctr"/>
            <a:r>
              <a:rPr lang="de-DE" dirty="0"/>
              <a:t>Angebot</a:t>
            </a:r>
          </a:p>
        </p:txBody>
      </p:sp>
      <p:sp>
        <p:nvSpPr>
          <p:cNvPr id="54" name="Textfeld 53"/>
          <p:cNvSpPr txBox="1"/>
          <p:nvPr/>
        </p:nvSpPr>
        <p:spPr>
          <a:xfrm>
            <a:off x="8455796" y="1825267"/>
            <a:ext cx="825611" cy="646331"/>
          </a:xfrm>
          <a:prstGeom prst="rect">
            <a:avLst/>
          </a:prstGeom>
          <a:noFill/>
        </p:spPr>
        <p:txBody>
          <a:bodyPr wrap="none" rtlCol="0">
            <a:spAutoFit/>
          </a:bodyPr>
          <a:lstStyle/>
          <a:p>
            <a:pPr algn="ctr"/>
            <a:r>
              <a:rPr lang="de-DE" dirty="0" err="1"/>
              <a:t>Bestel</a:t>
            </a:r>
            <a:r>
              <a:rPr lang="de-DE" dirty="0"/>
              <a:t>-</a:t>
            </a:r>
          </a:p>
          <a:p>
            <a:pPr algn="ctr"/>
            <a:r>
              <a:rPr lang="de-DE" dirty="0" err="1"/>
              <a:t>lung</a:t>
            </a:r>
            <a:endParaRPr lang="de-DE" dirty="0"/>
          </a:p>
        </p:txBody>
      </p:sp>
      <p:grpSp>
        <p:nvGrpSpPr>
          <p:cNvPr id="60" name="Gruppieren 59"/>
          <p:cNvGrpSpPr/>
          <p:nvPr/>
        </p:nvGrpSpPr>
        <p:grpSpPr>
          <a:xfrm>
            <a:off x="9641410" y="3373026"/>
            <a:ext cx="2144818" cy="720080"/>
            <a:chOff x="7786029" y="1950677"/>
            <a:chExt cx="1873064" cy="720080"/>
          </a:xfrm>
        </p:grpSpPr>
        <p:sp>
          <p:nvSpPr>
            <p:cNvPr id="61" name="Textfeld 60"/>
            <p:cNvSpPr txBox="1"/>
            <p:nvPr/>
          </p:nvSpPr>
          <p:spPr>
            <a:xfrm>
              <a:off x="7786029" y="2123172"/>
              <a:ext cx="1873064" cy="369332"/>
            </a:xfrm>
            <a:prstGeom prst="rect">
              <a:avLst/>
            </a:prstGeom>
            <a:noFill/>
          </p:spPr>
          <p:txBody>
            <a:bodyPr wrap="none" rtlCol="0">
              <a:spAutoFit/>
            </a:bodyPr>
            <a:lstStyle/>
            <a:p>
              <a:r>
                <a:rPr lang="de-DE" dirty="0"/>
                <a:t>Produktionsplanung</a:t>
              </a:r>
            </a:p>
          </p:txBody>
        </p:sp>
        <p:sp>
          <p:nvSpPr>
            <p:cNvPr id="62" name="Pfeil nach rechts 61"/>
            <p:cNvSpPr/>
            <p:nvPr/>
          </p:nvSpPr>
          <p:spPr bwMode="auto">
            <a:xfrm>
              <a:off x="7787536" y="1950677"/>
              <a:ext cx="1851764" cy="720080"/>
            </a:xfrm>
            <a:prstGeom prst="rightArrow">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grpSp>
      <p:sp>
        <p:nvSpPr>
          <p:cNvPr id="63" name="Bogen 62"/>
          <p:cNvSpPr/>
          <p:nvPr/>
        </p:nvSpPr>
        <p:spPr bwMode="auto">
          <a:xfrm rot="9815859">
            <a:off x="8629836" y="1958561"/>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64" name="Textfeld 63"/>
          <p:cNvSpPr txBox="1"/>
          <p:nvPr/>
        </p:nvSpPr>
        <p:spPr>
          <a:xfrm>
            <a:off x="9304439" y="1800272"/>
            <a:ext cx="907621" cy="646331"/>
          </a:xfrm>
          <a:prstGeom prst="rect">
            <a:avLst/>
          </a:prstGeom>
          <a:noFill/>
        </p:spPr>
        <p:txBody>
          <a:bodyPr wrap="none" rtlCol="0">
            <a:spAutoFit/>
          </a:bodyPr>
          <a:lstStyle/>
          <a:p>
            <a:pPr algn="ctr"/>
            <a:r>
              <a:rPr lang="de-DE" dirty="0" err="1"/>
              <a:t>Termi</a:t>
            </a:r>
            <a:r>
              <a:rPr lang="de-DE" dirty="0"/>
              <a:t>-</a:t>
            </a:r>
          </a:p>
          <a:p>
            <a:pPr algn="ctr"/>
            <a:r>
              <a:rPr lang="de-DE" dirty="0" err="1"/>
              <a:t>nierung</a:t>
            </a:r>
            <a:endParaRPr lang="de-DE" dirty="0"/>
          </a:p>
        </p:txBody>
      </p:sp>
      <p:sp>
        <p:nvSpPr>
          <p:cNvPr id="65" name="Textfeld 64"/>
          <p:cNvSpPr txBox="1"/>
          <p:nvPr/>
        </p:nvSpPr>
        <p:spPr>
          <a:xfrm>
            <a:off x="9429355" y="4964201"/>
            <a:ext cx="1047916" cy="369332"/>
          </a:xfrm>
          <a:prstGeom prst="rect">
            <a:avLst/>
          </a:prstGeom>
          <a:noFill/>
        </p:spPr>
        <p:txBody>
          <a:bodyPr wrap="none" rtlCol="0">
            <a:spAutoFit/>
          </a:bodyPr>
          <a:lstStyle/>
          <a:p>
            <a:pPr algn="ctr"/>
            <a:r>
              <a:rPr lang="de-DE" dirty="0"/>
              <a:t>Kapazität</a:t>
            </a:r>
          </a:p>
        </p:txBody>
      </p:sp>
      <p:sp>
        <p:nvSpPr>
          <p:cNvPr id="66" name="Textfeld 65"/>
          <p:cNvSpPr txBox="1"/>
          <p:nvPr/>
        </p:nvSpPr>
        <p:spPr>
          <a:xfrm>
            <a:off x="10179309" y="1802164"/>
            <a:ext cx="903581" cy="646331"/>
          </a:xfrm>
          <a:prstGeom prst="rect">
            <a:avLst/>
          </a:prstGeom>
          <a:noFill/>
        </p:spPr>
        <p:txBody>
          <a:bodyPr wrap="none" rtlCol="0">
            <a:spAutoFit/>
          </a:bodyPr>
          <a:lstStyle/>
          <a:p>
            <a:pPr algn="ctr"/>
            <a:r>
              <a:rPr lang="de-DE" dirty="0"/>
              <a:t>Reihen-</a:t>
            </a:r>
          </a:p>
          <a:p>
            <a:pPr algn="ctr"/>
            <a:r>
              <a:rPr lang="de-DE" dirty="0"/>
              <a:t>folge</a:t>
            </a:r>
          </a:p>
        </p:txBody>
      </p:sp>
      <p:sp>
        <p:nvSpPr>
          <p:cNvPr id="67" name="Textfeld 66"/>
          <p:cNvSpPr txBox="1"/>
          <p:nvPr/>
        </p:nvSpPr>
        <p:spPr>
          <a:xfrm>
            <a:off x="10561726" y="4969660"/>
            <a:ext cx="1042337" cy="646331"/>
          </a:xfrm>
          <a:prstGeom prst="rect">
            <a:avLst/>
          </a:prstGeom>
          <a:noFill/>
        </p:spPr>
        <p:txBody>
          <a:bodyPr wrap="none" rtlCol="0">
            <a:spAutoFit/>
          </a:bodyPr>
          <a:lstStyle/>
          <a:p>
            <a:pPr algn="ctr"/>
            <a:r>
              <a:rPr lang="de-DE" dirty="0"/>
              <a:t>Auftrags-</a:t>
            </a:r>
          </a:p>
          <a:p>
            <a:pPr algn="ctr"/>
            <a:r>
              <a:rPr lang="de-DE" dirty="0" err="1"/>
              <a:t>freigabe</a:t>
            </a:r>
            <a:endParaRPr lang="de-DE" dirty="0"/>
          </a:p>
        </p:txBody>
      </p:sp>
      <p:sp>
        <p:nvSpPr>
          <p:cNvPr id="68" name="Bogen 67"/>
          <p:cNvSpPr/>
          <p:nvPr/>
        </p:nvSpPr>
        <p:spPr bwMode="auto">
          <a:xfrm rot="9815859">
            <a:off x="9772849" y="1968978"/>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69" name="Bogen 68"/>
          <p:cNvSpPr/>
          <p:nvPr/>
        </p:nvSpPr>
        <p:spPr bwMode="auto">
          <a:xfrm rot="9815859">
            <a:off x="10674012" y="1974638"/>
            <a:ext cx="547635"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70" name="Bogen 69"/>
          <p:cNvSpPr/>
          <p:nvPr/>
        </p:nvSpPr>
        <p:spPr bwMode="auto">
          <a:xfrm rot="1220821" flipH="1">
            <a:off x="9821150" y="3871257"/>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sp>
        <p:nvSpPr>
          <p:cNvPr id="71" name="Bogen 70"/>
          <p:cNvSpPr/>
          <p:nvPr/>
        </p:nvSpPr>
        <p:spPr bwMode="auto">
          <a:xfrm rot="1220821" flipH="1">
            <a:off x="10732201" y="3863958"/>
            <a:ext cx="793564" cy="1608765"/>
          </a:xfrm>
          <a:prstGeom prst="arc">
            <a:avLst>
              <a:gd name="adj1" fmla="val 16211137"/>
              <a:gd name="adj2" fmla="val 2404745"/>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92000"/>
              </a:lnSpc>
              <a:spcBef>
                <a:spcPct val="0"/>
              </a:spcBef>
              <a:spcAft>
                <a:spcPct val="0"/>
              </a:spcAft>
              <a:buClrTx/>
              <a:buSzTx/>
              <a:buFontTx/>
              <a:buNone/>
              <a:tabLst/>
            </a:pPr>
            <a:endParaRPr kumimoji="0" lang="de-DE" sz="1400" b="0" i="0" u="none" strike="noStrike" cap="none" normalizeH="0" baseline="0">
              <a:ln>
                <a:noFill/>
              </a:ln>
              <a:solidFill>
                <a:srgbClr val="32322F"/>
              </a:solidFill>
              <a:effectLst/>
              <a:latin typeface="Arial" charset="0"/>
            </a:endParaRPr>
          </a:p>
        </p:txBody>
      </p:sp>
      <p:pic>
        <p:nvPicPr>
          <p:cNvPr id="72" name="Grafik 71"/>
          <p:cNvPicPr>
            <a:picLocks noChangeAspect="1"/>
          </p:cNvPicPr>
          <p:nvPr/>
        </p:nvPicPr>
        <p:blipFill>
          <a:blip r:embed="rId2"/>
          <a:stretch>
            <a:fillRect/>
          </a:stretch>
        </p:blipFill>
        <p:spPr>
          <a:xfrm>
            <a:off x="162563" y="5979622"/>
            <a:ext cx="722771" cy="375841"/>
          </a:xfrm>
          <a:prstGeom prst="rect">
            <a:avLst/>
          </a:prstGeom>
        </p:spPr>
      </p:pic>
      <p:sp>
        <p:nvSpPr>
          <p:cNvPr id="74" name="Textfeld 73"/>
          <p:cNvSpPr txBox="1"/>
          <p:nvPr/>
        </p:nvSpPr>
        <p:spPr>
          <a:xfrm>
            <a:off x="1646985" y="5982877"/>
            <a:ext cx="968535" cy="369332"/>
          </a:xfrm>
          <a:prstGeom prst="rect">
            <a:avLst/>
          </a:prstGeom>
          <a:noFill/>
          <a:ln>
            <a:solidFill>
              <a:schemeClr val="tx1"/>
            </a:solidFill>
          </a:ln>
        </p:spPr>
        <p:txBody>
          <a:bodyPr wrap="none" rtlCol="0">
            <a:spAutoFit/>
          </a:bodyPr>
          <a:lstStyle/>
          <a:p>
            <a:r>
              <a:rPr lang="de-DE" dirty="0"/>
              <a:t>CRM/SD</a:t>
            </a:r>
          </a:p>
        </p:txBody>
      </p:sp>
      <p:sp>
        <p:nvSpPr>
          <p:cNvPr id="75" name="Textfeld 74"/>
          <p:cNvSpPr txBox="1"/>
          <p:nvPr/>
        </p:nvSpPr>
        <p:spPr>
          <a:xfrm>
            <a:off x="4345977" y="5982877"/>
            <a:ext cx="458331" cy="369332"/>
          </a:xfrm>
          <a:prstGeom prst="rect">
            <a:avLst/>
          </a:prstGeom>
          <a:noFill/>
          <a:ln>
            <a:solidFill>
              <a:schemeClr val="tx1"/>
            </a:solidFill>
          </a:ln>
        </p:spPr>
        <p:txBody>
          <a:bodyPr wrap="none" rtlCol="0">
            <a:spAutoFit/>
          </a:bodyPr>
          <a:lstStyle/>
          <a:p>
            <a:r>
              <a:rPr lang="de-DE" dirty="0"/>
              <a:t>CO</a:t>
            </a:r>
          </a:p>
        </p:txBody>
      </p:sp>
      <p:sp>
        <p:nvSpPr>
          <p:cNvPr id="76" name="Textfeld 75"/>
          <p:cNvSpPr txBox="1"/>
          <p:nvPr/>
        </p:nvSpPr>
        <p:spPr>
          <a:xfrm>
            <a:off x="6195019" y="5987018"/>
            <a:ext cx="1503938" cy="369332"/>
          </a:xfrm>
          <a:prstGeom prst="rect">
            <a:avLst/>
          </a:prstGeom>
          <a:noFill/>
          <a:ln>
            <a:solidFill>
              <a:schemeClr val="tx1"/>
            </a:solidFill>
          </a:ln>
        </p:spPr>
        <p:txBody>
          <a:bodyPr wrap="none" rtlCol="0">
            <a:spAutoFit/>
          </a:bodyPr>
          <a:lstStyle/>
          <a:p>
            <a:r>
              <a:rPr lang="de-DE" dirty="0"/>
              <a:t>MM/WMS/PP</a:t>
            </a:r>
          </a:p>
        </p:txBody>
      </p:sp>
      <p:sp>
        <p:nvSpPr>
          <p:cNvPr id="77" name="Textfeld 76"/>
          <p:cNvSpPr txBox="1"/>
          <p:nvPr/>
        </p:nvSpPr>
        <p:spPr>
          <a:xfrm>
            <a:off x="8664539" y="5960912"/>
            <a:ext cx="579005" cy="369332"/>
          </a:xfrm>
          <a:prstGeom prst="rect">
            <a:avLst/>
          </a:prstGeom>
          <a:noFill/>
          <a:ln>
            <a:solidFill>
              <a:schemeClr val="tx1"/>
            </a:solidFill>
          </a:ln>
        </p:spPr>
        <p:txBody>
          <a:bodyPr wrap="none" rtlCol="0">
            <a:spAutoFit/>
          </a:bodyPr>
          <a:lstStyle/>
          <a:p>
            <a:r>
              <a:rPr lang="de-DE" dirty="0"/>
              <a:t>MM</a:t>
            </a:r>
          </a:p>
        </p:txBody>
      </p:sp>
      <p:sp>
        <p:nvSpPr>
          <p:cNvPr id="78" name="Textfeld 77"/>
          <p:cNvSpPr txBox="1"/>
          <p:nvPr/>
        </p:nvSpPr>
        <p:spPr>
          <a:xfrm>
            <a:off x="10394725" y="5964607"/>
            <a:ext cx="421910" cy="369332"/>
          </a:xfrm>
          <a:prstGeom prst="rect">
            <a:avLst/>
          </a:prstGeom>
          <a:noFill/>
          <a:ln>
            <a:solidFill>
              <a:schemeClr val="tx1"/>
            </a:solidFill>
          </a:ln>
        </p:spPr>
        <p:txBody>
          <a:bodyPr wrap="none" rtlCol="0">
            <a:spAutoFit/>
          </a:bodyPr>
          <a:lstStyle/>
          <a:p>
            <a:r>
              <a:rPr lang="de-DE" dirty="0"/>
              <a:t>PP</a:t>
            </a:r>
          </a:p>
        </p:txBody>
      </p:sp>
      <p:sp>
        <p:nvSpPr>
          <p:cNvPr id="2" name="Foliennummernplatzhalter 1"/>
          <p:cNvSpPr>
            <a:spLocks noGrp="1"/>
          </p:cNvSpPr>
          <p:nvPr>
            <p:ph type="sldNum" sz="quarter" idx="12"/>
          </p:nvPr>
        </p:nvSpPr>
        <p:spPr/>
        <p:txBody>
          <a:bodyPr/>
          <a:lstStyle/>
          <a:p>
            <a:fld id="{A9F5A7EA-BB31-4A85-9EFE-A0D9A82369C9}" type="slidenum">
              <a:rPr lang="de-DE" smtClean="0"/>
              <a:t>3</a:t>
            </a:fld>
            <a:endParaRPr lang="de-DE"/>
          </a:p>
        </p:txBody>
      </p:sp>
    </p:spTree>
    <p:extLst>
      <p:ext uri="{BB962C8B-B14F-4D97-AF65-F5344CB8AC3E}">
        <p14:creationId xmlns:p14="http://schemas.microsoft.com/office/powerpoint/2010/main" val="64610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7889789" cy="369332"/>
          </a:xfrm>
          <a:prstGeom prst="rect">
            <a:avLst/>
          </a:prstGeom>
          <a:noFill/>
        </p:spPr>
        <p:txBody>
          <a:bodyPr wrap="none" rtlCol="0">
            <a:spAutoFit/>
          </a:bodyPr>
          <a:lstStyle/>
          <a:p>
            <a:r>
              <a:rPr lang="de-DE" u="sng" dirty="0"/>
              <a:t>5.3) Produktion in einer diskrete Fertigung (Werkstattfertigung) im SAP R/3 (S. 57) </a:t>
            </a:r>
          </a:p>
        </p:txBody>
      </p:sp>
      <p:sp>
        <p:nvSpPr>
          <p:cNvPr id="26" name="Textfeld 25"/>
          <p:cNvSpPr txBox="1"/>
          <p:nvPr/>
        </p:nvSpPr>
        <p:spPr>
          <a:xfrm>
            <a:off x="4505937" y="873663"/>
            <a:ext cx="3125151" cy="369332"/>
          </a:xfrm>
          <a:prstGeom prst="rect">
            <a:avLst/>
          </a:prstGeom>
          <a:noFill/>
        </p:spPr>
        <p:txBody>
          <a:bodyPr wrap="none" rtlCol="0">
            <a:spAutoFit/>
          </a:bodyPr>
          <a:lstStyle>
            <a:defPPr>
              <a:defRPr lang="de-DE"/>
            </a:defPPr>
            <a:lvl1pPr>
              <a:defRPr i="1" u="sng"/>
            </a:lvl1pPr>
          </a:lstStyle>
          <a:p>
            <a:r>
              <a:rPr lang="de-DE" dirty="0"/>
              <a:t>Technischer Abschluss des FAUF</a:t>
            </a:r>
          </a:p>
        </p:txBody>
      </p:sp>
      <p:sp>
        <p:nvSpPr>
          <p:cNvPr id="3" name="Foliennummernplatzhalter 2"/>
          <p:cNvSpPr>
            <a:spLocks noGrp="1"/>
          </p:cNvSpPr>
          <p:nvPr>
            <p:ph type="sldNum" sz="quarter" idx="12"/>
          </p:nvPr>
        </p:nvSpPr>
        <p:spPr/>
        <p:txBody>
          <a:bodyPr/>
          <a:lstStyle/>
          <a:p>
            <a:fld id="{A9F5A7EA-BB31-4A85-9EFE-A0D9A82369C9}" type="slidenum">
              <a:rPr lang="de-DE" smtClean="0"/>
              <a:t>30</a:t>
            </a:fld>
            <a:endParaRPr lang="de-DE"/>
          </a:p>
        </p:txBody>
      </p:sp>
      <p:sp>
        <p:nvSpPr>
          <p:cNvPr id="10" name="Textfeld 9"/>
          <p:cNvSpPr txBox="1"/>
          <p:nvPr/>
        </p:nvSpPr>
        <p:spPr>
          <a:xfrm>
            <a:off x="332509" y="1441664"/>
            <a:ext cx="11517746" cy="584775"/>
          </a:xfrm>
          <a:prstGeom prst="rect">
            <a:avLst/>
          </a:prstGeom>
          <a:noFill/>
        </p:spPr>
        <p:txBody>
          <a:bodyPr wrap="square" rtlCol="0">
            <a:spAutoFit/>
          </a:bodyPr>
          <a:lstStyle/>
          <a:p>
            <a:r>
              <a:rPr lang="de-DE" sz="1600" dirty="0"/>
              <a:t>Nur ein technisch abgeschlossener FAUF, kann abgerechnet werden</a:t>
            </a:r>
          </a:p>
          <a:p>
            <a:endParaRPr lang="de-DE" sz="1600" dirty="0"/>
          </a:p>
        </p:txBody>
      </p:sp>
      <p:pic>
        <p:nvPicPr>
          <p:cNvPr id="2" name="Grafik 1"/>
          <p:cNvPicPr>
            <a:picLocks noChangeAspect="1"/>
          </p:cNvPicPr>
          <p:nvPr/>
        </p:nvPicPr>
        <p:blipFill>
          <a:blip r:embed="rId2"/>
          <a:stretch>
            <a:fillRect/>
          </a:stretch>
        </p:blipFill>
        <p:spPr>
          <a:xfrm>
            <a:off x="3408205" y="1734051"/>
            <a:ext cx="5649476" cy="4622299"/>
          </a:xfrm>
          <a:prstGeom prst="rect">
            <a:avLst/>
          </a:prstGeom>
        </p:spPr>
      </p:pic>
    </p:spTree>
    <p:extLst>
      <p:ext uri="{BB962C8B-B14F-4D97-AF65-F5344CB8AC3E}">
        <p14:creationId xmlns:p14="http://schemas.microsoft.com/office/powerpoint/2010/main" val="3034435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8141460" cy="369332"/>
          </a:xfrm>
          <a:prstGeom prst="rect">
            <a:avLst/>
          </a:prstGeom>
          <a:noFill/>
        </p:spPr>
        <p:txBody>
          <a:bodyPr wrap="none" rtlCol="0">
            <a:spAutoFit/>
          </a:bodyPr>
          <a:lstStyle/>
          <a:p>
            <a:r>
              <a:rPr lang="de-DE" u="sng" dirty="0"/>
              <a:t>5.3) Produktion in einer diskrete Fertigung (Werkstattfertigung) im SAP R/3 (S. 58-59)</a:t>
            </a:r>
          </a:p>
        </p:txBody>
      </p:sp>
      <p:sp>
        <p:nvSpPr>
          <p:cNvPr id="26" name="Textfeld 25"/>
          <p:cNvSpPr txBox="1"/>
          <p:nvPr/>
        </p:nvSpPr>
        <p:spPr>
          <a:xfrm>
            <a:off x="4505937" y="873663"/>
            <a:ext cx="2405467" cy="369332"/>
          </a:xfrm>
          <a:prstGeom prst="rect">
            <a:avLst/>
          </a:prstGeom>
          <a:noFill/>
        </p:spPr>
        <p:txBody>
          <a:bodyPr wrap="none" rtlCol="0">
            <a:spAutoFit/>
          </a:bodyPr>
          <a:lstStyle>
            <a:defPPr>
              <a:defRPr lang="de-DE"/>
            </a:defPPr>
            <a:lvl1pPr>
              <a:defRPr i="1" u="sng"/>
            </a:lvl1pPr>
          </a:lstStyle>
          <a:p>
            <a:r>
              <a:rPr lang="de-DE" dirty="0"/>
              <a:t>FAUF-Abrechnung KO03</a:t>
            </a:r>
          </a:p>
        </p:txBody>
      </p:sp>
      <p:sp>
        <p:nvSpPr>
          <p:cNvPr id="3" name="Foliennummernplatzhalter 2"/>
          <p:cNvSpPr>
            <a:spLocks noGrp="1"/>
          </p:cNvSpPr>
          <p:nvPr>
            <p:ph type="sldNum" sz="quarter" idx="12"/>
          </p:nvPr>
        </p:nvSpPr>
        <p:spPr/>
        <p:txBody>
          <a:bodyPr/>
          <a:lstStyle/>
          <a:p>
            <a:fld id="{A9F5A7EA-BB31-4A85-9EFE-A0D9A82369C9}" type="slidenum">
              <a:rPr lang="de-DE" smtClean="0"/>
              <a:t>31</a:t>
            </a:fld>
            <a:endParaRPr lang="de-DE"/>
          </a:p>
        </p:txBody>
      </p:sp>
      <p:sp>
        <p:nvSpPr>
          <p:cNvPr id="10" name="Textfeld 9"/>
          <p:cNvSpPr txBox="1"/>
          <p:nvPr/>
        </p:nvSpPr>
        <p:spPr>
          <a:xfrm>
            <a:off x="332509" y="1441664"/>
            <a:ext cx="11517746" cy="4770537"/>
          </a:xfrm>
          <a:prstGeom prst="rect">
            <a:avLst/>
          </a:prstGeom>
          <a:noFill/>
        </p:spPr>
        <p:txBody>
          <a:bodyPr wrap="square" rtlCol="0">
            <a:spAutoFit/>
          </a:bodyPr>
          <a:lstStyle/>
          <a:p>
            <a:r>
              <a:rPr lang="de-DE" sz="1600" dirty="0"/>
              <a:t>Um die angefallenen Kosten (z.B. Material- und Leistungskosten) während der Produktion zu erfassen, werden diese dem FAUF belastet. Die Entlastung des FAUF erfolgt über die WE-Buchung des gefertigten Materials zum Standardpreis. Mehrkosten bleiben jedoch auf dem FAUF bestehen. Diese müssen dann entsprechend mit „endgeliefert“ abgerechnet werden.</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a:p>
            <a:r>
              <a:rPr lang="de-DE" sz="1600" dirty="0"/>
              <a:t>Hier werden die Kosten zu 100% der hinterlegten Kostenstelle (CR03) zugerechnet.</a:t>
            </a:r>
          </a:p>
          <a:p>
            <a:endParaRPr lang="de-DE" sz="1600" dirty="0"/>
          </a:p>
          <a:p>
            <a:endParaRPr lang="de-DE" sz="1600" dirty="0"/>
          </a:p>
          <a:p>
            <a:endParaRPr lang="de-DE" sz="1600" dirty="0"/>
          </a:p>
          <a:p>
            <a:endParaRPr lang="de-DE" sz="1600" dirty="0"/>
          </a:p>
          <a:p>
            <a:endParaRPr lang="de-DE" sz="1600" dirty="0"/>
          </a:p>
          <a:p>
            <a:endParaRPr lang="de-DE" sz="1600" dirty="0"/>
          </a:p>
          <a:p>
            <a:endParaRPr lang="de-DE" sz="1600" dirty="0"/>
          </a:p>
        </p:txBody>
      </p:sp>
      <p:pic>
        <p:nvPicPr>
          <p:cNvPr id="8" name="Grafik 7"/>
          <p:cNvPicPr/>
          <p:nvPr/>
        </p:nvPicPr>
        <p:blipFill>
          <a:blip r:embed="rId2"/>
          <a:stretch>
            <a:fillRect/>
          </a:stretch>
        </p:blipFill>
        <p:spPr>
          <a:xfrm>
            <a:off x="417022" y="2304161"/>
            <a:ext cx="5760720" cy="1715135"/>
          </a:xfrm>
          <a:prstGeom prst="rect">
            <a:avLst/>
          </a:prstGeom>
        </p:spPr>
      </p:pic>
      <p:pic>
        <p:nvPicPr>
          <p:cNvPr id="9" name="Grafik 8"/>
          <p:cNvPicPr/>
          <p:nvPr/>
        </p:nvPicPr>
        <p:blipFill>
          <a:blip r:embed="rId3"/>
          <a:stretch>
            <a:fillRect/>
          </a:stretch>
        </p:blipFill>
        <p:spPr>
          <a:xfrm>
            <a:off x="417022" y="4534130"/>
            <a:ext cx="3895725" cy="695325"/>
          </a:xfrm>
          <a:prstGeom prst="rect">
            <a:avLst/>
          </a:prstGeom>
        </p:spPr>
      </p:pic>
    </p:spTree>
    <p:extLst>
      <p:ext uri="{BB962C8B-B14F-4D97-AF65-F5344CB8AC3E}">
        <p14:creationId xmlns:p14="http://schemas.microsoft.com/office/powerpoint/2010/main" val="71563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3760581" cy="369332"/>
          </a:xfrm>
          <a:prstGeom prst="rect">
            <a:avLst/>
          </a:prstGeom>
          <a:noFill/>
        </p:spPr>
        <p:txBody>
          <a:bodyPr wrap="none" rtlCol="0">
            <a:spAutoFit/>
          </a:bodyPr>
          <a:lstStyle/>
          <a:p>
            <a:r>
              <a:rPr lang="de-DE" u="sng" dirty="0"/>
              <a:t>2) Aufgaben im Industriebetrieb (S. 4) </a:t>
            </a:r>
          </a:p>
        </p:txBody>
      </p:sp>
      <p:sp>
        <p:nvSpPr>
          <p:cNvPr id="58" name="Textfeld 57"/>
          <p:cNvSpPr txBox="1"/>
          <p:nvPr/>
        </p:nvSpPr>
        <p:spPr>
          <a:xfrm>
            <a:off x="3797983" y="873663"/>
            <a:ext cx="5654368" cy="369332"/>
          </a:xfrm>
          <a:prstGeom prst="rect">
            <a:avLst/>
          </a:prstGeom>
          <a:noFill/>
        </p:spPr>
        <p:txBody>
          <a:bodyPr wrap="none" rtlCol="0">
            <a:spAutoFit/>
          </a:bodyPr>
          <a:lstStyle/>
          <a:p>
            <a:r>
              <a:rPr lang="de-DE" i="1" u="sng" dirty="0"/>
              <a:t>Y-Modell nach Scheer Computer Integrated Manufacturing</a:t>
            </a:r>
          </a:p>
        </p:txBody>
      </p:sp>
      <p:sp>
        <p:nvSpPr>
          <p:cNvPr id="3" name="Textfeld 2"/>
          <p:cNvSpPr txBox="1"/>
          <p:nvPr/>
        </p:nvSpPr>
        <p:spPr>
          <a:xfrm>
            <a:off x="332509" y="1357023"/>
            <a:ext cx="2798618" cy="1754326"/>
          </a:xfrm>
          <a:prstGeom prst="rect">
            <a:avLst/>
          </a:prstGeom>
          <a:noFill/>
        </p:spPr>
        <p:txBody>
          <a:bodyPr wrap="square" rtlCol="0">
            <a:spAutoFit/>
          </a:bodyPr>
          <a:lstStyle/>
          <a:p>
            <a:r>
              <a:rPr lang="de-DE" u="sng" dirty="0"/>
              <a:t>Zielsetzung:</a:t>
            </a:r>
          </a:p>
          <a:p>
            <a:r>
              <a:rPr lang="de-DE" dirty="0"/>
              <a:t>Konzept, das sich mit der integrierten Informations-verarbeitung für technische und betriebswirtschaftliche Aufgaben befasst.</a:t>
            </a:r>
          </a:p>
        </p:txBody>
      </p:sp>
      <p:pic>
        <p:nvPicPr>
          <p:cNvPr id="6" name="Grafik 5"/>
          <p:cNvPicPr>
            <a:picLocks noChangeAspect="1"/>
          </p:cNvPicPr>
          <p:nvPr/>
        </p:nvPicPr>
        <p:blipFill>
          <a:blip r:embed="rId2"/>
          <a:stretch>
            <a:fillRect/>
          </a:stretch>
        </p:blipFill>
        <p:spPr>
          <a:xfrm>
            <a:off x="3703729" y="1357023"/>
            <a:ext cx="5785565" cy="4934746"/>
          </a:xfrm>
          <a:prstGeom prst="rect">
            <a:avLst/>
          </a:prstGeom>
        </p:spPr>
      </p:pic>
      <p:sp>
        <p:nvSpPr>
          <p:cNvPr id="7" name="Foliennummernplatzhalter 6"/>
          <p:cNvSpPr>
            <a:spLocks noGrp="1"/>
          </p:cNvSpPr>
          <p:nvPr>
            <p:ph type="sldNum" sz="quarter" idx="12"/>
          </p:nvPr>
        </p:nvSpPr>
        <p:spPr/>
        <p:txBody>
          <a:bodyPr/>
          <a:lstStyle/>
          <a:p>
            <a:fld id="{A9F5A7EA-BB31-4A85-9EFE-A0D9A82369C9}" type="slidenum">
              <a:rPr lang="de-DE" smtClean="0"/>
              <a:t>4</a:t>
            </a:fld>
            <a:endParaRPr lang="de-DE"/>
          </a:p>
        </p:txBody>
      </p:sp>
    </p:spTree>
    <p:extLst>
      <p:ext uri="{BB962C8B-B14F-4D97-AF65-F5344CB8AC3E}">
        <p14:creationId xmlns:p14="http://schemas.microsoft.com/office/powerpoint/2010/main" val="256272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3760581" cy="369332"/>
          </a:xfrm>
          <a:prstGeom prst="rect">
            <a:avLst/>
          </a:prstGeom>
          <a:noFill/>
        </p:spPr>
        <p:txBody>
          <a:bodyPr wrap="none" rtlCol="0">
            <a:spAutoFit/>
          </a:bodyPr>
          <a:lstStyle/>
          <a:p>
            <a:r>
              <a:rPr lang="de-DE" u="sng" dirty="0"/>
              <a:t>2) Aufgaben im Industriebetrieb (S. 5) </a:t>
            </a:r>
          </a:p>
        </p:txBody>
      </p:sp>
      <p:sp>
        <p:nvSpPr>
          <p:cNvPr id="58" name="Textfeld 57"/>
          <p:cNvSpPr txBox="1"/>
          <p:nvPr/>
        </p:nvSpPr>
        <p:spPr>
          <a:xfrm>
            <a:off x="4980230" y="873663"/>
            <a:ext cx="2914067" cy="369332"/>
          </a:xfrm>
          <a:prstGeom prst="rect">
            <a:avLst/>
          </a:prstGeom>
          <a:noFill/>
        </p:spPr>
        <p:txBody>
          <a:bodyPr wrap="none" rtlCol="0">
            <a:spAutoFit/>
          </a:bodyPr>
          <a:lstStyle/>
          <a:p>
            <a:r>
              <a:rPr lang="de-DE" i="1" u="sng" dirty="0"/>
              <a:t>Die Produktion in der Logistik</a:t>
            </a:r>
          </a:p>
        </p:txBody>
      </p:sp>
      <p:pic>
        <p:nvPicPr>
          <p:cNvPr id="2" name="Grafik 1"/>
          <p:cNvPicPr>
            <a:picLocks noChangeAspect="1"/>
          </p:cNvPicPr>
          <p:nvPr/>
        </p:nvPicPr>
        <p:blipFill>
          <a:blip r:embed="rId2"/>
          <a:stretch>
            <a:fillRect/>
          </a:stretch>
        </p:blipFill>
        <p:spPr>
          <a:xfrm>
            <a:off x="2318335" y="1242995"/>
            <a:ext cx="8236695" cy="5078895"/>
          </a:xfrm>
          <a:prstGeom prst="rect">
            <a:avLst/>
          </a:prstGeom>
        </p:spPr>
      </p:pic>
      <p:sp>
        <p:nvSpPr>
          <p:cNvPr id="9" name="Textfeld 8"/>
          <p:cNvSpPr txBox="1"/>
          <p:nvPr/>
        </p:nvSpPr>
        <p:spPr>
          <a:xfrm>
            <a:off x="332509" y="1242995"/>
            <a:ext cx="2798618" cy="1754326"/>
          </a:xfrm>
          <a:prstGeom prst="rect">
            <a:avLst/>
          </a:prstGeom>
          <a:noFill/>
        </p:spPr>
        <p:txBody>
          <a:bodyPr wrap="square" rtlCol="0">
            <a:spAutoFit/>
          </a:bodyPr>
          <a:lstStyle/>
          <a:p>
            <a:r>
              <a:rPr lang="de-DE" u="sng" dirty="0"/>
              <a:t>Zielsetzung:</a:t>
            </a:r>
          </a:p>
          <a:p>
            <a:r>
              <a:rPr lang="de-DE" dirty="0"/>
              <a:t>Ziel, die wirtschaftliche Gestaltung, Steuerung und Regelung des Material- und Informationsflusses eines Unternehmens zu erreichen</a:t>
            </a:r>
          </a:p>
        </p:txBody>
      </p:sp>
      <p:sp>
        <p:nvSpPr>
          <p:cNvPr id="8" name="Foliennummernplatzhalter 7"/>
          <p:cNvSpPr>
            <a:spLocks noGrp="1"/>
          </p:cNvSpPr>
          <p:nvPr>
            <p:ph type="sldNum" sz="quarter" idx="12"/>
          </p:nvPr>
        </p:nvSpPr>
        <p:spPr/>
        <p:txBody>
          <a:bodyPr/>
          <a:lstStyle/>
          <a:p>
            <a:fld id="{A9F5A7EA-BB31-4A85-9EFE-A0D9A82369C9}" type="slidenum">
              <a:rPr lang="de-DE" smtClean="0"/>
              <a:t>5</a:t>
            </a:fld>
            <a:endParaRPr lang="de-DE"/>
          </a:p>
        </p:txBody>
      </p:sp>
    </p:spTree>
    <p:extLst>
      <p:ext uri="{BB962C8B-B14F-4D97-AF65-F5344CB8AC3E}">
        <p14:creationId xmlns:p14="http://schemas.microsoft.com/office/powerpoint/2010/main" val="171537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3760581" cy="369332"/>
          </a:xfrm>
          <a:prstGeom prst="rect">
            <a:avLst/>
          </a:prstGeom>
          <a:noFill/>
        </p:spPr>
        <p:txBody>
          <a:bodyPr wrap="none" rtlCol="0">
            <a:spAutoFit/>
          </a:bodyPr>
          <a:lstStyle/>
          <a:p>
            <a:r>
              <a:rPr lang="de-DE" u="sng" dirty="0"/>
              <a:t>2) Aufgaben im Industriebetrieb (S. 6) </a:t>
            </a:r>
          </a:p>
        </p:txBody>
      </p:sp>
      <p:sp>
        <p:nvSpPr>
          <p:cNvPr id="3" name="Textfeld 2"/>
          <p:cNvSpPr txBox="1"/>
          <p:nvPr/>
        </p:nvSpPr>
        <p:spPr>
          <a:xfrm>
            <a:off x="554181" y="794333"/>
            <a:ext cx="11259044" cy="1338828"/>
          </a:xfrm>
          <a:prstGeom prst="rect">
            <a:avLst/>
          </a:prstGeom>
          <a:noFill/>
        </p:spPr>
        <p:txBody>
          <a:bodyPr wrap="none" rtlCol="0">
            <a:spAutoFit/>
          </a:bodyPr>
          <a:lstStyle/>
          <a:p>
            <a:pPr marL="342900" indent="-342900">
              <a:lnSpc>
                <a:spcPct val="150000"/>
              </a:lnSpc>
              <a:buAutoNum type="alphaLcParenR"/>
            </a:pPr>
            <a:r>
              <a:rPr lang="de-DE" dirty="0"/>
              <a:t>Merkmal Produktstandardisierung</a:t>
            </a:r>
          </a:p>
          <a:p>
            <a:pPr marL="342900" indent="-342900">
              <a:lnSpc>
                <a:spcPct val="150000"/>
              </a:lnSpc>
              <a:buAutoNum type="alphaLcParenR"/>
            </a:pPr>
            <a:r>
              <a:rPr lang="de-DE" dirty="0"/>
              <a:t>Merkmal Produktstruktur (Konstruktions- und Produktions-Stückliste sowie deren Abbildung in Fertigungsstufe)</a:t>
            </a:r>
          </a:p>
          <a:p>
            <a:pPr marL="342900" indent="-342900">
              <a:lnSpc>
                <a:spcPct val="150000"/>
              </a:lnSpc>
              <a:buAutoNum type="alphaLcParenR"/>
            </a:pPr>
            <a:r>
              <a:rPr lang="de-DE" dirty="0"/>
              <a:t>Merkmal Produktionsorganisation (Werkstattprinzip=Diskrete Fertigung mit/ ohne Fertigungsinsel bzw. Fließprinzip)</a:t>
            </a:r>
          </a:p>
        </p:txBody>
      </p:sp>
      <p:sp>
        <p:nvSpPr>
          <p:cNvPr id="8" name="Textfeld 7"/>
          <p:cNvSpPr txBox="1"/>
          <p:nvPr/>
        </p:nvSpPr>
        <p:spPr>
          <a:xfrm>
            <a:off x="332509" y="2244579"/>
            <a:ext cx="3466590" cy="369332"/>
          </a:xfrm>
          <a:prstGeom prst="rect">
            <a:avLst/>
          </a:prstGeom>
          <a:noFill/>
        </p:spPr>
        <p:txBody>
          <a:bodyPr wrap="none" rtlCol="0">
            <a:spAutoFit/>
          </a:bodyPr>
          <a:lstStyle/>
          <a:p>
            <a:r>
              <a:rPr lang="de-DE" u="sng" dirty="0"/>
              <a:t>3) SAP R/3 Überblick-Logistik (S. 7) </a:t>
            </a:r>
          </a:p>
        </p:txBody>
      </p:sp>
      <p:pic>
        <p:nvPicPr>
          <p:cNvPr id="7" name="Grafik 6"/>
          <p:cNvPicPr>
            <a:picLocks noChangeAspect="1"/>
          </p:cNvPicPr>
          <p:nvPr/>
        </p:nvPicPr>
        <p:blipFill>
          <a:blip r:embed="rId2"/>
          <a:stretch>
            <a:fillRect/>
          </a:stretch>
        </p:blipFill>
        <p:spPr>
          <a:xfrm>
            <a:off x="3361943" y="3130347"/>
            <a:ext cx="5468113" cy="3210373"/>
          </a:xfrm>
          <a:prstGeom prst="rect">
            <a:avLst/>
          </a:prstGeom>
        </p:spPr>
      </p:pic>
      <p:sp>
        <p:nvSpPr>
          <p:cNvPr id="10" name="Textfeld 9"/>
          <p:cNvSpPr txBox="1"/>
          <p:nvPr/>
        </p:nvSpPr>
        <p:spPr>
          <a:xfrm>
            <a:off x="2595417" y="2679312"/>
            <a:ext cx="7221913" cy="369332"/>
          </a:xfrm>
          <a:prstGeom prst="rect">
            <a:avLst/>
          </a:prstGeom>
          <a:noFill/>
        </p:spPr>
        <p:txBody>
          <a:bodyPr wrap="none" rtlCol="0">
            <a:spAutoFit/>
          </a:bodyPr>
          <a:lstStyle/>
          <a:p>
            <a:r>
              <a:rPr lang="de-DE" i="1" dirty="0"/>
              <a:t>Systeme, Anwendungen, Produkte (SAP) Enterprise </a:t>
            </a:r>
            <a:r>
              <a:rPr lang="de-DE" i="1" dirty="0" err="1"/>
              <a:t>Resource</a:t>
            </a:r>
            <a:r>
              <a:rPr lang="de-DE" i="1" dirty="0"/>
              <a:t> </a:t>
            </a:r>
            <a:r>
              <a:rPr lang="de-DE" i="1" dirty="0" err="1"/>
              <a:t>Planning</a:t>
            </a:r>
            <a:r>
              <a:rPr lang="de-DE" i="1" dirty="0"/>
              <a:t> (ERP)</a:t>
            </a:r>
          </a:p>
        </p:txBody>
      </p:sp>
      <p:sp>
        <p:nvSpPr>
          <p:cNvPr id="11" name="Textfeld 10"/>
          <p:cNvSpPr txBox="1"/>
          <p:nvPr/>
        </p:nvSpPr>
        <p:spPr>
          <a:xfrm>
            <a:off x="2595417" y="3764020"/>
            <a:ext cx="906658" cy="369332"/>
          </a:xfrm>
          <a:prstGeom prst="rect">
            <a:avLst/>
          </a:prstGeom>
          <a:noFill/>
        </p:spPr>
        <p:txBody>
          <a:bodyPr wrap="none" rtlCol="0">
            <a:spAutoFit/>
          </a:bodyPr>
          <a:lstStyle/>
          <a:p>
            <a:r>
              <a:rPr lang="de-DE" b="1" dirty="0">
                <a:solidFill>
                  <a:srgbClr val="00B050"/>
                </a:solidFill>
              </a:rPr>
              <a:t>Logistik</a:t>
            </a:r>
          </a:p>
        </p:txBody>
      </p:sp>
      <p:sp>
        <p:nvSpPr>
          <p:cNvPr id="13" name="Textfeld 12"/>
          <p:cNvSpPr txBox="1"/>
          <p:nvPr/>
        </p:nvSpPr>
        <p:spPr>
          <a:xfrm>
            <a:off x="2595417" y="5024783"/>
            <a:ext cx="1151662" cy="646331"/>
          </a:xfrm>
          <a:prstGeom prst="rect">
            <a:avLst/>
          </a:prstGeom>
          <a:noFill/>
        </p:spPr>
        <p:txBody>
          <a:bodyPr wrap="none" rtlCol="0">
            <a:spAutoFit/>
          </a:bodyPr>
          <a:lstStyle/>
          <a:p>
            <a:r>
              <a:rPr lang="de-DE" b="1" dirty="0">
                <a:solidFill>
                  <a:srgbClr val="FFC000"/>
                </a:solidFill>
              </a:rPr>
              <a:t>Personal-</a:t>
            </a:r>
          </a:p>
          <a:p>
            <a:r>
              <a:rPr lang="de-DE" b="1" dirty="0" err="1">
                <a:solidFill>
                  <a:srgbClr val="FFC000"/>
                </a:solidFill>
              </a:rPr>
              <a:t>wirtschaft</a:t>
            </a:r>
            <a:endParaRPr lang="de-DE" b="1" dirty="0">
              <a:solidFill>
                <a:srgbClr val="FFC000"/>
              </a:solidFill>
            </a:endParaRPr>
          </a:p>
        </p:txBody>
      </p:sp>
      <p:sp>
        <p:nvSpPr>
          <p:cNvPr id="14" name="Textfeld 13"/>
          <p:cNvSpPr txBox="1"/>
          <p:nvPr/>
        </p:nvSpPr>
        <p:spPr>
          <a:xfrm>
            <a:off x="8830056" y="3764800"/>
            <a:ext cx="1831014" cy="369332"/>
          </a:xfrm>
          <a:prstGeom prst="rect">
            <a:avLst/>
          </a:prstGeom>
          <a:noFill/>
        </p:spPr>
        <p:txBody>
          <a:bodyPr wrap="none" rtlCol="0">
            <a:spAutoFit/>
          </a:bodyPr>
          <a:lstStyle/>
          <a:p>
            <a:r>
              <a:rPr lang="de-DE" b="1" dirty="0">
                <a:solidFill>
                  <a:srgbClr val="FF0000"/>
                </a:solidFill>
              </a:rPr>
              <a:t>Rechnungswesen</a:t>
            </a:r>
          </a:p>
        </p:txBody>
      </p:sp>
      <p:sp>
        <p:nvSpPr>
          <p:cNvPr id="15" name="Textfeld 14"/>
          <p:cNvSpPr txBox="1"/>
          <p:nvPr/>
        </p:nvSpPr>
        <p:spPr>
          <a:xfrm>
            <a:off x="8830056" y="5024882"/>
            <a:ext cx="2228752" cy="646331"/>
          </a:xfrm>
          <a:prstGeom prst="rect">
            <a:avLst/>
          </a:prstGeom>
          <a:noFill/>
        </p:spPr>
        <p:txBody>
          <a:bodyPr wrap="none" rtlCol="0">
            <a:spAutoFit/>
          </a:bodyPr>
          <a:lstStyle/>
          <a:p>
            <a:r>
              <a:rPr lang="de-DE" b="1" dirty="0">
                <a:solidFill>
                  <a:srgbClr val="7030A0"/>
                </a:solidFill>
              </a:rPr>
              <a:t>Anwendungsüber-</a:t>
            </a:r>
          </a:p>
          <a:p>
            <a:r>
              <a:rPr lang="de-DE" b="1" dirty="0">
                <a:solidFill>
                  <a:srgbClr val="7030A0"/>
                </a:solidFill>
              </a:rPr>
              <a:t>greifende Funktionen</a:t>
            </a:r>
          </a:p>
        </p:txBody>
      </p:sp>
      <p:sp>
        <p:nvSpPr>
          <p:cNvPr id="12" name="Foliennummernplatzhalter 11"/>
          <p:cNvSpPr>
            <a:spLocks noGrp="1"/>
          </p:cNvSpPr>
          <p:nvPr>
            <p:ph type="sldNum" sz="quarter" idx="12"/>
          </p:nvPr>
        </p:nvSpPr>
        <p:spPr/>
        <p:txBody>
          <a:bodyPr/>
          <a:lstStyle/>
          <a:p>
            <a:fld id="{A9F5A7EA-BB31-4A85-9EFE-A0D9A82369C9}" type="slidenum">
              <a:rPr lang="de-DE" smtClean="0"/>
              <a:t>6</a:t>
            </a:fld>
            <a:endParaRPr lang="de-DE"/>
          </a:p>
        </p:txBody>
      </p:sp>
    </p:spTree>
    <p:extLst>
      <p:ext uri="{BB962C8B-B14F-4D97-AF65-F5344CB8AC3E}">
        <p14:creationId xmlns:p14="http://schemas.microsoft.com/office/powerpoint/2010/main" val="277815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3636508" cy="369332"/>
          </a:xfrm>
          <a:prstGeom prst="rect">
            <a:avLst/>
          </a:prstGeom>
          <a:noFill/>
        </p:spPr>
        <p:txBody>
          <a:bodyPr wrap="none" rtlCol="0">
            <a:spAutoFit/>
          </a:bodyPr>
          <a:lstStyle/>
          <a:p>
            <a:r>
              <a:rPr lang="de-DE" u="sng" dirty="0"/>
              <a:t>3) SAP R/3 Überblick Logistik (S. 7-8) </a:t>
            </a:r>
          </a:p>
        </p:txBody>
      </p:sp>
      <p:sp>
        <p:nvSpPr>
          <p:cNvPr id="3" name="Textfeld 2"/>
          <p:cNvSpPr txBox="1"/>
          <p:nvPr/>
        </p:nvSpPr>
        <p:spPr>
          <a:xfrm>
            <a:off x="554181" y="794333"/>
            <a:ext cx="11342255" cy="4247317"/>
          </a:xfrm>
          <a:prstGeom prst="rect">
            <a:avLst/>
          </a:prstGeom>
          <a:noFill/>
        </p:spPr>
        <p:txBody>
          <a:bodyPr wrap="square" rtlCol="0">
            <a:spAutoFit/>
          </a:bodyPr>
          <a:lstStyle/>
          <a:p>
            <a:pPr marL="342900" indent="-342900">
              <a:lnSpc>
                <a:spcPct val="150000"/>
              </a:lnSpc>
              <a:buAutoNum type="alphaLcParenR"/>
            </a:pPr>
            <a:r>
              <a:rPr lang="de-DE" dirty="0"/>
              <a:t>SD-Vertrieb (SLS-Verkauf; LE-SHP Versand; LE-TRA Transport; BIL-Fakturierung; CAS-Vertriebsunterstützung; IS-Vertriebsinformationssystem)</a:t>
            </a:r>
          </a:p>
          <a:p>
            <a:pPr marL="342900" indent="-342900">
              <a:lnSpc>
                <a:spcPct val="150000"/>
              </a:lnSpc>
              <a:buAutoNum type="alphaLcParenR"/>
            </a:pPr>
            <a:r>
              <a:rPr lang="de-DE" dirty="0"/>
              <a:t>MM-Materialwirtschaft (CBP-Materialdisposition; PUR-Einkauf; IM-Bestandsführung; IV-Rechnungsprüfung; IS-Informationssystem)</a:t>
            </a:r>
          </a:p>
          <a:p>
            <a:pPr marL="342900" indent="-342900">
              <a:lnSpc>
                <a:spcPct val="150000"/>
              </a:lnSpc>
              <a:buAutoNum type="alphaLcParenR"/>
            </a:pPr>
            <a:r>
              <a:rPr lang="de-DE" dirty="0"/>
              <a:t>QM-Qualitätsmanagement (PT-Q-Planung; IM-Q-Prüfung; CA-Q-Zeugnisse; QN-Q-Meldungen; QC-Q-Lenkung)</a:t>
            </a:r>
          </a:p>
          <a:p>
            <a:pPr marL="342900" indent="-342900">
              <a:lnSpc>
                <a:spcPct val="150000"/>
              </a:lnSpc>
              <a:buAutoNum type="alphaLcParenR"/>
            </a:pPr>
            <a:r>
              <a:rPr lang="de-DE" dirty="0"/>
              <a:t>PM-Instandhaltung (EQM-Technische Objekte; PRM-Planmäßige Instandhaltung; WOC-Instandhaltungs-auftragsabwicklung/ Ticketing)</a:t>
            </a:r>
          </a:p>
          <a:p>
            <a:pPr marL="342900" indent="-342900">
              <a:lnSpc>
                <a:spcPct val="150000"/>
              </a:lnSpc>
              <a:buAutoNum type="alphaLcParenR"/>
            </a:pPr>
            <a:r>
              <a:rPr lang="de-DE" dirty="0"/>
              <a:t>PS-Projektsystem ist eine abteilungsübergreifende Anwendung zur Steuerung von Projekten (PSP=Projektstrukturplan; Projektplanung; Projektbudgetierung; Projektrealisierung; Projekt-Informationssystem)</a:t>
            </a:r>
          </a:p>
          <a:p>
            <a:pPr>
              <a:lnSpc>
                <a:spcPct val="150000"/>
              </a:lnSpc>
            </a:pPr>
            <a:endParaRPr lang="de-DE" dirty="0"/>
          </a:p>
        </p:txBody>
      </p:sp>
      <p:sp>
        <p:nvSpPr>
          <p:cNvPr id="2" name="Foliennummernplatzhalter 1"/>
          <p:cNvSpPr>
            <a:spLocks noGrp="1"/>
          </p:cNvSpPr>
          <p:nvPr>
            <p:ph type="sldNum" sz="quarter" idx="12"/>
          </p:nvPr>
        </p:nvSpPr>
        <p:spPr/>
        <p:txBody>
          <a:bodyPr/>
          <a:lstStyle/>
          <a:p>
            <a:fld id="{A9F5A7EA-BB31-4A85-9EFE-A0D9A82369C9}" type="slidenum">
              <a:rPr lang="de-DE" smtClean="0"/>
              <a:t>7</a:t>
            </a:fld>
            <a:endParaRPr lang="de-DE"/>
          </a:p>
        </p:txBody>
      </p:sp>
    </p:spTree>
    <p:extLst>
      <p:ext uri="{BB962C8B-B14F-4D97-AF65-F5344CB8AC3E}">
        <p14:creationId xmlns:p14="http://schemas.microsoft.com/office/powerpoint/2010/main" val="332554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5496633" cy="369332"/>
          </a:xfrm>
          <a:prstGeom prst="rect">
            <a:avLst/>
          </a:prstGeom>
          <a:noFill/>
        </p:spPr>
        <p:txBody>
          <a:bodyPr wrap="none" rtlCol="0">
            <a:spAutoFit/>
          </a:bodyPr>
          <a:lstStyle/>
          <a:p>
            <a:r>
              <a:rPr lang="de-DE" u="sng" dirty="0"/>
              <a:t>4) Produktionsplanung und –</a:t>
            </a:r>
            <a:r>
              <a:rPr lang="de-DE" u="sng" dirty="0" err="1"/>
              <a:t>steuerung</a:t>
            </a:r>
            <a:r>
              <a:rPr lang="de-DE" u="sng" dirty="0"/>
              <a:t> im SAP R/3 (S. 9) </a:t>
            </a:r>
          </a:p>
        </p:txBody>
      </p:sp>
      <p:sp>
        <p:nvSpPr>
          <p:cNvPr id="2" name="Richtungspfeil 1"/>
          <p:cNvSpPr/>
          <p:nvPr/>
        </p:nvSpPr>
        <p:spPr>
          <a:xfrm>
            <a:off x="3058253" y="2142859"/>
            <a:ext cx="1607127" cy="83127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Langfrist-</a:t>
            </a:r>
          </a:p>
          <a:p>
            <a:pPr algn="ctr"/>
            <a:r>
              <a:rPr lang="de-DE" dirty="0">
                <a:solidFill>
                  <a:schemeClr val="tx1"/>
                </a:solidFill>
              </a:rPr>
              <a:t>Planung</a:t>
            </a:r>
          </a:p>
        </p:txBody>
      </p:sp>
      <p:sp>
        <p:nvSpPr>
          <p:cNvPr id="12" name="Richtungspfeil 11"/>
          <p:cNvSpPr/>
          <p:nvPr/>
        </p:nvSpPr>
        <p:spPr>
          <a:xfrm>
            <a:off x="5064872" y="1666284"/>
            <a:ext cx="1607127" cy="83127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Leitteile-</a:t>
            </a:r>
          </a:p>
          <a:p>
            <a:pPr algn="ctr"/>
            <a:r>
              <a:rPr lang="de-DE" dirty="0">
                <a:solidFill>
                  <a:schemeClr val="tx1"/>
                </a:solidFill>
              </a:rPr>
              <a:t>Planung</a:t>
            </a:r>
          </a:p>
        </p:txBody>
      </p:sp>
      <p:sp>
        <p:nvSpPr>
          <p:cNvPr id="13" name="Richtungspfeil 12"/>
          <p:cNvSpPr/>
          <p:nvPr/>
        </p:nvSpPr>
        <p:spPr>
          <a:xfrm>
            <a:off x="6907561" y="2142860"/>
            <a:ext cx="1607127" cy="83127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Material-</a:t>
            </a:r>
          </a:p>
          <a:p>
            <a:pPr algn="ctr"/>
            <a:r>
              <a:rPr lang="de-DE" dirty="0">
                <a:solidFill>
                  <a:schemeClr val="tx1"/>
                </a:solidFill>
              </a:rPr>
              <a:t>Bedarfs-</a:t>
            </a:r>
          </a:p>
          <a:p>
            <a:pPr algn="ctr"/>
            <a:r>
              <a:rPr lang="de-DE" dirty="0" err="1">
                <a:solidFill>
                  <a:schemeClr val="tx1"/>
                </a:solidFill>
              </a:rPr>
              <a:t>planung</a:t>
            </a:r>
            <a:endParaRPr lang="de-DE" dirty="0">
              <a:solidFill>
                <a:schemeClr val="tx1"/>
              </a:solidFill>
            </a:endParaRPr>
          </a:p>
        </p:txBody>
      </p:sp>
      <p:grpSp>
        <p:nvGrpSpPr>
          <p:cNvPr id="7" name="Gruppieren 6"/>
          <p:cNvGrpSpPr/>
          <p:nvPr/>
        </p:nvGrpSpPr>
        <p:grpSpPr>
          <a:xfrm>
            <a:off x="7850517" y="3627117"/>
            <a:ext cx="1234440" cy="1114415"/>
            <a:chOff x="7710053" y="2700206"/>
            <a:chExt cx="1234440" cy="1114415"/>
          </a:xfrm>
        </p:grpSpPr>
        <p:sp>
          <p:nvSpPr>
            <p:cNvPr id="14" name="Richtungspfeil 13"/>
            <p:cNvSpPr/>
            <p:nvPr/>
          </p:nvSpPr>
          <p:spPr>
            <a:xfrm rot="5400000">
              <a:off x="7749745" y="2688223"/>
              <a:ext cx="1114415" cy="1138382"/>
            </a:xfrm>
            <a:prstGeom prst="homePlate">
              <a:avLst>
                <a:gd name="adj" fmla="val 240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6" name="Textfeld 5"/>
            <p:cNvSpPr txBox="1"/>
            <p:nvPr/>
          </p:nvSpPr>
          <p:spPr>
            <a:xfrm>
              <a:off x="7710053" y="2802021"/>
              <a:ext cx="1234440" cy="646331"/>
            </a:xfrm>
            <a:prstGeom prst="rect">
              <a:avLst/>
            </a:prstGeom>
            <a:noFill/>
          </p:spPr>
          <p:txBody>
            <a:bodyPr wrap="none" rtlCol="0">
              <a:spAutoFit/>
            </a:bodyPr>
            <a:lstStyle/>
            <a:p>
              <a:pPr algn="ctr"/>
              <a:r>
                <a:rPr lang="de-DE" dirty="0"/>
                <a:t>Fertigungs-</a:t>
              </a:r>
            </a:p>
            <a:p>
              <a:pPr algn="ctr"/>
              <a:r>
                <a:rPr lang="de-DE" dirty="0" err="1"/>
                <a:t>steuerung</a:t>
              </a:r>
              <a:endParaRPr lang="de-DE" dirty="0"/>
            </a:p>
          </p:txBody>
        </p:sp>
      </p:grpSp>
      <p:grpSp>
        <p:nvGrpSpPr>
          <p:cNvPr id="9" name="Gruppieren 8"/>
          <p:cNvGrpSpPr/>
          <p:nvPr/>
        </p:nvGrpSpPr>
        <p:grpSpPr>
          <a:xfrm>
            <a:off x="6906489" y="5070668"/>
            <a:ext cx="1607127" cy="831273"/>
            <a:chOff x="3731491" y="3987245"/>
            <a:chExt cx="1607127" cy="831273"/>
          </a:xfrm>
        </p:grpSpPr>
        <p:sp>
          <p:nvSpPr>
            <p:cNvPr id="17" name="Richtungspfeil 16"/>
            <p:cNvSpPr/>
            <p:nvPr/>
          </p:nvSpPr>
          <p:spPr>
            <a:xfrm rot="10800000">
              <a:off x="3731491" y="3987245"/>
              <a:ext cx="1607127" cy="83127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8" name="Textfeld 7"/>
            <p:cNvSpPr txBox="1"/>
            <p:nvPr/>
          </p:nvSpPr>
          <p:spPr>
            <a:xfrm>
              <a:off x="4012421" y="4218215"/>
              <a:ext cx="1326197" cy="369332"/>
            </a:xfrm>
            <a:prstGeom prst="rect">
              <a:avLst/>
            </a:prstGeom>
            <a:noFill/>
          </p:spPr>
          <p:txBody>
            <a:bodyPr wrap="none" rtlCol="0">
              <a:spAutoFit/>
            </a:bodyPr>
            <a:lstStyle/>
            <a:p>
              <a:r>
                <a:rPr lang="de-DE" dirty="0"/>
                <a:t>Abrechnung</a:t>
              </a:r>
            </a:p>
          </p:txBody>
        </p:sp>
      </p:grpSp>
      <p:grpSp>
        <p:nvGrpSpPr>
          <p:cNvPr id="20" name="Gruppieren 19"/>
          <p:cNvGrpSpPr/>
          <p:nvPr/>
        </p:nvGrpSpPr>
        <p:grpSpPr>
          <a:xfrm>
            <a:off x="3253128" y="5027529"/>
            <a:ext cx="1711641" cy="923330"/>
            <a:chOff x="3731491" y="3941216"/>
            <a:chExt cx="1711641" cy="923330"/>
          </a:xfrm>
        </p:grpSpPr>
        <p:sp>
          <p:nvSpPr>
            <p:cNvPr id="21" name="Richtungspfeil 20"/>
            <p:cNvSpPr/>
            <p:nvPr/>
          </p:nvSpPr>
          <p:spPr>
            <a:xfrm rot="10800000">
              <a:off x="3731491" y="3987245"/>
              <a:ext cx="1607127" cy="831273"/>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22" name="Textfeld 21"/>
            <p:cNvSpPr txBox="1"/>
            <p:nvPr/>
          </p:nvSpPr>
          <p:spPr>
            <a:xfrm>
              <a:off x="4061087" y="3941216"/>
              <a:ext cx="1382045" cy="923330"/>
            </a:xfrm>
            <a:prstGeom prst="rect">
              <a:avLst/>
            </a:prstGeom>
            <a:noFill/>
          </p:spPr>
          <p:txBody>
            <a:bodyPr wrap="none" rtlCol="0">
              <a:spAutoFit/>
            </a:bodyPr>
            <a:lstStyle/>
            <a:p>
              <a:pPr algn="ctr"/>
              <a:r>
                <a:rPr lang="de-DE" dirty="0"/>
                <a:t>Absatz- und</a:t>
              </a:r>
            </a:p>
            <a:p>
              <a:pPr algn="ctr"/>
              <a:r>
                <a:rPr lang="de-DE" dirty="0"/>
                <a:t>Produktions-</a:t>
              </a:r>
            </a:p>
            <a:p>
              <a:pPr algn="ctr"/>
              <a:r>
                <a:rPr lang="de-DE" dirty="0" err="1"/>
                <a:t>grobplanung</a:t>
              </a:r>
              <a:endParaRPr lang="de-DE" dirty="0"/>
            </a:p>
          </p:txBody>
        </p:sp>
      </p:grpSp>
      <p:grpSp>
        <p:nvGrpSpPr>
          <p:cNvPr id="37" name="Gruppieren 36"/>
          <p:cNvGrpSpPr/>
          <p:nvPr/>
        </p:nvGrpSpPr>
        <p:grpSpPr>
          <a:xfrm>
            <a:off x="2457565" y="3623929"/>
            <a:ext cx="1235788" cy="1114415"/>
            <a:chOff x="2324950" y="3125185"/>
            <a:chExt cx="1235788" cy="1114415"/>
          </a:xfrm>
        </p:grpSpPr>
        <p:sp>
          <p:nvSpPr>
            <p:cNvPr id="24" name="Richtungspfeil 23"/>
            <p:cNvSpPr/>
            <p:nvPr/>
          </p:nvSpPr>
          <p:spPr>
            <a:xfrm rot="16200000">
              <a:off x="2363540" y="3113202"/>
              <a:ext cx="1114415" cy="1138382"/>
            </a:xfrm>
            <a:prstGeom prst="homePlate">
              <a:avLst>
                <a:gd name="adj" fmla="val 240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10" name="Textfeld 9"/>
            <p:cNvSpPr txBox="1"/>
            <p:nvPr/>
          </p:nvSpPr>
          <p:spPr>
            <a:xfrm>
              <a:off x="2324950" y="3418971"/>
              <a:ext cx="1235788" cy="646331"/>
            </a:xfrm>
            <a:prstGeom prst="rect">
              <a:avLst/>
            </a:prstGeom>
            <a:noFill/>
          </p:spPr>
          <p:txBody>
            <a:bodyPr wrap="none" rtlCol="0">
              <a:spAutoFit/>
            </a:bodyPr>
            <a:lstStyle/>
            <a:p>
              <a:pPr algn="ctr"/>
              <a:r>
                <a:rPr lang="de-DE" dirty="0"/>
                <a:t>Programm-</a:t>
              </a:r>
            </a:p>
            <a:p>
              <a:pPr algn="ctr"/>
              <a:r>
                <a:rPr lang="de-DE" dirty="0" err="1"/>
                <a:t>planung</a:t>
              </a:r>
              <a:endParaRPr lang="de-DE" dirty="0"/>
            </a:p>
          </p:txBody>
        </p:sp>
      </p:grpSp>
      <p:sp>
        <p:nvSpPr>
          <p:cNvPr id="15" name="Textfeld 14"/>
          <p:cNvSpPr txBox="1"/>
          <p:nvPr/>
        </p:nvSpPr>
        <p:spPr>
          <a:xfrm>
            <a:off x="4628015" y="3850605"/>
            <a:ext cx="1047916" cy="369332"/>
          </a:xfrm>
          <a:prstGeom prst="rect">
            <a:avLst/>
          </a:prstGeom>
          <a:noFill/>
          <a:ln>
            <a:solidFill>
              <a:schemeClr val="tx1"/>
            </a:solidFill>
          </a:ln>
        </p:spPr>
        <p:txBody>
          <a:bodyPr wrap="none" rtlCol="0">
            <a:spAutoFit/>
          </a:bodyPr>
          <a:lstStyle/>
          <a:p>
            <a:r>
              <a:rPr lang="de-DE" dirty="0"/>
              <a:t>Kapazität</a:t>
            </a:r>
          </a:p>
        </p:txBody>
      </p:sp>
      <p:sp>
        <p:nvSpPr>
          <p:cNvPr id="16" name="Ellipse 15"/>
          <p:cNvSpPr/>
          <p:nvPr/>
        </p:nvSpPr>
        <p:spPr>
          <a:xfrm>
            <a:off x="5792221" y="3768421"/>
            <a:ext cx="1699491" cy="5449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Bestand</a:t>
            </a:r>
          </a:p>
        </p:txBody>
      </p:sp>
      <p:sp>
        <p:nvSpPr>
          <p:cNvPr id="28" name="Gebogener Pfeil 27"/>
          <p:cNvSpPr/>
          <p:nvPr/>
        </p:nvSpPr>
        <p:spPr>
          <a:xfrm>
            <a:off x="5009415" y="2773009"/>
            <a:ext cx="1639454" cy="157247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6" name="Gebogener Pfeil 35"/>
          <p:cNvSpPr/>
          <p:nvPr/>
        </p:nvSpPr>
        <p:spPr>
          <a:xfrm rot="10950228">
            <a:off x="5160654" y="3658989"/>
            <a:ext cx="1639454" cy="157247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8" name="Ellipse 37"/>
          <p:cNvSpPr/>
          <p:nvPr/>
        </p:nvSpPr>
        <p:spPr>
          <a:xfrm>
            <a:off x="9016608" y="5855741"/>
            <a:ext cx="1583016" cy="48491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Controlling</a:t>
            </a:r>
          </a:p>
        </p:txBody>
      </p:sp>
      <p:sp>
        <p:nvSpPr>
          <p:cNvPr id="39" name="Textfeld 38"/>
          <p:cNvSpPr txBox="1"/>
          <p:nvPr/>
        </p:nvSpPr>
        <p:spPr>
          <a:xfrm>
            <a:off x="5282113" y="885082"/>
            <a:ext cx="1064715" cy="369332"/>
          </a:xfrm>
          <a:prstGeom prst="rect">
            <a:avLst/>
          </a:prstGeom>
          <a:noFill/>
        </p:spPr>
        <p:txBody>
          <a:bodyPr wrap="none" rtlCol="0">
            <a:spAutoFit/>
          </a:bodyPr>
          <a:lstStyle/>
          <a:p>
            <a:r>
              <a:rPr lang="de-DE" i="1" u="sng" dirty="0"/>
              <a:t>Überblick</a:t>
            </a:r>
          </a:p>
        </p:txBody>
      </p:sp>
      <p:sp>
        <p:nvSpPr>
          <p:cNvPr id="40" name="Foliennummernplatzhalter 39"/>
          <p:cNvSpPr>
            <a:spLocks noGrp="1"/>
          </p:cNvSpPr>
          <p:nvPr>
            <p:ph type="sldNum" sz="quarter" idx="12"/>
          </p:nvPr>
        </p:nvSpPr>
        <p:spPr/>
        <p:txBody>
          <a:bodyPr/>
          <a:lstStyle/>
          <a:p>
            <a:fld id="{A9F5A7EA-BB31-4A85-9EFE-A0D9A82369C9}" type="slidenum">
              <a:rPr lang="de-DE" smtClean="0"/>
              <a:t>8</a:t>
            </a:fld>
            <a:endParaRPr lang="de-DE"/>
          </a:p>
        </p:txBody>
      </p:sp>
    </p:spTree>
    <p:extLst>
      <p:ext uri="{BB962C8B-B14F-4D97-AF65-F5344CB8AC3E}">
        <p14:creationId xmlns:p14="http://schemas.microsoft.com/office/powerpoint/2010/main" val="356208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a:t>W. Becker 28.10.2019</a:t>
            </a:r>
          </a:p>
        </p:txBody>
      </p:sp>
      <p:sp>
        <p:nvSpPr>
          <p:cNvPr id="5" name="Textfeld 4"/>
          <p:cNvSpPr txBox="1"/>
          <p:nvPr/>
        </p:nvSpPr>
        <p:spPr>
          <a:xfrm>
            <a:off x="332509" y="281854"/>
            <a:ext cx="5496633" cy="369332"/>
          </a:xfrm>
          <a:prstGeom prst="rect">
            <a:avLst/>
          </a:prstGeom>
          <a:noFill/>
        </p:spPr>
        <p:txBody>
          <a:bodyPr wrap="none" rtlCol="0">
            <a:spAutoFit/>
          </a:bodyPr>
          <a:lstStyle/>
          <a:p>
            <a:r>
              <a:rPr lang="de-DE" u="sng" dirty="0"/>
              <a:t>4) Produktionsplanung und –</a:t>
            </a:r>
            <a:r>
              <a:rPr lang="de-DE" u="sng" dirty="0" err="1"/>
              <a:t>steuerung</a:t>
            </a:r>
            <a:r>
              <a:rPr lang="de-DE" u="sng" dirty="0"/>
              <a:t> im SAP R/3 (S. 9) </a:t>
            </a:r>
          </a:p>
        </p:txBody>
      </p:sp>
      <p:sp>
        <p:nvSpPr>
          <p:cNvPr id="26" name="Textfeld 25"/>
          <p:cNvSpPr txBox="1"/>
          <p:nvPr/>
        </p:nvSpPr>
        <p:spPr>
          <a:xfrm>
            <a:off x="5161726" y="873663"/>
            <a:ext cx="1822422" cy="369332"/>
          </a:xfrm>
          <a:prstGeom prst="rect">
            <a:avLst/>
          </a:prstGeom>
          <a:noFill/>
        </p:spPr>
        <p:txBody>
          <a:bodyPr wrap="none" rtlCol="0">
            <a:spAutoFit/>
          </a:bodyPr>
          <a:lstStyle/>
          <a:p>
            <a:r>
              <a:rPr lang="de-DE" i="1" u="sng" dirty="0"/>
              <a:t>Produktionstypen</a:t>
            </a:r>
          </a:p>
        </p:txBody>
      </p:sp>
      <p:sp>
        <p:nvSpPr>
          <p:cNvPr id="30" name="Ellipse 29"/>
          <p:cNvSpPr/>
          <p:nvPr/>
        </p:nvSpPr>
        <p:spPr>
          <a:xfrm>
            <a:off x="732443" y="1672777"/>
            <a:ext cx="2823557" cy="1220659"/>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Diskrete Fertigung/</a:t>
            </a:r>
          </a:p>
          <a:p>
            <a:pPr algn="ctr"/>
            <a:r>
              <a:rPr lang="de-DE" dirty="0">
                <a:solidFill>
                  <a:schemeClr val="tx1"/>
                </a:solidFill>
              </a:rPr>
              <a:t>Werkstattfertigung</a:t>
            </a:r>
          </a:p>
        </p:txBody>
      </p:sp>
      <p:sp>
        <p:nvSpPr>
          <p:cNvPr id="31" name="Ellipse 30"/>
          <p:cNvSpPr/>
          <p:nvPr/>
        </p:nvSpPr>
        <p:spPr>
          <a:xfrm>
            <a:off x="4836648" y="1672778"/>
            <a:ext cx="2823557" cy="12206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Serienfertigung/</a:t>
            </a:r>
          </a:p>
          <a:p>
            <a:pPr algn="ctr"/>
            <a:r>
              <a:rPr lang="de-DE" dirty="0">
                <a:solidFill>
                  <a:schemeClr val="tx1"/>
                </a:solidFill>
              </a:rPr>
              <a:t>Fertigungslinien</a:t>
            </a:r>
          </a:p>
        </p:txBody>
      </p:sp>
      <p:sp>
        <p:nvSpPr>
          <p:cNvPr id="32" name="Ellipse 31"/>
          <p:cNvSpPr/>
          <p:nvPr/>
        </p:nvSpPr>
        <p:spPr>
          <a:xfrm>
            <a:off x="8758843" y="1672779"/>
            <a:ext cx="2823557" cy="12206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Kanban/</a:t>
            </a:r>
          </a:p>
          <a:p>
            <a:pPr algn="ctr"/>
            <a:r>
              <a:rPr lang="de-DE" dirty="0">
                <a:solidFill>
                  <a:schemeClr val="tx1"/>
                </a:solidFill>
              </a:rPr>
              <a:t>verbrauchs-gesteuert</a:t>
            </a:r>
          </a:p>
        </p:txBody>
      </p:sp>
      <p:sp>
        <p:nvSpPr>
          <p:cNvPr id="3" name="Textfeld 2"/>
          <p:cNvSpPr txBox="1"/>
          <p:nvPr/>
        </p:nvSpPr>
        <p:spPr>
          <a:xfrm>
            <a:off x="277093" y="3692525"/>
            <a:ext cx="3738844" cy="1323439"/>
          </a:xfrm>
          <a:prstGeom prst="rect">
            <a:avLst/>
          </a:prstGeom>
          <a:noFill/>
        </p:spPr>
        <p:txBody>
          <a:bodyPr wrap="none" rtlCol="0">
            <a:spAutoFit/>
          </a:bodyPr>
          <a:lstStyle/>
          <a:p>
            <a:pPr algn="ctr"/>
            <a:r>
              <a:rPr lang="de-DE" sz="1600" dirty="0"/>
              <a:t>Planaufträge werden in</a:t>
            </a:r>
          </a:p>
          <a:p>
            <a:pPr algn="ctr"/>
            <a:r>
              <a:rPr lang="de-DE" sz="1600" dirty="0"/>
              <a:t>Fertigungsaufträge umgesetzt</a:t>
            </a:r>
          </a:p>
          <a:p>
            <a:pPr algn="ctr"/>
            <a:r>
              <a:rPr lang="de-DE" sz="1600" dirty="0"/>
              <a:t>Fertigungsdurchführung über Zu- und </a:t>
            </a:r>
          </a:p>
          <a:p>
            <a:pPr algn="ctr"/>
            <a:r>
              <a:rPr lang="de-DE" sz="1600" dirty="0"/>
              <a:t>Abbuchungen von Komponenten und</a:t>
            </a:r>
          </a:p>
          <a:p>
            <a:pPr algn="ctr"/>
            <a:r>
              <a:rPr lang="de-DE" sz="1600" dirty="0"/>
              <a:t>Rückmeldungen von produzierten Mengen</a:t>
            </a:r>
          </a:p>
        </p:txBody>
      </p:sp>
      <p:sp>
        <p:nvSpPr>
          <p:cNvPr id="33" name="Textfeld 32"/>
          <p:cNvSpPr txBox="1"/>
          <p:nvPr/>
        </p:nvSpPr>
        <p:spPr>
          <a:xfrm>
            <a:off x="4835144" y="3700999"/>
            <a:ext cx="2909643" cy="1077218"/>
          </a:xfrm>
          <a:prstGeom prst="rect">
            <a:avLst/>
          </a:prstGeom>
          <a:noFill/>
        </p:spPr>
        <p:txBody>
          <a:bodyPr wrap="none" rtlCol="0">
            <a:spAutoFit/>
          </a:bodyPr>
          <a:lstStyle/>
          <a:p>
            <a:pPr algn="ctr"/>
            <a:r>
              <a:rPr lang="de-DE" sz="1600" dirty="0"/>
              <a:t>Produktionssteuerung deutlich</a:t>
            </a:r>
          </a:p>
          <a:p>
            <a:pPr algn="ctr"/>
            <a:r>
              <a:rPr lang="de-DE" sz="1600" dirty="0"/>
              <a:t>geringer. </a:t>
            </a:r>
          </a:p>
          <a:p>
            <a:pPr algn="ctr"/>
            <a:r>
              <a:rPr lang="de-DE" sz="1600" dirty="0"/>
              <a:t>Anwendung von Fertigungslinien</a:t>
            </a:r>
          </a:p>
          <a:p>
            <a:pPr algn="ctr"/>
            <a:r>
              <a:rPr lang="de-DE" sz="1600" dirty="0"/>
              <a:t>mit Linienplan</a:t>
            </a:r>
          </a:p>
        </p:txBody>
      </p:sp>
      <p:sp>
        <p:nvSpPr>
          <p:cNvPr id="34" name="Textfeld 33"/>
          <p:cNvSpPr txBox="1"/>
          <p:nvPr/>
        </p:nvSpPr>
        <p:spPr>
          <a:xfrm>
            <a:off x="8418457" y="3700999"/>
            <a:ext cx="3504327" cy="1569660"/>
          </a:xfrm>
          <a:prstGeom prst="rect">
            <a:avLst/>
          </a:prstGeom>
          <a:noFill/>
        </p:spPr>
        <p:txBody>
          <a:bodyPr wrap="square" rtlCol="0">
            <a:spAutoFit/>
          </a:bodyPr>
          <a:lstStyle/>
          <a:p>
            <a:pPr algn="ctr"/>
            <a:r>
              <a:rPr lang="de-DE" sz="1600" dirty="0"/>
              <a:t>Keine aufwendige Planung nötig,</a:t>
            </a:r>
          </a:p>
          <a:p>
            <a:pPr algn="ctr"/>
            <a:r>
              <a:rPr lang="de-DE" sz="1600" dirty="0"/>
              <a:t>sondern verbrauchsgesteuert über Behälterprinzip.</a:t>
            </a:r>
          </a:p>
          <a:p>
            <a:pPr algn="ctr"/>
            <a:r>
              <a:rPr lang="de-DE" sz="1600" dirty="0"/>
              <a:t>Aufteilung nach PVB (Produktions-</a:t>
            </a:r>
            <a:r>
              <a:rPr lang="de-DE" sz="1600" dirty="0" err="1"/>
              <a:t>versorgungsbereiche</a:t>
            </a:r>
            <a:r>
              <a:rPr lang="de-DE" sz="1600" dirty="0"/>
              <a:t>) mit definierten Kanban-Regelkreise</a:t>
            </a:r>
          </a:p>
        </p:txBody>
      </p:sp>
      <p:sp>
        <p:nvSpPr>
          <p:cNvPr id="2" name="Foliennummernplatzhalter 1"/>
          <p:cNvSpPr>
            <a:spLocks noGrp="1"/>
          </p:cNvSpPr>
          <p:nvPr>
            <p:ph type="sldNum" sz="quarter" idx="12"/>
          </p:nvPr>
        </p:nvSpPr>
        <p:spPr/>
        <p:txBody>
          <a:bodyPr/>
          <a:lstStyle/>
          <a:p>
            <a:fld id="{A9F5A7EA-BB31-4A85-9EFE-A0D9A82369C9}" type="slidenum">
              <a:rPr lang="de-DE" smtClean="0"/>
              <a:t>9</a:t>
            </a:fld>
            <a:endParaRPr lang="de-DE"/>
          </a:p>
        </p:txBody>
      </p:sp>
    </p:spTree>
    <p:extLst>
      <p:ext uri="{BB962C8B-B14F-4D97-AF65-F5344CB8AC3E}">
        <p14:creationId xmlns:p14="http://schemas.microsoft.com/office/powerpoint/2010/main" val="1987787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FOXLABELUSERINTERACTION" val="True"/>
  <p:tag name="ISFOXOLDCLASSIFICATIONID" val="00000000-0000-0000-0000-000000000000"/>
  <p:tag name="ISFOXCLASSIFICATIONID" val="d4c75f49-f1ee-485c-aa75-2c54e2ab5223"/>
  <p:tag name="ISFOXCLASSIFICATIONNAME" val="Internal"/>
  <p:tag name="ISFOXPREFIX" val="DRX"/>
  <p:tag name="ISFOXSHOWCLASSIFICATIONREQUESTDIALOG" val="False"/>
  <p:tag name="A71660D270C64F5BBB8F27F5E85BE6370" val="DOMFGDVB\BW00037391;d4c75f49-f1ee-485c-aa75-2c54e2ab5223;Internal;2021-03-03T09:08:30;;DRX|"/>
  <p:tag name="A71660D270C64F5BBB8F27F5E85BE630" val="1"/>
  <p:tag name="ISFOXCLASSIFICATIONINKEYWORDS" val="Internal"/>
  <p:tag name="ISFOXDOVERSIONINGONSAV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2934</Words>
  <Application>Microsoft Office PowerPoint</Application>
  <PresentationFormat>Breitbild</PresentationFormat>
  <Paragraphs>404</Paragraphs>
  <Slides>31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31</vt:i4>
      </vt:variant>
    </vt:vector>
  </HeadingPairs>
  <TitlesOfParts>
    <vt:vector size="35" baseType="lpstr">
      <vt:lpstr>Arial</vt:lpstr>
      <vt:lpstr>Calibri</vt:lpstr>
      <vt:lpstr>Calibri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Becker Werner</dc:creator>
  <cp:keywords>Internal;</cp:keywords>
  <cp:lastModifiedBy>Becker Werner OL133</cp:lastModifiedBy>
  <cp:revision>68</cp:revision>
  <cp:lastPrinted>2019-10-30T07:49:47Z</cp:lastPrinted>
  <dcterms:created xsi:type="dcterms:W3CDTF">2019-10-28T09:46:21Z</dcterms:created>
  <dcterms:modified xsi:type="dcterms:W3CDTF">2021-03-03T08:08:45Z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71660d270c64f5bbb8f27ffa23">
    <vt:bool>true</vt:bool>
  </property>
  <property fmtid="{D5CDD505-2E9C-101B-9397-08002B2CF9AE}" pid="3" name="Classification">
    <vt:lpwstr>Internal</vt:lpwstr>
  </property>
</Properties>
</file>