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3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797675" cy="9926638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841A7-0EA1-46D4-9219-4A9069F41375}" v="1" dt="2022-11-09T14:16:03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 Werner OG1211" userId="e8270ec5-2b29-421d-a1c9-a2d54bad9b61" providerId="ADAL" clId="{7BF841A7-0EA1-46D4-9219-4A9069F41375}"/>
    <pc:docChg chg="custSel modSld">
      <pc:chgData name="Becker Werner OG1211" userId="e8270ec5-2b29-421d-a1c9-a2d54bad9b61" providerId="ADAL" clId="{7BF841A7-0EA1-46D4-9219-4A9069F41375}" dt="2022-11-09T14:17:44.519" v="85" actId="20577"/>
      <pc:docMkLst>
        <pc:docMk/>
      </pc:docMkLst>
      <pc:sldChg chg="addSp delSp modSp mod">
        <pc:chgData name="Becker Werner OG1211" userId="e8270ec5-2b29-421d-a1c9-a2d54bad9b61" providerId="ADAL" clId="{7BF841A7-0EA1-46D4-9219-4A9069F41375}" dt="2022-11-09T14:17:44.519" v="85" actId="20577"/>
        <pc:sldMkLst>
          <pc:docMk/>
          <pc:sldMk cId="128850434" sldId="257"/>
        </pc:sldMkLst>
        <pc:spChg chg="mod">
          <ac:chgData name="Becker Werner OG1211" userId="e8270ec5-2b29-421d-a1c9-a2d54bad9b61" providerId="ADAL" clId="{7BF841A7-0EA1-46D4-9219-4A9069F41375}" dt="2022-11-09T14:17:32.549" v="75" actId="1076"/>
          <ac:spMkLst>
            <pc:docMk/>
            <pc:sldMk cId="128850434" sldId="257"/>
            <ac:spMk id="5" creationId="{8CA2D491-AEC2-44EB-BE10-6D21D44FC3E8}"/>
          </ac:spMkLst>
        </pc:spChg>
        <pc:spChg chg="add mod">
          <ac:chgData name="Becker Werner OG1211" userId="e8270ec5-2b29-421d-a1c9-a2d54bad9b61" providerId="ADAL" clId="{7BF841A7-0EA1-46D4-9219-4A9069F41375}" dt="2022-11-09T14:17:38.415" v="77" actId="1076"/>
          <ac:spMkLst>
            <pc:docMk/>
            <pc:sldMk cId="128850434" sldId="257"/>
            <ac:spMk id="76" creationId="{B8DE8191-9386-4FC2-B905-6034443AFC22}"/>
          </ac:spMkLst>
        </pc:spChg>
        <pc:spChg chg="mod">
          <ac:chgData name="Becker Werner OG1211" userId="e8270ec5-2b29-421d-a1c9-a2d54bad9b61" providerId="ADAL" clId="{7BF841A7-0EA1-46D4-9219-4A9069F41375}" dt="2022-11-09T14:01:20.065" v="0" actId="108"/>
          <ac:spMkLst>
            <pc:docMk/>
            <pc:sldMk cId="128850434" sldId="257"/>
            <ac:spMk id="88" creationId="{0912115D-A06F-4388-A8B3-75F54C35DD1B}"/>
          </ac:spMkLst>
        </pc:spChg>
        <pc:spChg chg="mod">
          <ac:chgData name="Becker Werner OG1211" userId="e8270ec5-2b29-421d-a1c9-a2d54bad9b61" providerId="ADAL" clId="{7BF841A7-0EA1-46D4-9219-4A9069F41375}" dt="2022-11-09T14:01:30.349" v="1" actId="108"/>
          <ac:spMkLst>
            <pc:docMk/>
            <pc:sldMk cId="128850434" sldId="257"/>
            <ac:spMk id="90" creationId="{2334BEE7-C6F2-4838-9083-75DA7F3F9D9B}"/>
          </ac:spMkLst>
        </pc:spChg>
        <pc:spChg chg="del">
          <ac:chgData name="Becker Werner OG1211" userId="e8270ec5-2b29-421d-a1c9-a2d54bad9b61" providerId="ADAL" clId="{7BF841A7-0EA1-46D4-9219-4A9069F41375}" dt="2022-11-09T14:17:28.104" v="74" actId="478"/>
          <ac:spMkLst>
            <pc:docMk/>
            <pc:sldMk cId="128850434" sldId="257"/>
            <ac:spMk id="98" creationId="{D5E4C0B3-8C4B-4BEF-A7DF-9C5D75D5A797}"/>
          </ac:spMkLst>
        </pc:spChg>
        <pc:spChg chg="mod">
          <ac:chgData name="Becker Werner OG1211" userId="e8270ec5-2b29-421d-a1c9-a2d54bad9b61" providerId="ADAL" clId="{7BF841A7-0EA1-46D4-9219-4A9069F41375}" dt="2022-11-09T14:17:44.519" v="85" actId="20577"/>
          <ac:spMkLst>
            <pc:docMk/>
            <pc:sldMk cId="128850434" sldId="257"/>
            <ac:spMk id="106" creationId="{5FB87009-ABBA-475E-8F12-7DFB19094744}"/>
          </ac:spMkLst>
        </pc:spChg>
        <pc:picChg chg="del mod">
          <ac:chgData name="Becker Werner OG1211" userId="e8270ec5-2b29-421d-a1c9-a2d54bad9b61" providerId="ADAL" clId="{7BF841A7-0EA1-46D4-9219-4A9069F41375}" dt="2022-11-09T14:17:20.032" v="73" actId="478"/>
          <ac:picMkLst>
            <pc:docMk/>
            <pc:sldMk cId="128850434" sldId="257"/>
            <ac:picMk id="4" creationId="{8F20AF6E-103C-4588-A630-51D46A1613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AFB29-144E-4488-88E0-CFD746CB7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0E0554-8A91-43F4-AFF1-A8EFC8FCD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4CE133-3612-467D-B8F0-2C4B1C15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69991-F98B-4BA7-9040-B6CE3DE3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7B7F8F-5997-428A-92EE-D0F06A1D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23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1E50A-59D9-4AB4-9F80-B1A38C0D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E2610F-A933-40F1-9DFE-E62F9EEF8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9EC995-6582-4740-87B0-EA99FF84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B4C84B-50EF-4E71-B278-B35B803E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D2EB7B-B62E-4935-B83A-82874F12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0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E3C8398-BF17-4F51-A96B-385CCD729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C17569-6CDF-4860-A73C-E377F5D07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2AB39C-21C0-4306-8D5B-9B3A710C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EE3449-E5E6-4D68-B271-D1509AE5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57F17A-C796-4FF2-A2AC-E99027DD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29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AED17-C3A4-48F7-A3DB-63B72C30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2A7E3E-7107-494C-B9DD-62E60013D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DADE5A-FF63-41A5-B4C5-264ACB8E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6CD0DE-D660-481E-A88D-6A20DDB4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705B3C-71F4-4796-88DA-9790E501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18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19575-49B5-4868-8D55-D4E980CD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432F1A-6038-4EC5-AD15-3261580C4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0232F1-8892-40CE-81F7-BAF21B23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91E7E3-3003-4A0F-9AF9-0EF519FB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CA1266-8A2A-42DF-BB43-81C6A86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06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9045E-D6AE-425E-83C0-916CB9B0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4D7D49-71D2-437A-8ED1-76C0551EC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1F3C64-3EE1-4ED6-86AB-D7307BAD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2AF781-0B98-4EA5-A5C9-335E8117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113C31-F24B-4AC5-B640-F283CCD9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911818-E19F-4957-97D9-67249B51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5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0F91E-D36C-4A2F-AB11-1C58E6C3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1A5907-BA0E-4786-84F8-84876A3FD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C22301-A3A6-4865-A12A-2E747C037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2AF0E9-504A-4351-B408-75D1A547B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45590D-8BEE-44AE-B8AD-6FB653A5C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8A7A99-B2A2-4D07-957F-06A2919E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689D92-E8D2-4A3D-9D7A-BFC1CFB9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0A13A4B-F8D5-450B-BC17-5D3D54F4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36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4BF1D-74E1-479F-AD83-22419FD3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607830-4829-4304-9F9A-1BFD1544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085627-AA7F-4822-A283-A893E5F5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111133-02DE-4187-ACD2-6286E1FE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7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5C60CD-F06A-4738-896C-93BC064C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1FDF63-43B2-4D24-959C-A1CFAFE6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0CF97C-28C6-45EC-B709-77DAAB99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11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ED7FC-CAF8-41B8-8B2E-E8868E0D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129496-B6F2-4D82-9714-018A4F95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FFB3B5-44F3-4478-BE25-D31426319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4C8EFF-9415-4E65-82B8-893A9F59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949297-6A75-4298-AF12-73AF810D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6C6DEE-D99A-4877-BEC4-7C1E751F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66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03D20-1924-4212-997A-F55FD5B8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C6C568-739B-4E0B-8169-67756766E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39E78F-C737-4064-821C-CBA8D61DD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618CFE-3957-4FFE-AD36-2151CD5C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E5BAC1-63CC-4A79-A73F-DC43FD5E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524CEB-D447-47B0-B658-FC7900BB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3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DE7F52-49D6-4CA5-AC01-9B865CC5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5A8DEA-4DE2-4AE9-A656-832025B0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FB379A-1731-489C-828B-368A2C4C3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0DBED-909A-4FBB-960B-5B5CCE90C55F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E83D9B-D465-4676-8E72-64E420410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BCB19-C1AA-4AE6-9C6D-FE119589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516E-FA57-4CF9-A77E-FADB47DC730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MSIPCMContentMarking" descr="{&quot;HashCode&quot;:-464112158,&quot;Placement&quot;:&quot;Footer&quot;,&quot;Top&quot;:524.1047,&quot;Left&quot;:0.0,&quot;SlideWidth&quot;:960,&quot;SlideHeight&quot;:540}">
            <a:extLst>
              <a:ext uri="{FF2B5EF4-FFF2-40B4-BE49-F238E27FC236}">
                <a16:creationId xmlns:a16="http://schemas.microsoft.com/office/drawing/2014/main" id="{48308672-A9C6-4482-8D56-2CA66C987CF0}"/>
              </a:ext>
            </a:extLst>
          </p:cNvPr>
          <p:cNvSpPr txBox="1"/>
          <p:nvPr userDrawn="1"/>
        </p:nvSpPr>
        <p:spPr>
          <a:xfrm>
            <a:off x="0" y="6656129"/>
            <a:ext cx="3934875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808080"/>
                </a:solidFill>
                <a:latin typeface="Arial" panose="020B0604020202020204" pitchFamily="34" charset="0"/>
              </a:rPr>
              <a:t>Internal: All rights reserved. Distribution within DRÄXLMAIER Group, customer and partners</a:t>
            </a:r>
            <a:endParaRPr lang="de-DE" sz="70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olke 24">
            <a:extLst>
              <a:ext uri="{FF2B5EF4-FFF2-40B4-BE49-F238E27FC236}">
                <a16:creationId xmlns:a16="http://schemas.microsoft.com/office/drawing/2014/main" id="{3762368F-C41B-4A1B-8A82-BA15B7A14D7C}"/>
              </a:ext>
            </a:extLst>
          </p:cNvPr>
          <p:cNvSpPr/>
          <p:nvPr/>
        </p:nvSpPr>
        <p:spPr bwMode="auto">
          <a:xfrm>
            <a:off x="1640436" y="3466985"/>
            <a:ext cx="1421541" cy="560555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9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>
              <a:ln>
                <a:noFill/>
              </a:ln>
              <a:solidFill>
                <a:srgbClr val="32322F"/>
              </a:solidFill>
              <a:effectLst/>
              <a:latin typeface="Arial" charset="0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18776B4-DD3E-4B8F-B245-960C1B17DB9F}"/>
              </a:ext>
            </a:extLst>
          </p:cNvPr>
          <p:cNvGrpSpPr/>
          <p:nvPr/>
        </p:nvGrpSpPr>
        <p:grpSpPr>
          <a:xfrm>
            <a:off x="1625113" y="3501218"/>
            <a:ext cx="1239887" cy="560555"/>
            <a:chOff x="1089301" y="1772816"/>
            <a:chExt cx="1239887" cy="560555"/>
          </a:xfrm>
        </p:grpSpPr>
        <p:sp>
          <p:nvSpPr>
            <p:cNvPr id="73" name="Wolke 72">
              <a:extLst>
                <a:ext uri="{FF2B5EF4-FFF2-40B4-BE49-F238E27FC236}">
                  <a16:creationId xmlns:a16="http://schemas.microsoft.com/office/drawing/2014/main" id="{8EB02607-9862-411A-9CE8-DEF38A023B32}"/>
                </a:ext>
              </a:extLst>
            </p:cNvPr>
            <p:cNvSpPr/>
            <p:nvPr/>
          </p:nvSpPr>
          <p:spPr bwMode="auto">
            <a:xfrm>
              <a:off x="1089301" y="1772816"/>
              <a:ext cx="1239887" cy="560555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9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>
                <a:ln>
                  <a:noFill/>
                </a:ln>
                <a:solidFill>
                  <a:srgbClr val="32322F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feld 53">
              <a:extLst>
                <a:ext uri="{FF2B5EF4-FFF2-40B4-BE49-F238E27FC236}">
                  <a16:creationId xmlns:a16="http://schemas.microsoft.com/office/drawing/2014/main" id="{1740AAAB-78B3-4EE5-89D0-8AF49BF997B6}"/>
                </a:ext>
              </a:extLst>
            </p:cNvPr>
            <p:cNvSpPr txBox="1"/>
            <p:nvPr/>
          </p:nvSpPr>
          <p:spPr>
            <a:xfrm>
              <a:off x="1167007" y="1887211"/>
              <a:ext cx="9675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 err="1"/>
                <a:t>Kd.anfrage</a:t>
              </a:r>
              <a:endParaRPr lang="de-DE" sz="1400" dirty="0"/>
            </a:p>
          </p:txBody>
        </p:sp>
      </p:grpSp>
      <p:sp>
        <p:nvSpPr>
          <p:cNvPr id="27" name="Pfeil nach rechts 40">
            <a:extLst>
              <a:ext uri="{FF2B5EF4-FFF2-40B4-BE49-F238E27FC236}">
                <a16:creationId xmlns:a16="http://schemas.microsoft.com/office/drawing/2014/main" id="{81F99212-DE68-4228-9D23-6BBDC0F05C2A}"/>
              </a:ext>
            </a:extLst>
          </p:cNvPr>
          <p:cNvSpPr/>
          <p:nvPr/>
        </p:nvSpPr>
        <p:spPr bwMode="auto">
          <a:xfrm>
            <a:off x="3671177" y="3945223"/>
            <a:ext cx="1851764" cy="73149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9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>
              <a:ln>
                <a:noFill/>
              </a:ln>
              <a:solidFill>
                <a:srgbClr val="32322F"/>
              </a:solidFill>
              <a:effectLst/>
              <a:latin typeface="Arial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7ED05AE-E778-405A-A6EC-CA34550B134A}"/>
              </a:ext>
            </a:extLst>
          </p:cNvPr>
          <p:cNvGrpSpPr/>
          <p:nvPr/>
        </p:nvGrpSpPr>
        <p:grpSpPr>
          <a:xfrm>
            <a:off x="2938456" y="3405332"/>
            <a:ext cx="1658603" cy="731499"/>
            <a:chOff x="1652699" y="1955837"/>
            <a:chExt cx="1658603" cy="731499"/>
          </a:xfrm>
        </p:grpSpPr>
        <p:sp>
          <p:nvSpPr>
            <p:cNvPr id="71" name="Pfeil nach rechts 42">
              <a:extLst>
                <a:ext uri="{FF2B5EF4-FFF2-40B4-BE49-F238E27FC236}">
                  <a16:creationId xmlns:a16="http://schemas.microsoft.com/office/drawing/2014/main" id="{3245B6F4-C475-49CD-AFC2-20AC30979F7A}"/>
                </a:ext>
              </a:extLst>
            </p:cNvPr>
            <p:cNvSpPr/>
            <p:nvPr/>
          </p:nvSpPr>
          <p:spPr bwMode="auto">
            <a:xfrm>
              <a:off x="1652699" y="1955837"/>
              <a:ext cx="1658603" cy="731499"/>
            </a:xfrm>
            <a:prstGeom prst="right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9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>
                <a:ln>
                  <a:noFill/>
                </a:ln>
                <a:solidFill>
                  <a:srgbClr val="32322F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feld 57">
              <a:extLst>
                <a:ext uri="{FF2B5EF4-FFF2-40B4-BE49-F238E27FC236}">
                  <a16:creationId xmlns:a16="http://schemas.microsoft.com/office/drawing/2014/main" id="{1E6C0242-9AEB-4174-8B12-01A9F5C76FF0}"/>
                </a:ext>
              </a:extLst>
            </p:cNvPr>
            <p:cNvSpPr txBox="1"/>
            <p:nvPr/>
          </p:nvSpPr>
          <p:spPr>
            <a:xfrm>
              <a:off x="1898444" y="2161570"/>
              <a:ext cx="9180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 err="1"/>
                <a:t>Kapa.mgt</a:t>
              </a:r>
              <a:r>
                <a:rPr lang="de-DE" sz="1400" dirty="0"/>
                <a:t>.</a:t>
              </a:r>
            </a:p>
          </p:txBody>
        </p:sp>
      </p:grpSp>
      <p:sp>
        <p:nvSpPr>
          <p:cNvPr id="29" name="Pfeil nach rechts 46">
            <a:extLst>
              <a:ext uri="{FF2B5EF4-FFF2-40B4-BE49-F238E27FC236}">
                <a16:creationId xmlns:a16="http://schemas.microsoft.com/office/drawing/2014/main" id="{C195240F-3BE5-43F8-8BB2-C1CF3C5044FB}"/>
              </a:ext>
            </a:extLst>
          </p:cNvPr>
          <p:cNvSpPr/>
          <p:nvPr/>
        </p:nvSpPr>
        <p:spPr bwMode="auto">
          <a:xfrm>
            <a:off x="5464898" y="3945223"/>
            <a:ext cx="1851764" cy="73149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9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>
              <a:ln>
                <a:noFill/>
              </a:ln>
              <a:solidFill>
                <a:srgbClr val="32322F"/>
              </a:solidFill>
              <a:effectLst/>
              <a:latin typeface="Arial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D93E0B1-D897-4703-8EF9-7867EACBA768}"/>
              </a:ext>
            </a:extLst>
          </p:cNvPr>
          <p:cNvGrpSpPr/>
          <p:nvPr/>
        </p:nvGrpSpPr>
        <p:grpSpPr>
          <a:xfrm>
            <a:off x="4679060" y="3352051"/>
            <a:ext cx="1987556" cy="807849"/>
            <a:chOff x="3469500" y="1950678"/>
            <a:chExt cx="1987556" cy="731499"/>
          </a:xfrm>
        </p:grpSpPr>
        <p:sp>
          <p:nvSpPr>
            <p:cNvPr id="69" name="Textfeld 60">
              <a:extLst>
                <a:ext uri="{FF2B5EF4-FFF2-40B4-BE49-F238E27FC236}">
                  <a16:creationId xmlns:a16="http://schemas.microsoft.com/office/drawing/2014/main" id="{FCBF8451-D62A-42CA-A9CB-48E8015F708A}"/>
                </a:ext>
              </a:extLst>
            </p:cNvPr>
            <p:cNvSpPr txBox="1"/>
            <p:nvPr/>
          </p:nvSpPr>
          <p:spPr>
            <a:xfrm>
              <a:off x="3571046" y="2152963"/>
              <a:ext cx="16228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/>
                <a:t>Auftragsabwicklung</a:t>
              </a:r>
            </a:p>
          </p:txBody>
        </p:sp>
        <p:sp>
          <p:nvSpPr>
            <p:cNvPr id="70" name="Pfeil nach rechts 48">
              <a:extLst>
                <a:ext uri="{FF2B5EF4-FFF2-40B4-BE49-F238E27FC236}">
                  <a16:creationId xmlns:a16="http://schemas.microsoft.com/office/drawing/2014/main" id="{EF635180-F47C-40BB-B896-88248C6C655A}"/>
                </a:ext>
              </a:extLst>
            </p:cNvPr>
            <p:cNvSpPr/>
            <p:nvPr/>
          </p:nvSpPr>
          <p:spPr bwMode="auto">
            <a:xfrm>
              <a:off x="3469500" y="1950678"/>
              <a:ext cx="1987556" cy="731499"/>
            </a:xfrm>
            <a:prstGeom prst="right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9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>
                <a:ln>
                  <a:noFill/>
                </a:ln>
                <a:solidFill>
                  <a:srgbClr val="32322F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4BF0111-27C0-48EC-9D2E-F8CA7F9277D0}"/>
              </a:ext>
            </a:extLst>
          </p:cNvPr>
          <p:cNvGrpSpPr/>
          <p:nvPr/>
        </p:nvGrpSpPr>
        <p:grpSpPr>
          <a:xfrm>
            <a:off x="6735431" y="3429633"/>
            <a:ext cx="1851764" cy="731499"/>
            <a:chOff x="5693556" y="1950678"/>
            <a:chExt cx="1851764" cy="731499"/>
          </a:xfrm>
        </p:grpSpPr>
        <p:sp>
          <p:nvSpPr>
            <p:cNvPr id="67" name="Textfeld 63">
              <a:extLst>
                <a:ext uri="{FF2B5EF4-FFF2-40B4-BE49-F238E27FC236}">
                  <a16:creationId xmlns:a16="http://schemas.microsoft.com/office/drawing/2014/main" id="{20E94530-926F-4E85-B816-AFA193DE66C1}"/>
                </a:ext>
              </a:extLst>
            </p:cNvPr>
            <p:cNvSpPr txBox="1"/>
            <p:nvPr/>
          </p:nvSpPr>
          <p:spPr>
            <a:xfrm>
              <a:off x="6000494" y="2156829"/>
              <a:ext cx="1057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/>
                <a:t>Interne Log.</a:t>
              </a:r>
            </a:p>
          </p:txBody>
        </p:sp>
        <p:sp>
          <p:nvSpPr>
            <p:cNvPr id="68" name="Pfeil nach rechts 50">
              <a:extLst>
                <a:ext uri="{FF2B5EF4-FFF2-40B4-BE49-F238E27FC236}">
                  <a16:creationId xmlns:a16="http://schemas.microsoft.com/office/drawing/2014/main" id="{9745F5ED-3A71-4C04-9932-35E91232EFBC}"/>
                </a:ext>
              </a:extLst>
            </p:cNvPr>
            <p:cNvSpPr/>
            <p:nvPr/>
          </p:nvSpPr>
          <p:spPr bwMode="auto">
            <a:xfrm>
              <a:off x="5693556" y="1950678"/>
              <a:ext cx="1851764" cy="731499"/>
            </a:xfrm>
            <a:prstGeom prst="right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9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>
                <a:ln>
                  <a:noFill/>
                </a:ln>
                <a:solidFill>
                  <a:srgbClr val="32322F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D97A6A2-033D-49E8-88B3-F44F68B0A15C}"/>
              </a:ext>
            </a:extLst>
          </p:cNvPr>
          <p:cNvGrpSpPr/>
          <p:nvPr/>
        </p:nvGrpSpPr>
        <p:grpSpPr>
          <a:xfrm>
            <a:off x="8663772" y="3430999"/>
            <a:ext cx="1851764" cy="731499"/>
            <a:chOff x="7787536" y="1950677"/>
            <a:chExt cx="1851764" cy="731499"/>
          </a:xfrm>
        </p:grpSpPr>
        <p:sp>
          <p:nvSpPr>
            <p:cNvPr id="65" name="Textfeld 66">
              <a:extLst>
                <a:ext uri="{FF2B5EF4-FFF2-40B4-BE49-F238E27FC236}">
                  <a16:creationId xmlns:a16="http://schemas.microsoft.com/office/drawing/2014/main" id="{13024D84-621A-414C-9D9A-CBA091E71B31}"/>
                </a:ext>
              </a:extLst>
            </p:cNvPr>
            <p:cNvSpPr txBox="1"/>
            <p:nvPr/>
          </p:nvSpPr>
          <p:spPr>
            <a:xfrm>
              <a:off x="7905050" y="2160056"/>
              <a:ext cx="1388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/>
                <a:t>Distributionslog.</a:t>
              </a:r>
            </a:p>
          </p:txBody>
        </p:sp>
        <p:sp>
          <p:nvSpPr>
            <p:cNvPr id="66" name="Pfeil nach rechts 52">
              <a:extLst>
                <a:ext uri="{FF2B5EF4-FFF2-40B4-BE49-F238E27FC236}">
                  <a16:creationId xmlns:a16="http://schemas.microsoft.com/office/drawing/2014/main" id="{2430AA35-89EA-4C5A-BD74-8C264EA285C7}"/>
                </a:ext>
              </a:extLst>
            </p:cNvPr>
            <p:cNvSpPr/>
            <p:nvPr/>
          </p:nvSpPr>
          <p:spPr bwMode="auto">
            <a:xfrm>
              <a:off x="7787536" y="1950677"/>
              <a:ext cx="1851764" cy="731499"/>
            </a:xfrm>
            <a:prstGeom prst="right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9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>
                <a:ln>
                  <a:noFill/>
                </a:ln>
                <a:solidFill>
                  <a:srgbClr val="32322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Textfeld 69">
            <a:extLst>
              <a:ext uri="{FF2B5EF4-FFF2-40B4-BE49-F238E27FC236}">
                <a16:creationId xmlns:a16="http://schemas.microsoft.com/office/drawing/2014/main" id="{87BF6AB2-D2AC-48C2-8C34-93287E71944E}"/>
              </a:ext>
            </a:extLst>
          </p:cNvPr>
          <p:cNvSpPr txBox="1"/>
          <p:nvPr/>
        </p:nvSpPr>
        <p:spPr>
          <a:xfrm>
            <a:off x="2068459" y="2868153"/>
            <a:ext cx="99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/>
              <a:t>Anlaufmgt</a:t>
            </a:r>
            <a:r>
              <a:rPr lang="de-DE" sz="1400" dirty="0"/>
              <a:t>.</a:t>
            </a:r>
          </a:p>
          <a:p>
            <a:r>
              <a:rPr lang="de-DE" sz="1400" dirty="0"/>
              <a:t>(NPP)</a:t>
            </a:r>
          </a:p>
        </p:txBody>
      </p:sp>
      <p:sp>
        <p:nvSpPr>
          <p:cNvPr id="34" name="Textfeld 71">
            <a:extLst>
              <a:ext uri="{FF2B5EF4-FFF2-40B4-BE49-F238E27FC236}">
                <a16:creationId xmlns:a16="http://schemas.microsoft.com/office/drawing/2014/main" id="{573F5C24-87CE-4043-9057-399E0C395702}"/>
              </a:ext>
            </a:extLst>
          </p:cNvPr>
          <p:cNvSpPr txBox="1"/>
          <p:nvPr/>
        </p:nvSpPr>
        <p:spPr>
          <a:xfrm>
            <a:off x="2943028" y="2443355"/>
            <a:ext cx="1465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Bedarfsabgleich</a:t>
            </a:r>
          </a:p>
          <a:p>
            <a:r>
              <a:rPr lang="de-DE" sz="1400" dirty="0"/>
              <a:t>Kunde-Produktion</a:t>
            </a:r>
          </a:p>
        </p:txBody>
      </p:sp>
      <p:sp>
        <p:nvSpPr>
          <p:cNvPr id="35" name="Textfeld 73">
            <a:extLst>
              <a:ext uri="{FF2B5EF4-FFF2-40B4-BE49-F238E27FC236}">
                <a16:creationId xmlns:a16="http://schemas.microsoft.com/office/drawing/2014/main" id="{9BEB0FE2-82EB-4313-8742-49C4506F904A}"/>
              </a:ext>
            </a:extLst>
          </p:cNvPr>
          <p:cNvSpPr txBox="1"/>
          <p:nvPr/>
        </p:nvSpPr>
        <p:spPr>
          <a:xfrm>
            <a:off x="3993942" y="4335504"/>
            <a:ext cx="1079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Beschaffung</a:t>
            </a:r>
          </a:p>
        </p:txBody>
      </p:sp>
      <p:sp>
        <p:nvSpPr>
          <p:cNvPr id="36" name="Textfeld 75">
            <a:extLst>
              <a:ext uri="{FF2B5EF4-FFF2-40B4-BE49-F238E27FC236}">
                <a16:creationId xmlns:a16="http://schemas.microsoft.com/office/drawing/2014/main" id="{EBDB32E8-439A-4F27-9FFC-032A2F95CD1B}"/>
              </a:ext>
            </a:extLst>
          </p:cNvPr>
          <p:cNvSpPr txBox="1"/>
          <p:nvPr/>
        </p:nvSpPr>
        <p:spPr>
          <a:xfrm>
            <a:off x="5391634" y="2422835"/>
            <a:ext cx="1002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Fertigungs-</a:t>
            </a:r>
          </a:p>
          <a:p>
            <a:r>
              <a:rPr lang="de-DE" sz="1400" dirty="0" err="1"/>
              <a:t>steuerung</a:t>
            </a:r>
            <a:r>
              <a:rPr lang="de-DE" sz="1400" dirty="0"/>
              <a:t> </a:t>
            </a:r>
          </a:p>
          <a:p>
            <a:r>
              <a:rPr lang="de-DE" sz="1400" dirty="0"/>
              <a:t>(FAUF)</a:t>
            </a:r>
          </a:p>
        </p:txBody>
      </p:sp>
      <p:sp>
        <p:nvSpPr>
          <p:cNvPr id="37" name="Textfeld 77">
            <a:extLst>
              <a:ext uri="{FF2B5EF4-FFF2-40B4-BE49-F238E27FC236}">
                <a16:creationId xmlns:a16="http://schemas.microsoft.com/office/drawing/2014/main" id="{CDA1DF99-5CD7-487E-9A81-106A813CAA3F}"/>
              </a:ext>
            </a:extLst>
          </p:cNvPr>
          <p:cNvSpPr txBox="1"/>
          <p:nvPr/>
        </p:nvSpPr>
        <p:spPr>
          <a:xfrm>
            <a:off x="6628088" y="2699945"/>
            <a:ext cx="859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Material-</a:t>
            </a:r>
          </a:p>
          <a:p>
            <a:r>
              <a:rPr lang="de-DE" sz="1400" dirty="0" err="1"/>
              <a:t>fluss</a:t>
            </a:r>
            <a:endParaRPr lang="de-DE" sz="1400" dirty="0"/>
          </a:p>
        </p:txBody>
      </p:sp>
      <p:sp>
        <p:nvSpPr>
          <p:cNvPr id="38" name="Textfeld 79">
            <a:extLst>
              <a:ext uri="{FF2B5EF4-FFF2-40B4-BE49-F238E27FC236}">
                <a16:creationId xmlns:a16="http://schemas.microsoft.com/office/drawing/2014/main" id="{D631218C-50DA-4040-9B2F-D93FC154947D}"/>
              </a:ext>
            </a:extLst>
          </p:cNvPr>
          <p:cNvSpPr txBox="1"/>
          <p:nvPr/>
        </p:nvSpPr>
        <p:spPr>
          <a:xfrm>
            <a:off x="7501943" y="2705924"/>
            <a:ext cx="884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Lager &amp;</a:t>
            </a:r>
          </a:p>
          <a:p>
            <a:r>
              <a:rPr lang="de-DE" sz="1400" dirty="0"/>
              <a:t>Transport</a:t>
            </a:r>
          </a:p>
        </p:txBody>
      </p:sp>
      <p:sp>
        <p:nvSpPr>
          <p:cNvPr id="39" name="Textfeld 81">
            <a:extLst>
              <a:ext uri="{FF2B5EF4-FFF2-40B4-BE49-F238E27FC236}">
                <a16:creationId xmlns:a16="http://schemas.microsoft.com/office/drawing/2014/main" id="{9562D663-FD29-446C-A311-61BAE345D204}"/>
              </a:ext>
            </a:extLst>
          </p:cNvPr>
          <p:cNvSpPr txBox="1"/>
          <p:nvPr/>
        </p:nvSpPr>
        <p:spPr>
          <a:xfrm>
            <a:off x="8625569" y="2727175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Milk-</a:t>
            </a:r>
          </a:p>
          <a:p>
            <a:r>
              <a:rPr lang="de-DE" sz="1400" dirty="0" err="1"/>
              <a:t>run</a:t>
            </a:r>
            <a:endParaRPr lang="de-DE" sz="1400" dirty="0"/>
          </a:p>
        </p:txBody>
      </p:sp>
      <p:sp>
        <p:nvSpPr>
          <p:cNvPr id="40" name="Textfeld 83">
            <a:extLst>
              <a:ext uri="{FF2B5EF4-FFF2-40B4-BE49-F238E27FC236}">
                <a16:creationId xmlns:a16="http://schemas.microsoft.com/office/drawing/2014/main" id="{E529AEB8-8B83-4FCA-AEDB-D689B530D212}"/>
              </a:ext>
            </a:extLst>
          </p:cNvPr>
          <p:cNvSpPr txBox="1"/>
          <p:nvPr/>
        </p:nvSpPr>
        <p:spPr>
          <a:xfrm>
            <a:off x="9127582" y="2721195"/>
            <a:ext cx="1280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Versand &amp;</a:t>
            </a:r>
          </a:p>
          <a:p>
            <a:r>
              <a:rPr lang="de-DE" sz="1400" dirty="0" err="1"/>
              <a:t>Speditionsmgt</a:t>
            </a:r>
            <a:r>
              <a:rPr lang="de-DE" sz="1400" dirty="0"/>
              <a:t>.</a:t>
            </a:r>
          </a:p>
        </p:txBody>
      </p:sp>
      <p:sp>
        <p:nvSpPr>
          <p:cNvPr id="41" name="Textfeld 85">
            <a:extLst>
              <a:ext uri="{FF2B5EF4-FFF2-40B4-BE49-F238E27FC236}">
                <a16:creationId xmlns:a16="http://schemas.microsoft.com/office/drawing/2014/main" id="{33621495-993B-4CF1-90BA-0DF38C8F46CC}"/>
              </a:ext>
            </a:extLst>
          </p:cNvPr>
          <p:cNvSpPr txBox="1"/>
          <p:nvPr/>
        </p:nvSpPr>
        <p:spPr>
          <a:xfrm>
            <a:off x="2651174" y="4343549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/>
              <a:t>Invest</a:t>
            </a:r>
            <a:endParaRPr lang="de-DE" sz="1400" dirty="0"/>
          </a:p>
          <a:p>
            <a:r>
              <a:rPr lang="de-DE" sz="1400" dirty="0"/>
              <a:t>auslösen</a:t>
            </a:r>
          </a:p>
        </p:txBody>
      </p:sp>
      <p:sp>
        <p:nvSpPr>
          <p:cNvPr id="42" name="Textfeld 89">
            <a:extLst>
              <a:ext uri="{FF2B5EF4-FFF2-40B4-BE49-F238E27FC236}">
                <a16:creationId xmlns:a16="http://schemas.microsoft.com/office/drawing/2014/main" id="{3DC026CC-981F-4F0E-A67A-B61EF868AE62}"/>
              </a:ext>
            </a:extLst>
          </p:cNvPr>
          <p:cNvSpPr txBox="1"/>
          <p:nvPr/>
        </p:nvSpPr>
        <p:spPr>
          <a:xfrm>
            <a:off x="5149545" y="4313676"/>
            <a:ext cx="105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Eskalations-</a:t>
            </a:r>
          </a:p>
          <a:p>
            <a:r>
              <a:rPr lang="de-DE" sz="1400" dirty="0" err="1"/>
              <a:t>Mgt</a:t>
            </a:r>
            <a:r>
              <a:rPr lang="de-DE" sz="1400" dirty="0"/>
              <a:t>.</a:t>
            </a:r>
          </a:p>
        </p:txBody>
      </p:sp>
      <p:sp>
        <p:nvSpPr>
          <p:cNvPr id="43" name="Textfeld 93">
            <a:extLst>
              <a:ext uri="{FF2B5EF4-FFF2-40B4-BE49-F238E27FC236}">
                <a16:creationId xmlns:a16="http://schemas.microsoft.com/office/drawing/2014/main" id="{350C3102-AE8B-4FB7-AE78-C252CC8CD280}"/>
              </a:ext>
            </a:extLst>
          </p:cNvPr>
          <p:cNvSpPr txBox="1"/>
          <p:nvPr/>
        </p:nvSpPr>
        <p:spPr>
          <a:xfrm>
            <a:off x="8745355" y="4323461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Logistik-</a:t>
            </a:r>
          </a:p>
          <a:p>
            <a:r>
              <a:rPr lang="de-DE" sz="1400" dirty="0"/>
              <a:t>Reklamationen</a:t>
            </a:r>
          </a:p>
        </p:txBody>
      </p:sp>
      <p:sp>
        <p:nvSpPr>
          <p:cNvPr id="50" name="Bogen 49">
            <a:extLst>
              <a:ext uri="{FF2B5EF4-FFF2-40B4-BE49-F238E27FC236}">
                <a16:creationId xmlns:a16="http://schemas.microsoft.com/office/drawing/2014/main" id="{C69AC18C-4223-4E01-BD2F-B01E73909CE8}"/>
              </a:ext>
            </a:extLst>
          </p:cNvPr>
          <p:cNvSpPr/>
          <p:nvPr/>
        </p:nvSpPr>
        <p:spPr>
          <a:xfrm rot="10995210">
            <a:off x="2824644" y="2989197"/>
            <a:ext cx="612000" cy="597389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1" name="Bogen 50">
            <a:extLst>
              <a:ext uri="{FF2B5EF4-FFF2-40B4-BE49-F238E27FC236}">
                <a16:creationId xmlns:a16="http://schemas.microsoft.com/office/drawing/2014/main" id="{86349391-0BDE-4752-B4DD-0CDA52CF785D}"/>
              </a:ext>
            </a:extLst>
          </p:cNvPr>
          <p:cNvSpPr/>
          <p:nvPr/>
        </p:nvSpPr>
        <p:spPr>
          <a:xfrm rot="10995210">
            <a:off x="3536977" y="2983500"/>
            <a:ext cx="612000" cy="597389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2" name="Bogen 51">
            <a:extLst>
              <a:ext uri="{FF2B5EF4-FFF2-40B4-BE49-F238E27FC236}">
                <a16:creationId xmlns:a16="http://schemas.microsoft.com/office/drawing/2014/main" id="{309D5309-892F-497C-BF3E-CB0A6441A08F}"/>
              </a:ext>
            </a:extLst>
          </p:cNvPr>
          <p:cNvSpPr/>
          <p:nvPr/>
        </p:nvSpPr>
        <p:spPr>
          <a:xfrm rot="10995210" flipV="1">
            <a:off x="3018169" y="3954265"/>
            <a:ext cx="917366" cy="692892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3" name="Bogen 52">
            <a:extLst>
              <a:ext uri="{FF2B5EF4-FFF2-40B4-BE49-F238E27FC236}">
                <a16:creationId xmlns:a16="http://schemas.microsoft.com/office/drawing/2014/main" id="{DCA66950-5A02-49F6-80E5-4D8359489B43}"/>
              </a:ext>
            </a:extLst>
          </p:cNvPr>
          <p:cNvSpPr/>
          <p:nvPr/>
        </p:nvSpPr>
        <p:spPr>
          <a:xfrm rot="10995210">
            <a:off x="4601937" y="2951701"/>
            <a:ext cx="612000" cy="597389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4" name="Textfeld 112">
            <a:extLst>
              <a:ext uri="{FF2B5EF4-FFF2-40B4-BE49-F238E27FC236}">
                <a16:creationId xmlns:a16="http://schemas.microsoft.com/office/drawing/2014/main" id="{6BBB2B2B-0E31-410D-B7E2-4E9594939597}"/>
              </a:ext>
            </a:extLst>
          </p:cNvPr>
          <p:cNvSpPr txBox="1"/>
          <p:nvPr/>
        </p:nvSpPr>
        <p:spPr>
          <a:xfrm>
            <a:off x="4302717" y="2424978"/>
            <a:ext cx="11169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Bedarfe</a:t>
            </a:r>
          </a:p>
          <a:p>
            <a:r>
              <a:rPr lang="de-DE" sz="1400" dirty="0"/>
              <a:t>(Bestellung/ </a:t>
            </a:r>
          </a:p>
          <a:p>
            <a:r>
              <a:rPr lang="de-DE" sz="1400" dirty="0"/>
              <a:t>LAB)</a:t>
            </a:r>
          </a:p>
        </p:txBody>
      </p:sp>
      <p:sp>
        <p:nvSpPr>
          <p:cNvPr id="55" name="Bogen 54">
            <a:extLst>
              <a:ext uri="{FF2B5EF4-FFF2-40B4-BE49-F238E27FC236}">
                <a16:creationId xmlns:a16="http://schemas.microsoft.com/office/drawing/2014/main" id="{FF320687-C7A7-4EB6-8668-5E64C89C0EE0}"/>
              </a:ext>
            </a:extLst>
          </p:cNvPr>
          <p:cNvSpPr/>
          <p:nvPr/>
        </p:nvSpPr>
        <p:spPr>
          <a:xfrm rot="10995210" flipV="1">
            <a:off x="4405878" y="3963773"/>
            <a:ext cx="917366" cy="692892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6" name="Bogen 55">
            <a:extLst>
              <a:ext uri="{FF2B5EF4-FFF2-40B4-BE49-F238E27FC236}">
                <a16:creationId xmlns:a16="http://schemas.microsoft.com/office/drawing/2014/main" id="{375433CC-7D45-4EA4-A86F-4407FAD0A26C}"/>
              </a:ext>
            </a:extLst>
          </p:cNvPr>
          <p:cNvSpPr/>
          <p:nvPr/>
        </p:nvSpPr>
        <p:spPr>
          <a:xfrm rot="10995210" flipV="1">
            <a:off x="5493980" y="3964246"/>
            <a:ext cx="917366" cy="692892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7" name="Bogen 56">
            <a:extLst>
              <a:ext uri="{FF2B5EF4-FFF2-40B4-BE49-F238E27FC236}">
                <a16:creationId xmlns:a16="http://schemas.microsoft.com/office/drawing/2014/main" id="{440ACFB2-BD8E-48F9-9919-B31C7272E764}"/>
              </a:ext>
            </a:extLst>
          </p:cNvPr>
          <p:cNvSpPr/>
          <p:nvPr/>
        </p:nvSpPr>
        <p:spPr>
          <a:xfrm rot="10995210">
            <a:off x="5710359" y="2953381"/>
            <a:ext cx="612000" cy="597389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8" name="Bogen 57">
            <a:extLst>
              <a:ext uri="{FF2B5EF4-FFF2-40B4-BE49-F238E27FC236}">
                <a16:creationId xmlns:a16="http://schemas.microsoft.com/office/drawing/2014/main" id="{599E97AC-5D6C-4D86-A826-F63D7EB53431}"/>
              </a:ext>
            </a:extLst>
          </p:cNvPr>
          <p:cNvSpPr/>
          <p:nvPr/>
        </p:nvSpPr>
        <p:spPr>
          <a:xfrm rot="10995210">
            <a:off x="6888216" y="3015619"/>
            <a:ext cx="612000" cy="597389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9" name="Bogen 58">
            <a:extLst>
              <a:ext uri="{FF2B5EF4-FFF2-40B4-BE49-F238E27FC236}">
                <a16:creationId xmlns:a16="http://schemas.microsoft.com/office/drawing/2014/main" id="{D316F183-563F-40AF-8AAF-C5D4CE840B5B}"/>
              </a:ext>
            </a:extLst>
          </p:cNvPr>
          <p:cNvSpPr/>
          <p:nvPr/>
        </p:nvSpPr>
        <p:spPr>
          <a:xfrm rot="10995210" flipV="1">
            <a:off x="7146138" y="3978507"/>
            <a:ext cx="917366" cy="692892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0" name="Textfeld 118">
            <a:extLst>
              <a:ext uri="{FF2B5EF4-FFF2-40B4-BE49-F238E27FC236}">
                <a16:creationId xmlns:a16="http://schemas.microsoft.com/office/drawing/2014/main" id="{FA941007-43E6-483B-B691-DD6F55DA93CB}"/>
              </a:ext>
            </a:extLst>
          </p:cNvPr>
          <p:cNvSpPr txBox="1"/>
          <p:nvPr/>
        </p:nvSpPr>
        <p:spPr>
          <a:xfrm>
            <a:off x="6712932" y="4314626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Verpackung</a:t>
            </a:r>
          </a:p>
        </p:txBody>
      </p:sp>
      <p:sp>
        <p:nvSpPr>
          <p:cNvPr id="61" name="Bogen 60">
            <a:extLst>
              <a:ext uri="{FF2B5EF4-FFF2-40B4-BE49-F238E27FC236}">
                <a16:creationId xmlns:a16="http://schemas.microsoft.com/office/drawing/2014/main" id="{D6E945CB-2B77-4E7C-8CD3-9FDD3C86DF5D}"/>
              </a:ext>
            </a:extLst>
          </p:cNvPr>
          <p:cNvSpPr/>
          <p:nvPr/>
        </p:nvSpPr>
        <p:spPr>
          <a:xfrm rot="10995210">
            <a:off x="7837768" y="3016774"/>
            <a:ext cx="612000" cy="597389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Bogen 61">
            <a:extLst>
              <a:ext uri="{FF2B5EF4-FFF2-40B4-BE49-F238E27FC236}">
                <a16:creationId xmlns:a16="http://schemas.microsoft.com/office/drawing/2014/main" id="{431092B6-3926-408A-ABDC-DA51E49549A7}"/>
              </a:ext>
            </a:extLst>
          </p:cNvPr>
          <p:cNvSpPr/>
          <p:nvPr/>
        </p:nvSpPr>
        <p:spPr>
          <a:xfrm rot="10995210" flipV="1">
            <a:off x="9063594" y="3987349"/>
            <a:ext cx="917366" cy="692892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3" name="Bogen 62">
            <a:extLst>
              <a:ext uri="{FF2B5EF4-FFF2-40B4-BE49-F238E27FC236}">
                <a16:creationId xmlns:a16="http://schemas.microsoft.com/office/drawing/2014/main" id="{9937E2A9-55EE-4404-B5FA-7D06E3607AEF}"/>
              </a:ext>
            </a:extLst>
          </p:cNvPr>
          <p:cNvSpPr/>
          <p:nvPr/>
        </p:nvSpPr>
        <p:spPr>
          <a:xfrm rot="10995210">
            <a:off x="8829667" y="3018894"/>
            <a:ext cx="612000" cy="597389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5B0CA84-60C3-4DCB-B480-131537BB61AF}"/>
              </a:ext>
            </a:extLst>
          </p:cNvPr>
          <p:cNvSpPr/>
          <p:nvPr/>
        </p:nvSpPr>
        <p:spPr>
          <a:xfrm rot="10995210">
            <a:off x="9793976" y="3017616"/>
            <a:ext cx="612000" cy="597389"/>
          </a:xfrm>
          <a:prstGeom prst="arc">
            <a:avLst>
              <a:gd name="adj1" fmla="val 16200000"/>
              <a:gd name="adj2" fmla="val 2042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B8D7826F-30C6-4117-A348-10DD142FADB2}"/>
              </a:ext>
            </a:extLst>
          </p:cNvPr>
          <p:cNvSpPr txBox="1"/>
          <p:nvPr/>
        </p:nvSpPr>
        <p:spPr>
          <a:xfrm>
            <a:off x="5166796" y="268396"/>
            <a:ext cx="20694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Kennzahlen-System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E8714D9B-34B1-4052-97FD-DD9643A95411}"/>
              </a:ext>
            </a:extLst>
          </p:cNvPr>
          <p:cNvSpPr/>
          <p:nvPr/>
        </p:nvSpPr>
        <p:spPr>
          <a:xfrm>
            <a:off x="3874487" y="828912"/>
            <a:ext cx="1506310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Mengendifferenzliste</a:t>
            </a:r>
          </a:p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SD-ZACSRCMON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DB06D13B-6F5A-4946-B7CA-C895CEBCA27C}"/>
              </a:ext>
            </a:extLst>
          </p:cNvPr>
          <p:cNvSpPr/>
          <p:nvPr/>
        </p:nvSpPr>
        <p:spPr>
          <a:xfrm>
            <a:off x="3445891" y="1393532"/>
            <a:ext cx="1523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>
                <a:ln w="0"/>
                <a:solidFill>
                  <a:schemeClr val="accent1"/>
                </a:solidFill>
              </a:rPr>
              <a:t>EDI-Stopp SNYRE-749</a:t>
            </a:r>
            <a:endParaRPr lang="de-DE" sz="1200" dirty="0">
              <a:ln w="0"/>
              <a:solidFill>
                <a:schemeClr val="accent1"/>
              </a:solidFill>
            </a:endParaRPr>
          </a:p>
          <a:p>
            <a:pPr algn="ctr"/>
            <a:r>
              <a:rPr lang="de-DE" sz="1200" dirty="0">
                <a:ln w="0"/>
                <a:solidFill>
                  <a:schemeClr val="accent1"/>
                </a:solidFill>
              </a:rPr>
              <a:t>(FB-z.B. SPEEDI)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0912115D-A06F-4388-A8B3-75F54C35DD1B}"/>
              </a:ext>
            </a:extLst>
          </p:cNvPr>
          <p:cNvSpPr/>
          <p:nvPr/>
        </p:nvSpPr>
        <p:spPr>
          <a:xfrm>
            <a:off x="5728389" y="668891"/>
            <a:ext cx="946221" cy="64633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FAUF</a:t>
            </a:r>
          </a:p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SOLL</a:t>
            </a:r>
            <a:r>
              <a:rPr lang="de-DE" sz="1200">
                <a:ln w="0"/>
                <a:solidFill>
                  <a:schemeClr val="bg1"/>
                </a:solidFill>
              </a:rPr>
              <a:t>/IST</a:t>
            </a:r>
          </a:p>
          <a:p>
            <a:pPr algn="ctr"/>
            <a:r>
              <a:rPr lang="de-DE" sz="1200">
                <a:ln w="0"/>
                <a:solidFill>
                  <a:schemeClr val="bg1"/>
                </a:solidFill>
              </a:rPr>
              <a:t>SYBRA-1509</a:t>
            </a:r>
            <a:endParaRPr lang="de-DE" sz="1200" dirty="0">
              <a:ln w="0"/>
              <a:solidFill>
                <a:schemeClr val="bg1"/>
              </a:solidFill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780F02B9-7B69-4385-AA75-E0D7DBC0CD3D}"/>
              </a:ext>
            </a:extLst>
          </p:cNvPr>
          <p:cNvSpPr/>
          <p:nvPr/>
        </p:nvSpPr>
        <p:spPr>
          <a:xfrm>
            <a:off x="5175568" y="1344146"/>
            <a:ext cx="1423402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accent1"/>
                </a:solidFill>
              </a:rPr>
              <a:t>Ausschuss</a:t>
            </a:r>
          </a:p>
          <a:p>
            <a:pPr algn="ctr"/>
            <a:r>
              <a:rPr lang="de-DE" sz="1200">
                <a:ln w="0"/>
                <a:solidFill>
                  <a:schemeClr val="accent1"/>
                </a:solidFill>
              </a:rPr>
              <a:t>BW-SYNRE-112</a:t>
            </a:r>
          </a:p>
          <a:p>
            <a:pPr algn="ctr"/>
            <a:r>
              <a:rPr lang="de-DE" sz="1200" dirty="0">
                <a:ln w="0"/>
                <a:solidFill>
                  <a:schemeClr val="accent1"/>
                </a:solidFill>
              </a:rPr>
              <a:t>BW-GAP-1384 (BW)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2334BEE7-C6F2-4838-9083-75DA7F3F9D9B}"/>
              </a:ext>
            </a:extLst>
          </p:cNvPr>
          <p:cNvSpPr/>
          <p:nvPr/>
        </p:nvSpPr>
        <p:spPr>
          <a:xfrm>
            <a:off x="6829799" y="906085"/>
            <a:ext cx="1912511" cy="64633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 err="1">
                <a:ln w="0"/>
                <a:solidFill>
                  <a:schemeClr val="bg1"/>
                </a:solidFill>
              </a:rPr>
              <a:t>ZSCM_Days_of_Supply</a:t>
            </a:r>
            <a:endParaRPr lang="de-DE" sz="1200" dirty="0">
              <a:ln w="0"/>
              <a:solidFill>
                <a:schemeClr val="bg1"/>
              </a:solidFill>
            </a:endParaRPr>
          </a:p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BW-GAP-1278 (Design-SDE)</a:t>
            </a:r>
          </a:p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SYNRE-124  21.09. 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08C5BF65-DEC1-421C-A73F-14283877D9B4}"/>
              </a:ext>
            </a:extLst>
          </p:cNvPr>
          <p:cNvSpPr/>
          <p:nvPr/>
        </p:nvSpPr>
        <p:spPr>
          <a:xfrm>
            <a:off x="2889473" y="4868108"/>
            <a:ext cx="2425472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Abrufschwankungen MM</a:t>
            </a:r>
          </a:p>
          <a:p>
            <a:pPr algn="ctr"/>
            <a:r>
              <a:rPr lang="de-DE" sz="1200">
                <a:ln w="0"/>
                <a:solidFill>
                  <a:schemeClr val="bg1"/>
                </a:solidFill>
              </a:rPr>
              <a:t>SYNRE-354 ((/WSWN/SPEEDI_T039)</a:t>
            </a:r>
            <a:endParaRPr lang="de-DE" sz="1200" dirty="0">
              <a:ln w="0"/>
              <a:solidFill>
                <a:schemeClr val="bg1"/>
              </a:solidFill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7478B18B-7BCF-4C7B-BC2D-B89EF1F7010D}"/>
              </a:ext>
            </a:extLst>
          </p:cNvPr>
          <p:cNvSpPr/>
          <p:nvPr/>
        </p:nvSpPr>
        <p:spPr>
          <a:xfrm>
            <a:off x="2370880" y="676190"/>
            <a:ext cx="1231574" cy="64633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Kritische </a:t>
            </a:r>
          </a:p>
          <a:p>
            <a:pPr algn="ctr"/>
            <a:r>
              <a:rPr lang="de-DE" sz="1200">
                <a:ln w="0"/>
                <a:solidFill>
                  <a:schemeClr val="bg1"/>
                </a:solidFill>
              </a:rPr>
              <a:t>Kapazitäten</a:t>
            </a:r>
          </a:p>
          <a:p>
            <a:pPr algn="ctr"/>
            <a:r>
              <a:rPr lang="de-DE" sz="1200">
                <a:ln w="0"/>
                <a:solidFill>
                  <a:schemeClr val="bg1"/>
                </a:solidFill>
              </a:rPr>
              <a:t>(CM01)</a:t>
            </a:r>
            <a:endParaRPr lang="de-DE" sz="1200" dirty="0">
              <a:ln w="0"/>
              <a:solidFill>
                <a:schemeClr val="bg1"/>
              </a:solidFill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C5F9CBB8-6BE4-40FD-ACD6-59ABDCB71731}"/>
              </a:ext>
            </a:extLst>
          </p:cNvPr>
          <p:cNvSpPr/>
          <p:nvPr/>
        </p:nvSpPr>
        <p:spPr>
          <a:xfrm>
            <a:off x="9078659" y="820873"/>
            <a:ext cx="2338397" cy="830997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Rückstandsliste</a:t>
            </a:r>
          </a:p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Auslieferungen VL06O</a:t>
            </a:r>
          </a:p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Rechtzeitiger </a:t>
            </a:r>
            <a:r>
              <a:rPr lang="de-DE" sz="1200">
                <a:ln w="0"/>
                <a:solidFill>
                  <a:schemeClr val="bg1"/>
                </a:solidFill>
              </a:rPr>
              <a:t>Transport VL10E (SD)</a:t>
            </a:r>
            <a:endParaRPr lang="de-DE" sz="1200" dirty="0">
              <a:ln w="0"/>
              <a:solidFill>
                <a:schemeClr val="bg1"/>
              </a:solidFill>
            </a:endParaRPr>
          </a:p>
          <a:p>
            <a:pPr algn="ctr"/>
            <a:r>
              <a:rPr lang="de-DE" sz="1200">
                <a:ln w="0"/>
                <a:solidFill>
                  <a:schemeClr val="bg1"/>
                </a:solidFill>
              </a:rPr>
              <a:t>&amp; VL10F (Interco)</a:t>
            </a:r>
            <a:endParaRPr lang="de-DE" sz="1200" dirty="0">
              <a:ln w="0"/>
              <a:solidFill>
                <a:schemeClr val="bg1"/>
              </a:solidFill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71213FE7-CBEF-4AAA-9B27-825519817F43}"/>
              </a:ext>
            </a:extLst>
          </p:cNvPr>
          <p:cNvSpPr/>
          <p:nvPr/>
        </p:nvSpPr>
        <p:spPr>
          <a:xfrm>
            <a:off x="3802720" y="5402949"/>
            <a:ext cx="1166473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>
                <a:ln w="0"/>
                <a:solidFill>
                  <a:schemeClr val="accent1"/>
                </a:solidFill>
              </a:rPr>
              <a:t>Liefertreue MM</a:t>
            </a:r>
          </a:p>
          <a:p>
            <a:pPr algn="ctr"/>
            <a:r>
              <a:rPr lang="de-DE" sz="1200">
                <a:ln w="0"/>
                <a:solidFill>
                  <a:schemeClr val="accent1"/>
                </a:solidFill>
              </a:rPr>
              <a:t>(Goldbrunner)</a:t>
            </a:r>
            <a:endParaRPr lang="de-DE" sz="1200" dirty="0">
              <a:ln w="0"/>
              <a:solidFill>
                <a:schemeClr val="accent1"/>
              </a:solidFill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065446C9-75B4-4F4F-B4FC-DCD1DEF70F18}"/>
              </a:ext>
            </a:extLst>
          </p:cNvPr>
          <p:cNvSpPr/>
          <p:nvPr/>
        </p:nvSpPr>
        <p:spPr>
          <a:xfrm>
            <a:off x="9522277" y="2044844"/>
            <a:ext cx="11689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accent1"/>
                </a:solidFill>
              </a:rPr>
              <a:t>Liefertreue SD</a:t>
            </a:r>
          </a:p>
          <a:p>
            <a:pPr algn="ctr"/>
            <a:r>
              <a:rPr lang="de-DE" sz="1200" dirty="0">
                <a:ln w="0"/>
                <a:solidFill>
                  <a:schemeClr val="accent1"/>
                </a:solidFill>
              </a:rPr>
              <a:t>(FB-z.B. SPEEDI)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C6C68589-DA6F-4039-9B4D-92291510343E}"/>
              </a:ext>
            </a:extLst>
          </p:cNvPr>
          <p:cNvSpPr/>
          <p:nvPr/>
        </p:nvSpPr>
        <p:spPr>
          <a:xfrm>
            <a:off x="1327136" y="2192002"/>
            <a:ext cx="13755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b="0" cap="none" spc="0" dirty="0">
                <a:ln w="0"/>
                <a:solidFill>
                  <a:schemeClr val="accent1"/>
                </a:solidFill>
              </a:rPr>
              <a:t>NPP/ ÄM Reifegrad</a:t>
            </a:r>
          </a:p>
          <a:p>
            <a:pPr algn="ctr"/>
            <a:r>
              <a:rPr lang="de-DE" sz="1200" dirty="0">
                <a:ln w="0"/>
                <a:solidFill>
                  <a:schemeClr val="accent1"/>
                </a:solidFill>
              </a:rPr>
              <a:t>Stammdaten</a:t>
            </a:r>
            <a:endParaRPr lang="de-DE" sz="1200" b="0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9BF134A2-E52B-4F44-BD65-4D9BAA7F1128}"/>
              </a:ext>
            </a:extLst>
          </p:cNvPr>
          <p:cNvSpPr/>
          <p:nvPr/>
        </p:nvSpPr>
        <p:spPr>
          <a:xfrm>
            <a:off x="5385900" y="4892820"/>
            <a:ext cx="1017523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Fehlteile MM</a:t>
            </a:r>
          </a:p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ME80R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304E33D8-5737-4BE2-A1F0-B90254E38802}"/>
              </a:ext>
            </a:extLst>
          </p:cNvPr>
          <p:cNvSpPr/>
          <p:nvPr/>
        </p:nvSpPr>
        <p:spPr>
          <a:xfrm>
            <a:off x="6731666" y="4895944"/>
            <a:ext cx="1298561" cy="64633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Fehlende </a:t>
            </a:r>
          </a:p>
          <a:p>
            <a:pPr algn="ctr"/>
            <a:r>
              <a:rPr lang="de-DE" sz="1200">
                <a:ln w="0"/>
                <a:solidFill>
                  <a:schemeClr val="bg1"/>
                </a:solidFill>
              </a:rPr>
              <a:t>Verpackung</a:t>
            </a:r>
          </a:p>
          <a:p>
            <a:pPr algn="ctr"/>
            <a:r>
              <a:rPr lang="de-DE" sz="1200">
                <a:ln w="0"/>
                <a:solidFill>
                  <a:schemeClr val="bg1"/>
                </a:solidFill>
              </a:rPr>
              <a:t>ZQ_WRH01__001</a:t>
            </a:r>
            <a:endParaRPr lang="de-DE" sz="1200" dirty="0">
              <a:ln w="0"/>
              <a:solidFill>
                <a:schemeClr val="bg1"/>
              </a:solidFill>
            </a:endParaRP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187F74BB-1D7E-40E5-A245-30DD66E3F026}"/>
              </a:ext>
            </a:extLst>
          </p:cNvPr>
          <p:cNvSpPr/>
          <p:nvPr/>
        </p:nvSpPr>
        <p:spPr>
          <a:xfrm>
            <a:off x="10341011" y="6031667"/>
            <a:ext cx="1511184" cy="276999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Report abgenommen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1FE51939-16DC-4488-8228-D5A2E470E1AA}"/>
              </a:ext>
            </a:extLst>
          </p:cNvPr>
          <p:cNvSpPr/>
          <p:nvPr/>
        </p:nvSpPr>
        <p:spPr>
          <a:xfrm>
            <a:off x="8020998" y="6023154"/>
            <a:ext cx="2115323" cy="276999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b="0" cap="none" spc="0" dirty="0">
                <a:ln w="0"/>
                <a:solidFill>
                  <a:schemeClr val="bg1"/>
                </a:solidFill>
              </a:rPr>
              <a:t>Report in Freigabe Fachbereich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316B9A42-63B2-403B-B862-FD78C3293E21}"/>
              </a:ext>
            </a:extLst>
          </p:cNvPr>
          <p:cNvSpPr/>
          <p:nvPr/>
        </p:nvSpPr>
        <p:spPr>
          <a:xfrm>
            <a:off x="6348717" y="6023153"/>
            <a:ext cx="1417889" cy="27699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b="0" cap="none" spc="0" dirty="0">
                <a:ln w="0"/>
                <a:solidFill>
                  <a:schemeClr val="accent1"/>
                </a:solidFill>
              </a:rPr>
              <a:t>Report im IT-Design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D93486F4-9AAC-478B-8E24-0A1DD5776AFF}"/>
              </a:ext>
            </a:extLst>
          </p:cNvPr>
          <p:cNvSpPr/>
          <p:nvPr/>
        </p:nvSpPr>
        <p:spPr>
          <a:xfrm>
            <a:off x="4613185" y="6023152"/>
            <a:ext cx="1457964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accent1"/>
                </a:solidFill>
              </a:rPr>
              <a:t>Report im FB-Design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7DC049B8-D148-446C-B570-F7301508AE93}"/>
              </a:ext>
            </a:extLst>
          </p:cNvPr>
          <p:cNvSpPr/>
          <p:nvPr/>
        </p:nvSpPr>
        <p:spPr>
          <a:xfrm>
            <a:off x="2999246" y="6023151"/>
            <a:ext cx="141788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200" b="0" cap="none" spc="0" dirty="0">
                <a:ln w="0"/>
                <a:solidFill>
                  <a:schemeClr val="accent1"/>
                </a:solidFill>
              </a:rPr>
              <a:t>Noch offen</a:t>
            </a:r>
          </a:p>
        </p:txBody>
      </p:sp>
      <p:sp>
        <p:nvSpPr>
          <p:cNvPr id="105" name="Textfeld 85">
            <a:extLst>
              <a:ext uri="{FF2B5EF4-FFF2-40B4-BE49-F238E27FC236}">
                <a16:creationId xmlns:a16="http://schemas.microsoft.com/office/drawing/2014/main" id="{3E8C8ACF-96B1-4F7E-97FC-E58ABB0741F8}"/>
              </a:ext>
            </a:extLst>
          </p:cNvPr>
          <p:cNvSpPr txBox="1"/>
          <p:nvPr/>
        </p:nvSpPr>
        <p:spPr>
          <a:xfrm>
            <a:off x="468150" y="5992373"/>
            <a:ext cx="1883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Status des Report:</a:t>
            </a:r>
          </a:p>
        </p:txBody>
      </p:sp>
      <p:sp>
        <p:nvSpPr>
          <p:cNvPr id="106" name="Fußzeilenplatzhalter 1">
            <a:extLst>
              <a:ext uri="{FF2B5EF4-FFF2-40B4-BE49-F238E27FC236}">
                <a16:creationId xmlns:a16="http://schemas.microsoft.com/office/drawing/2014/main" id="{5FB87009-ABBA-475E-8F12-7DFB1909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OL144 Werner </a:t>
            </a:r>
            <a:r>
              <a:rPr lang="en-US"/>
              <a:t>Becker 09.11.2022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F165503-6612-4B82-932E-8EB45E3E3E4D}"/>
              </a:ext>
            </a:extLst>
          </p:cNvPr>
          <p:cNvSpPr/>
          <p:nvPr/>
        </p:nvSpPr>
        <p:spPr>
          <a:xfrm>
            <a:off x="318782" y="5967206"/>
            <a:ext cx="11702642" cy="372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3AE2F5F2-6BE5-4800-B661-586E876EFD3D}"/>
              </a:ext>
            </a:extLst>
          </p:cNvPr>
          <p:cNvSpPr/>
          <p:nvPr/>
        </p:nvSpPr>
        <p:spPr>
          <a:xfrm>
            <a:off x="3806517" y="1980246"/>
            <a:ext cx="1804533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accent1"/>
                </a:solidFill>
              </a:rPr>
              <a:t>Plan-Primärbedarfe</a:t>
            </a:r>
          </a:p>
          <a:p>
            <a:pPr algn="ctr"/>
            <a:r>
              <a:rPr lang="de-DE" sz="1200">
                <a:ln w="0"/>
                <a:solidFill>
                  <a:schemeClr val="accent1"/>
                </a:solidFill>
              </a:rPr>
              <a:t>(MD63-ZVSF SYNRE-1147)</a:t>
            </a:r>
            <a:endParaRPr lang="de-DE" sz="1200" dirty="0">
              <a:ln w="0"/>
              <a:solidFill>
                <a:schemeClr val="accent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75F817-C4A0-47EA-BF01-D0E64D571590}"/>
              </a:ext>
            </a:extLst>
          </p:cNvPr>
          <p:cNvSpPr txBox="1"/>
          <p:nvPr/>
        </p:nvSpPr>
        <p:spPr>
          <a:xfrm>
            <a:off x="136261" y="43955"/>
            <a:ext cx="2243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Digital Cockpit</a:t>
            </a:r>
          </a:p>
          <a:p>
            <a:r>
              <a:rPr lang="de-DE" dirty="0"/>
              <a:t>Operative Kennzahlen</a:t>
            </a:r>
          </a:p>
          <a:p>
            <a:r>
              <a:rPr lang="de-DE" dirty="0"/>
              <a:t>QM Wittmann (BW)</a:t>
            </a:r>
          </a:p>
          <a:p>
            <a:r>
              <a:rPr lang="de-DE" dirty="0"/>
              <a:t>FICO Sickinger (BW)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A2D491-AEC2-44EB-BE10-6D21D44FC3E8}"/>
              </a:ext>
            </a:extLst>
          </p:cNvPr>
          <p:cNvSpPr txBox="1"/>
          <p:nvPr/>
        </p:nvSpPr>
        <p:spPr>
          <a:xfrm>
            <a:off x="8461990" y="4856135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Lead QM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31B95E5-A4CC-486F-9D62-55E45A9ACB15}"/>
              </a:ext>
            </a:extLst>
          </p:cNvPr>
          <p:cNvSpPr/>
          <p:nvPr/>
        </p:nvSpPr>
        <p:spPr>
          <a:xfrm>
            <a:off x="6744353" y="1627539"/>
            <a:ext cx="2123338" cy="64633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Analysis </a:t>
            </a:r>
            <a:r>
              <a:rPr lang="de-DE" sz="1200" dirty="0" err="1">
                <a:ln w="0"/>
                <a:solidFill>
                  <a:schemeClr val="bg1"/>
                </a:solidFill>
              </a:rPr>
              <a:t>inventory</a:t>
            </a:r>
            <a:r>
              <a:rPr lang="de-DE" sz="1200" dirty="0">
                <a:ln w="0"/>
                <a:solidFill>
                  <a:schemeClr val="bg1"/>
                </a:solidFill>
              </a:rPr>
              <a:t> </a:t>
            </a:r>
            <a:r>
              <a:rPr lang="de-DE" sz="1200" dirty="0" err="1">
                <a:ln w="0"/>
                <a:solidFill>
                  <a:schemeClr val="bg1"/>
                </a:solidFill>
              </a:rPr>
              <a:t>analysis</a:t>
            </a:r>
            <a:r>
              <a:rPr lang="de-DE" sz="1200" dirty="0">
                <a:ln w="0"/>
                <a:solidFill>
                  <a:schemeClr val="bg1"/>
                </a:solidFill>
              </a:rPr>
              <a:t>-BRA</a:t>
            </a:r>
          </a:p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Manuell wöchentlich</a:t>
            </a:r>
          </a:p>
          <a:p>
            <a:pPr algn="ctr"/>
            <a:r>
              <a:rPr lang="de-DE" sz="1200" dirty="0">
                <a:ln w="0"/>
                <a:solidFill>
                  <a:schemeClr val="bg1"/>
                </a:solidFill>
              </a:rPr>
              <a:t>Erstellt T. Seidel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B8DE8191-9386-4FC2-B905-6034443AFC22}"/>
              </a:ext>
            </a:extLst>
          </p:cNvPr>
          <p:cNvSpPr/>
          <p:nvPr/>
        </p:nvSpPr>
        <p:spPr>
          <a:xfrm>
            <a:off x="9183735" y="4890993"/>
            <a:ext cx="2153602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>
                <a:ln w="0"/>
                <a:solidFill>
                  <a:schemeClr val="accent1"/>
                </a:solidFill>
              </a:rPr>
              <a:t>KPI‘s Reklamationen</a:t>
            </a:r>
          </a:p>
          <a:p>
            <a:pPr algn="ctr"/>
            <a:r>
              <a:rPr lang="de-DE" sz="1200">
                <a:ln w="0"/>
                <a:solidFill>
                  <a:schemeClr val="accent1"/>
                </a:solidFill>
              </a:rPr>
              <a:t>(Werk) / Complaint Mgt. (Plant)</a:t>
            </a:r>
          </a:p>
          <a:p>
            <a:pPr algn="ctr"/>
            <a:r>
              <a:rPr lang="de-DE" sz="1200">
                <a:ln w="0"/>
                <a:solidFill>
                  <a:schemeClr val="accent1"/>
                </a:solidFill>
              </a:rPr>
              <a:t>BW-GAP-598</a:t>
            </a:r>
            <a:endParaRPr lang="de-DE" sz="1200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4A9679E-6B7D-4370-83A5-503096D0B473}"/>
              </a:ext>
            </a:extLst>
          </p:cNvPr>
          <p:cNvSpPr txBox="1"/>
          <p:nvPr/>
        </p:nvSpPr>
        <p:spPr>
          <a:xfrm>
            <a:off x="4667317" y="349837"/>
            <a:ext cx="34860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Arbeitstitel: MM-Abrufschwankung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26D69E-B547-4B27-8F35-D48A19CB5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975"/>
            <a:ext cx="12192000" cy="233602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DEB6E06-2707-4268-A104-EDA07E27DDCE}"/>
              </a:ext>
            </a:extLst>
          </p:cNvPr>
          <p:cNvSpPr/>
          <p:nvPr/>
        </p:nvSpPr>
        <p:spPr>
          <a:xfrm>
            <a:off x="1667070" y="4036071"/>
            <a:ext cx="908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ea typeface="SimSun" panose="02010600030101010101" pitchFamily="2" charset="-122"/>
              </a:rPr>
              <a:t>Next </a:t>
            </a:r>
            <a:r>
              <a:rPr lang="de-DE" sz="1200" dirty="0" err="1">
                <a:latin typeface="Arial" panose="020B0604020202020204" pitchFamily="34" charset="0"/>
                <a:ea typeface="SimSun" panose="02010600030101010101" pitchFamily="2" charset="-122"/>
              </a:rPr>
              <a:t>Steps</a:t>
            </a:r>
            <a:r>
              <a:rPr lang="de-DE" sz="1200" dirty="0">
                <a:latin typeface="Arial" panose="020B0604020202020204" pitchFamily="34" charset="0"/>
                <a:ea typeface="SimSun" panose="02010600030101010101" pitchFamily="2" charset="-122"/>
              </a:rPr>
              <a:t>: 10.06.2021</a:t>
            </a:r>
            <a:endParaRPr lang="de-DE" sz="105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</a:rPr>
              <a:t>Notwendigkeit einer bisher nicht vorliegenden Applikation MM-Abrufschwankung im Rahmen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Governance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</a:rPr>
              <a:t> im nächsten Treffen zw. Kees und Hans Altmann zu besprechen 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Warten auf Angebot von WSW </a:t>
            </a:r>
            <a:endParaRPr lang="de-DE" sz="105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</a:rPr>
              <a:t>MM-Liefertreue: Aktuell im HOST in Arbeit --&gt; zukünftige Integration auch SAP Werke im nächsten Treffen nochmals zu diskutieren 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soll am 10.06. geklärt werden</a:t>
            </a:r>
            <a:endParaRPr lang="de-DE" sz="105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</a:rPr>
              <a:t>SD-Abrufschwankung --&gt; Aktuell neue HOST-BW Applikation im Roll-Out --&gt; Integration SAP Werke im nächsten Treffen zu klären (EDI Vorbrenner nicht besprochen) 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LAB-Cockpit mit Sebastian klären</a:t>
            </a:r>
            <a:endParaRPr lang="de-DE" sz="105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</a:rPr>
              <a:t>SD-Liefertreue --&gt; keine Zeit gehabt, ggf. im nächsten Treffen zu besprechen 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Thomas Keil Kennzahl SD-Liefertreue im </a:t>
            </a:r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Governance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Meeting Anfang Juli </a:t>
            </a:r>
            <a:endParaRPr lang="de-DE" sz="105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r>
              <a:rPr lang="de-DE" sz="1200" dirty="0">
                <a:latin typeface="Arial" panose="020B0604020202020204" pitchFamily="34" charset="0"/>
                <a:ea typeface="SimSun" panose="02010600030101010101" pitchFamily="2" charset="-122"/>
              </a:rPr>
              <a:t> </a:t>
            </a:r>
            <a:endParaRPr lang="de-DE" sz="105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59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7DEA506-1E3A-46DB-86BF-1293A9D0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15" y="3254188"/>
            <a:ext cx="7096701" cy="348951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EBFF17C-4373-413E-89C6-8EEE7AAFE81E}"/>
              </a:ext>
            </a:extLst>
          </p:cNvPr>
          <p:cNvSpPr txBox="1"/>
          <p:nvPr/>
        </p:nvSpPr>
        <p:spPr>
          <a:xfrm>
            <a:off x="7984433" y="3069522"/>
            <a:ext cx="97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Synapsis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D975BAE-C9AA-4913-BE72-FD9584DB57B9}"/>
              </a:ext>
            </a:extLst>
          </p:cNvPr>
          <p:cNvSpPr/>
          <p:nvPr/>
        </p:nvSpPr>
        <p:spPr>
          <a:xfrm>
            <a:off x="7681040" y="3982644"/>
            <a:ext cx="1203649" cy="39188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42186DF-5587-43C0-B16D-229A47DC2AEA}"/>
              </a:ext>
            </a:extLst>
          </p:cNvPr>
          <p:cNvSpPr/>
          <p:nvPr/>
        </p:nvSpPr>
        <p:spPr>
          <a:xfrm>
            <a:off x="9893558" y="5781869"/>
            <a:ext cx="2012303" cy="444252"/>
          </a:xfrm>
          <a:prstGeom prst="ellipse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E4442E4-AF2B-4989-AEF6-5437959F9A59}"/>
              </a:ext>
            </a:extLst>
          </p:cNvPr>
          <p:cNvGrpSpPr/>
          <p:nvPr/>
        </p:nvGrpSpPr>
        <p:grpSpPr>
          <a:xfrm>
            <a:off x="242596" y="565419"/>
            <a:ext cx="5809771" cy="2482332"/>
            <a:chOff x="242596" y="331904"/>
            <a:chExt cx="6881078" cy="271584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97EFB63-0406-4BEA-ACE8-4D3BFDAF4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596" y="331904"/>
              <a:ext cx="6881078" cy="2657889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BB460A3-6DAC-4124-A74E-CBF813E22B17}"/>
                </a:ext>
              </a:extLst>
            </p:cNvPr>
            <p:cNvSpPr/>
            <p:nvPr/>
          </p:nvSpPr>
          <p:spPr>
            <a:xfrm>
              <a:off x="2705832" y="1731083"/>
              <a:ext cx="923818" cy="46208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621A906-28F4-420F-A0D7-41E62D6F9E60}"/>
                </a:ext>
              </a:extLst>
            </p:cNvPr>
            <p:cNvSpPr/>
            <p:nvPr/>
          </p:nvSpPr>
          <p:spPr>
            <a:xfrm>
              <a:off x="2565918" y="923731"/>
              <a:ext cx="1203649" cy="391885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AF10A59-D6EB-4BCC-AD45-D2F0ACCC94C5}"/>
                </a:ext>
              </a:extLst>
            </p:cNvPr>
            <p:cNvSpPr/>
            <p:nvPr/>
          </p:nvSpPr>
          <p:spPr>
            <a:xfrm>
              <a:off x="2565918" y="2205135"/>
              <a:ext cx="1203649" cy="391885"/>
            </a:xfrm>
            <a:prstGeom prst="ellipse">
              <a:avLst/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A9573E8-67F7-42C8-9A32-97B42F0C7A71}"/>
                </a:ext>
              </a:extLst>
            </p:cNvPr>
            <p:cNvSpPr/>
            <p:nvPr/>
          </p:nvSpPr>
          <p:spPr>
            <a:xfrm>
              <a:off x="2565917" y="2655866"/>
              <a:ext cx="1203649" cy="391885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4EB9D401-B0E2-41F5-B2FA-4433D21E5D0A}"/>
              </a:ext>
            </a:extLst>
          </p:cNvPr>
          <p:cNvSpPr/>
          <p:nvPr/>
        </p:nvSpPr>
        <p:spPr>
          <a:xfrm>
            <a:off x="8801876" y="3687481"/>
            <a:ext cx="1203649" cy="391885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1A58E04-8CFF-440F-9414-00FF89C691B9}"/>
              </a:ext>
            </a:extLst>
          </p:cNvPr>
          <p:cNvSpPr txBox="1"/>
          <p:nvPr/>
        </p:nvSpPr>
        <p:spPr>
          <a:xfrm>
            <a:off x="751029" y="3982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7" name="Tabelle 17">
            <a:extLst>
              <a:ext uri="{FF2B5EF4-FFF2-40B4-BE49-F238E27FC236}">
                <a16:creationId xmlns:a16="http://schemas.microsoft.com/office/drawing/2014/main" id="{0D8BB19F-002F-4237-837C-FE72DF8DBE82}"/>
              </a:ext>
            </a:extLst>
          </p:cNvPr>
          <p:cNvGraphicFramePr>
            <a:graphicFrameLocks noGrp="1"/>
          </p:cNvGraphicFramePr>
          <p:nvPr/>
        </p:nvGraphicFramePr>
        <p:xfrm>
          <a:off x="326571" y="4006581"/>
          <a:ext cx="398417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441">
                  <a:extLst>
                    <a:ext uri="{9D8B030D-6E8A-4147-A177-3AD203B41FA5}">
                      <a16:colId xmlns:a16="http://schemas.microsoft.com/office/drawing/2014/main" val="1427703095"/>
                    </a:ext>
                  </a:extLst>
                </a:gridCol>
                <a:gridCol w="1569979">
                  <a:extLst>
                    <a:ext uri="{9D8B030D-6E8A-4147-A177-3AD203B41FA5}">
                      <a16:colId xmlns:a16="http://schemas.microsoft.com/office/drawing/2014/main" val="2884717013"/>
                    </a:ext>
                  </a:extLst>
                </a:gridCol>
                <a:gridCol w="1639752">
                  <a:extLst>
                    <a:ext uri="{9D8B030D-6E8A-4147-A177-3AD203B41FA5}">
                      <a16:colId xmlns:a16="http://schemas.microsoft.com/office/drawing/2014/main" val="1417998265"/>
                    </a:ext>
                  </a:extLst>
                </a:gridCol>
              </a:tblGrid>
              <a:tr h="301068">
                <a:tc>
                  <a:txBody>
                    <a:bodyPr/>
                    <a:lstStyle/>
                    <a:p>
                      <a:r>
                        <a:rPr lang="de-DE" sz="1200" dirty="0"/>
                        <a:t>Plant Cockpit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Synapsis Kennzahlen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071778"/>
                  </a:ext>
                </a:extLst>
              </a:tr>
              <a:tr h="301068">
                <a:tc>
                  <a:txBody>
                    <a:bodyPr/>
                    <a:lstStyle/>
                    <a:p>
                      <a:r>
                        <a:rPr lang="de-DE" sz="1200" dirty="0" err="1"/>
                        <a:t>Scrap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Ausschuss BW-GAP-1384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Gleich in Abstimmung Marcel Doss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633777"/>
                  </a:ext>
                </a:extLst>
              </a:tr>
              <a:tr h="301068">
                <a:tc>
                  <a:txBody>
                    <a:bodyPr/>
                    <a:lstStyle/>
                    <a:p>
                      <a:r>
                        <a:rPr lang="de-DE" sz="1200" dirty="0"/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ZSCM_Days_of_Supply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 Klärung mit Julian Gramling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03960"/>
                  </a:ext>
                </a:extLst>
              </a:tr>
              <a:tr h="301068">
                <a:tc>
                  <a:txBody>
                    <a:bodyPr/>
                    <a:lstStyle/>
                    <a:p>
                      <a:r>
                        <a:rPr lang="de-DE" sz="1200" dirty="0"/>
                        <a:t>NCC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KPI‘s</a:t>
                      </a:r>
                      <a:r>
                        <a:rPr lang="de-DE" sz="1200" dirty="0"/>
                        <a:t> Reklamationen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 Klärung mit Michael Wittmann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1206"/>
                  </a:ext>
                </a:extLst>
              </a:tr>
              <a:tr h="301068">
                <a:tc>
                  <a:txBody>
                    <a:bodyPr/>
                    <a:lstStyle/>
                    <a:p>
                      <a:r>
                        <a:rPr lang="de-DE" sz="1200" dirty="0" err="1"/>
                        <a:t>Build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to</a:t>
                      </a:r>
                      <a:r>
                        <a:rPr lang="de-DE" sz="1200" dirty="0"/>
                        <a:t>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FAUF SOLL/ IST oder Kritische </a:t>
                      </a:r>
                      <a:r>
                        <a:rPr lang="de-DE" sz="1200" dirty="0" err="1"/>
                        <a:t>Kapa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 Klärung mit Julian Gramling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55507"/>
                  </a:ext>
                </a:extLst>
              </a:tr>
            </a:tbl>
          </a:graphicData>
        </a:graphic>
      </p:graphicFrame>
      <p:sp>
        <p:nvSpPr>
          <p:cNvPr id="19" name="Ellipse 18">
            <a:extLst>
              <a:ext uri="{FF2B5EF4-FFF2-40B4-BE49-F238E27FC236}">
                <a16:creationId xmlns:a16="http://schemas.microsoft.com/office/drawing/2014/main" id="{C1FE9AD8-0794-4BB8-86C0-AE18E792DF1B}"/>
              </a:ext>
            </a:extLst>
          </p:cNvPr>
          <p:cNvSpPr/>
          <p:nvPr/>
        </p:nvSpPr>
        <p:spPr>
          <a:xfrm>
            <a:off x="7820955" y="3604021"/>
            <a:ext cx="923818" cy="46208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3227D0-417E-4DAD-AF57-A18F73E72D3E}"/>
              </a:ext>
            </a:extLst>
          </p:cNvPr>
          <p:cNvSpPr/>
          <p:nvPr/>
        </p:nvSpPr>
        <p:spPr>
          <a:xfrm>
            <a:off x="6052367" y="3617282"/>
            <a:ext cx="923818" cy="46208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051D23-E434-45C0-811F-902AD838C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17" y="631879"/>
            <a:ext cx="5904003" cy="238733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2C437B5-2AF4-42AB-9050-98FBAE6F3A35}"/>
              </a:ext>
            </a:extLst>
          </p:cNvPr>
          <p:cNvSpPr txBox="1"/>
          <p:nvPr/>
        </p:nvSpPr>
        <p:spPr>
          <a:xfrm>
            <a:off x="2524599" y="196087"/>
            <a:ext cx="141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Plant Cockpit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09ED6B4-30A6-49BE-A1C7-E8FC54F64C89}"/>
              </a:ext>
            </a:extLst>
          </p:cNvPr>
          <p:cNvSpPr txBox="1"/>
          <p:nvPr/>
        </p:nvSpPr>
        <p:spPr>
          <a:xfrm>
            <a:off x="8252142" y="196087"/>
            <a:ext cx="247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Digital Cockpit-L (DDC-L)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EAD1FB-6B13-45DD-AE2A-6DDBA3C45CFD}"/>
              </a:ext>
            </a:extLst>
          </p:cNvPr>
          <p:cNvSpPr txBox="1"/>
          <p:nvPr/>
        </p:nvSpPr>
        <p:spPr>
          <a:xfrm>
            <a:off x="11053891" y="6192696"/>
            <a:ext cx="814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SYNRE-507</a:t>
            </a:r>
          </a:p>
        </p:txBody>
      </p:sp>
    </p:spTree>
    <p:extLst>
      <p:ext uri="{BB962C8B-B14F-4D97-AF65-F5344CB8AC3E}">
        <p14:creationId xmlns:p14="http://schemas.microsoft.com/office/powerpoint/2010/main" val="373341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D854DF-CD62-4061-90D0-FFBC766C3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90988"/>
            <a:ext cx="10110111" cy="35352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F1E067C-2F50-4C79-B3DC-883D906D43C8}"/>
              </a:ext>
            </a:extLst>
          </p:cNvPr>
          <p:cNvSpPr txBox="1"/>
          <p:nvPr/>
        </p:nvSpPr>
        <p:spPr>
          <a:xfrm>
            <a:off x="926708" y="242269"/>
            <a:ext cx="309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Plant Cockpit: OC (Hohenester)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D407FE-BEB6-4846-8C9B-A439C9C28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97411"/>
            <a:ext cx="8657438" cy="1958939"/>
          </a:xfrm>
          <a:prstGeom prst="rect">
            <a:avLst/>
          </a:prstGeom>
        </p:spPr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AC129C0D-BD0F-46FD-8EA9-E21B1781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OL144 Werner Becker 31.05.2021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4C273E-FEEE-4CC5-A966-65511445AA53}"/>
              </a:ext>
            </a:extLst>
          </p:cNvPr>
          <p:cNvSpPr txBox="1"/>
          <p:nvPr/>
        </p:nvSpPr>
        <p:spPr>
          <a:xfrm>
            <a:off x="9547408" y="4505579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Thomas Keil</a:t>
            </a:r>
          </a:p>
        </p:txBody>
      </p:sp>
    </p:spTree>
    <p:extLst>
      <p:ext uri="{BB962C8B-B14F-4D97-AF65-F5344CB8AC3E}">
        <p14:creationId xmlns:p14="http://schemas.microsoft.com/office/powerpoint/2010/main" val="370789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8C8F3D-7E6D-41C9-8F40-621E14D0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FF3EAB-BD64-42A7-AABD-4D6CDF12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4" y="890817"/>
            <a:ext cx="11189872" cy="37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AD7DBD5-9EC0-498F-96C7-D84D3D7F0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57" y="2252328"/>
            <a:ext cx="3849656" cy="3821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9A77443-5C12-4B1E-A220-C90DBA42B082}"/>
              </a:ext>
            </a:extLst>
          </p:cNvPr>
          <p:cNvSpPr txBox="1"/>
          <p:nvPr/>
        </p:nvSpPr>
        <p:spPr>
          <a:xfrm>
            <a:off x="4947899" y="267947"/>
            <a:ext cx="22962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Methodik Kennzahlen: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D265D0-4E00-48E0-A96A-BA3E84B0B344}"/>
              </a:ext>
            </a:extLst>
          </p:cNvPr>
          <p:cNvSpPr txBox="1"/>
          <p:nvPr/>
        </p:nvSpPr>
        <p:spPr>
          <a:xfrm>
            <a:off x="1962517" y="975574"/>
            <a:ext cx="34628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r>
              <a:rPr lang="de-DE" sz="1100" u="sng" dirty="0"/>
              <a:t>Subjekt: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PSP-Projekte mit FAUF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WKZ-Änderungen/ Reparatur/ Ersatzkerne mit FAUF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63D20B-E84F-440A-94B9-2E455253F310}"/>
              </a:ext>
            </a:extLst>
          </p:cNvPr>
          <p:cNvSpPr txBox="1"/>
          <p:nvPr/>
        </p:nvSpPr>
        <p:spPr>
          <a:xfrm>
            <a:off x="6766677" y="975574"/>
            <a:ext cx="5279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u="sng" dirty="0"/>
              <a:t>Objekte: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Fertigungskosten (FK) = Mann- (PM1000) und Maschinenzeiten (MM1000)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Materialkosten (MK) = Bestellungen &amp; Reparatur/IH (Materialeinsatzquote)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Gemeinkosten (GK) = Werks- (15,9%) &amp; Logistik- (4,58%) </a:t>
            </a:r>
            <a:r>
              <a:rPr lang="de-DE" sz="1100" dirty="0" err="1"/>
              <a:t>GK‘s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Direkte Belastungen auf PSP (nicht FAUF)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Margin = Mark-Up 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100" dirty="0"/>
          </a:p>
          <a:p>
            <a:endParaRPr lang="de-DE" sz="11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98CD05-9FB2-41DF-845A-05AC2DEECC5B}"/>
              </a:ext>
            </a:extLst>
          </p:cNvPr>
          <p:cNvSpPr txBox="1"/>
          <p:nvPr/>
        </p:nvSpPr>
        <p:spPr>
          <a:xfrm>
            <a:off x="7744913" y="2481571"/>
            <a:ext cx="36086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r>
              <a:rPr lang="de-DE" sz="1100" u="sng" dirty="0" err="1"/>
              <a:t>To</a:t>
            </a:r>
            <a:r>
              <a:rPr lang="de-DE" sz="1100" u="sng" dirty="0"/>
              <a:t> Do:</a:t>
            </a:r>
          </a:p>
          <a:p>
            <a:r>
              <a:rPr lang="de-DE" sz="1100" dirty="0"/>
              <a:t>O.g. Objekte planen bzw. kalkulieren </a:t>
            </a:r>
            <a:r>
              <a:rPr lang="de-DE" sz="1100" dirty="0">
                <a:sym typeface="Wingdings" panose="05000000000000000000" pitchFamily="2" charset="2"/>
              </a:rPr>
              <a:t> </a:t>
            </a:r>
            <a:r>
              <a:rPr lang="de-DE" sz="1100" dirty="0">
                <a:solidFill>
                  <a:srgbClr val="FF0000"/>
                </a:solidFill>
                <a:sym typeface="Wingdings" panose="05000000000000000000" pitchFamily="2" charset="2"/>
              </a:rPr>
              <a:t>WS_ALR_87013531</a:t>
            </a:r>
          </a:p>
          <a:p>
            <a:r>
              <a:rPr lang="de-DE" sz="1100" dirty="0">
                <a:solidFill>
                  <a:srgbClr val="FF0000"/>
                </a:solidFill>
                <a:sym typeface="Wingdings" panose="05000000000000000000" pitchFamily="2" charset="2"/>
              </a:rPr>
              <a:t>Einigung auf eine freie Planversion  (Grosch mit Grit)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230B1F3-A8D2-4CEF-9962-80666A38CA51}"/>
              </a:ext>
            </a:extLst>
          </p:cNvPr>
          <p:cNvSpPr txBox="1"/>
          <p:nvPr/>
        </p:nvSpPr>
        <p:spPr>
          <a:xfrm>
            <a:off x="7744913" y="4827221"/>
            <a:ext cx="41758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r>
              <a:rPr lang="de-DE" sz="1100" u="sng" dirty="0" err="1"/>
              <a:t>To</a:t>
            </a:r>
            <a:r>
              <a:rPr lang="de-DE" sz="1100" u="sng" dirty="0"/>
              <a:t> Do: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Erfassung der </a:t>
            </a:r>
            <a:r>
              <a:rPr lang="de-DE" sz="1100" dirty="0" err="1"/>
              <a:t>FK‘s</a:t>
            </a:r>
            <a:r>
              <a:rPr lang="de-DE" sz="1100" dirty="0"/>
              <a:t> auf FAUF im </a:t>
            </a:r>
            <a:r>
              <a:rPr lang="de-DE" sz="1100" dirty="0" err="1"/>
              <a:t>ProLeis</a:t>
            </a:r>
            <a:r>
              <a:rPr lang="de-DE" sz="1100" dirty="0"/>
              <a:t> mit SST zu S/4 Synapsis PS4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Erfassung </a:t>
            </a:r>
            <a:r>
              <a:rPr lang="de-DE" sz="1100" dirty="0" err="1"/>
              <a:t>MK‘s</a:t>
            </a:r>
            <a:r>
              <a:rPr lang="de-DE" sz="1100" dirty="0"/>
              <a:t> auf FAUF im S/4 Synapsis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Erfassung direkte Belastungen auf PSP im S/4 Synapsis PS4 z.B. Konstruktionsleistungen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DB43B62-62BF-4CB6-9C02-BC91F5ADB38B}"/>
              </a:ext>
            </a:extLst>
          </p:cNvPr>
          <p:cNvSpPr txBox="1"/>
          <p:nvPr/>
        </p:nvSpPr>
        <p:spPr>
          <a:xfrm>
            <a:off x="541107" y="4830772"/>
            <a:ext cx="25161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r>
              <a:rPr lang="de-DE" sz="1100" u="sng" dirty="0" err="1"/>
              <a:t>To</a:t>
            </a:r>
            <a:r>
              <a:rPr lang="de-DE" sz="1100" u="sng" dirty="0"/>
              <a:t> Do:</a:t>
            </a:r>
          </a:p>
          <a:p>
            <a:r>
              <a:rPr lang="de-DE" sz="1100" dirty="0"/>
              <a:t>Soll-Ist Vergleich und deren Bewertung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FF0000"/>
                </a:solidFill>
              </a:rPr>
              <a:t>Auf welche Objekte?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Historien-funktion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Abgleich Stände </a:t>
            </a:r>
            <a:r>
              <a:rPr lang="de-DE" sz="1100" dirty="0">
                <a:sym typeface="Wingdings" panose="05000000000000000000" pitchFamily="2" charset="2"/>
              </a:rPr>
              <a:t> Trend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0FD0FB9-28DD-4017-AAAD-407E765FE512}"/>
              </a:ext>
            </a:extLst>
          </p:cNvPr>
          <p:cNvSpPr txBox="1"/>
          <p:nvPr/>
        </p:nvSpPr>
        <p:spPr>
          <a:xfrm>
            <a:off x="541107" y="2481572"/>
            <a:ext cx="35750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r>
              <a:rPr lang="de-DE" sz="1100" u="sng" dirty="0" err="1"/>
              <a:t>To</a:t>
            </a:r>
            <a:r>
              <a:rPr lang="de-DE" sz="1100" u="sng" dirty="0"/>
              <a:t> Do:</a:t>
            </a:r>
          </a:p>
          <a:p>
            <a:r>
              <a:rPr lang="de-DE" sz="1100" dirty="0"/>
              <a:t>Maßnahmen ergreifen, um der Abweichung einzudämmen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88EA6A6-C9E8-4761-8661-FC5374EDB762}"/>
              </a:ext>
            </a:extLst>
          </p:cNvPr>
          <p:cNvSpPr txBox="1"/>
          <p:nvPr/>
        </p:nvSpPr>
        <p:spPr>
          <a:xfrm>
            <a:off x="1298654" y="5765940"/>
            <a:ext cx="102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Über BW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BE8A648-8DF8-456F-8A44-23CBC02DAC05}"/>
              </a:ext>
            </a:extLst>
          </p:cNvPr>
          <p:cNvSpPr/>
          <p:nvPr/>
        </p:nvSpPr>
        <p:spPr>
          <a:xfrm>
            <a:off x="11133906" y="129447"/>
            <a:ext cx="71045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Beispiel:</a:t>
            </a:r>
          </a:p>
        </p:txBody>
      </p:sp>
    </p:spTree>
    <p:extLst>
      <p:ext uri="{BB962C8B-B14F-4D97-AF65-F5344CB8AC3E}">
        <p14:creationId xmlns:p14="http://schemas.microsoft.com/office/powerpoint/2010/main" val="36846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4A8BFB6-C793-4D2B-B772-622211B4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51" y="772160"/>
            <a:ext cx="10362839" cy="58780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BD6AED-EDAD-41E6-9E57-96CE46CA5E10}"/>
              </a:ext>
            </a:extLst>
          </p:cNvPr>
          <p:cNvSpPr txBox="1"/>
          <p:nvPr/>
        </p:nvSpPr>
        <p:spPr>
          <a:xfrm>
            <a:off x="628751" y="325120"/>
            <a:ext cx="667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Anforderung Kai Mussmann an das Projekt (täglich/ wöchentlich/ </a:t>
            </a:r>
            <a:r>
              <a:rPr lang="de-DE" dirty="0" err="1"/>
              <a:t>mtl</a:t>
            </a:r>
            <a:r>
              <a:rPr lang="de-DE" dirty="0"/>
              <a:t>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B97DBBB-E515-4995-B618-4B5FF0A1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356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F9E9D4-081C-468D-BC5C-C626584A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832B36-5E2B-4A0D-9092-BD47C87E5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9" y="2346701"/>
            <a:ext cx="4897830" cy="26490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252BFA-2FD5-438D-B419-377435A4681C}"/>
              </a:ext>
            </a:extLst>
          </p:cNvPr>
          <p:cNvSpPr txBox="1"/>
          <p:nvPr/>
        </p:nvSpPr>
        <p:spPr>
          <a:xfrm>
            <a:off x="619419" y="802510"/>
            <a:ext cx="9738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Anforderung Kai Mussmann an das Projekt (täglich/ wöchentlich/ </a:t>
            </a:r>
            <a:r>
              <a:rPr lang="de-DE" dirty="0" err="1"/>
              <a:t>mtl</a:t>
            </a:r>
            <a:r>
              <a:rPr lang="de-DE" dirty="0"/>
              <a:t>) Stichpunkt im Vergleich Umsatz</a:t>
            </a:r>
          </a:p>
          <a:p>
            <a:r>
              <a:rPr lang="de-DE" dirty="0"/>
              <a:t>Cluster in Kategorie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B0B9AE-8480-4C49-913A-AC7F5838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06" y="3895314"/>
            <a:ext cx="838539" cy="9338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958C64A-C680-4CF9-97C9-0E177FBD06F0}"/>
              </a:ext>
            </a:extLst>
          </p:cNvPr>
          <p:cNvSpPr txBox="1"/>
          <p:nvPr/>
        </p:nvSpPr>
        <p:spPr>
          <a:xfrm>
            <a:off x="3718812" y="334910"/>
            <a:ext cx="565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Arbeitstitel: Bewertete Bestandsreichweite nach Kategorie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6EB4E4-6108-427A-9BB1-CE4DC0576DBF}"/>
              </a:ext>
            </a:extLst>
          </p:cNvPr>
          <p:cNvSpPr txBox="1"/>
          <p:nvPr/>
        </p:nvSpPr>
        <p:spPr>
          <a:xfrm>
            <a:off x="3581963" y="1639442"/>
            <a:ext cx="576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Abstimmung : Ortner Christian Matthias Hakim und Werner</a:t>
            </a:r>
          </a:p>
        </p:txBody>
      </p:sp>
    </p:spTree>
    <p:extLst>
      <p:ext uri="{BB962C8B-B14F-4D97-AF65-F5344CB8AC3E}">
        <p14:creationId xmlns:p14="http://schemas.microsoft.com/office/powerpoint/2010/main" val="402484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619BA7-6824-449D-B6F5-787EF362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Werner Becker 23.04.2021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323ACD-68E8-4145-B7C3-E8DF25B60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11"/>
          <a:stretch/>
        </p:blipFill>
        <p:spPr>
          <a:xfrm>
            <a:off x="345440" y="2470576"/>
            <a:ext cx="4146172" cy="39810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09F2C7C-931B-4397-AACB-29C5C5E47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1168630"/>
            <a:ext cx="9926320" cy="87229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4A9679E-6B7D-4370-83A5-503096D0B473}"/>
              </a:ext>
            </a:extLst>
          </p:cNvPr>
          <p:cNvSpPr txBox="1"/>
          <p:nvPr/>
        </p:nvSpPr>
        <p:spPr>
          <a:xfrm>
            <a:off x="4667317" y="349837"/>
            <a:ext cx="34860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Arbeitstitel: MM-Abrufschwankung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03C9C-FA1F-4873-A116-56A1C3F0AB95}"/>
              </a:ext>
            </a:extLst>
          </p:cNvPr>
          <p:cNvSpPr txBox="1"/>
          <p:nvPr/>
        </p:nvSpPr>
        <p:spPr>
          <a:xfrm>
            <a:off x="328972" y="799298"/>
            <a:ext cx="536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Semi-Excel-Lösung (SE16N-Tabellen): Martin </a:t>
            </a:r>
            <a:r>
              <a:rPr lang="de-DE" b="1" dirty="0" err="1"/>
              <a:t>Stadlöder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874663-73F3-47C3-A34A-4021A043E68F}"/>
              </a:ext>
            </a:extLst>
          </p:cNvPr>
          <p:cNvSpPr txBox="1"/>
          <p:nvPr/>
        </p:nvSpPr>
        <p:spPr>
          <a:xfrm>
            <a:off x="345440" y="2135317"/>
            <a:ext cx="501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WSW-Lösung SPEEDI: Brütting Hanna </a:t>
            </a:r>
            <a:r>
              <a:rPr lang="de-DE" b="1" dirty="0">
                <a:sym typeface="Wingdings" panose="05000000000000000000" pitchFamily="2" charset="2"/>
              </a:rPr>
              <a:t> Selektion</a:t>
            </a:r>
            <a:r>
              <a:rPr lang="de-DE" b="1" dirty="0"/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5C32861-B633-402B-846F-ACA75FDCF3B0}"/>
              </a:ext>
            </a:extLst>
          </p:cNvPr>
          <p:cNvSpPr txBox="1"/>
          <p:nvPr/>
        </p:nvSpPr>
        <p:spPr>
          <a:xfrm>
            <a:off x="4667317" y="3244334"/>
            <a:ext cx="444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Ausgangs-Termin bestimmen: z.B. 31.05.2010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3EDF008-7BE3-4B4E-8FF5-F8FD923F6B48}"/>
              </a:ext>
            </a:extLst>
          </p:cNvPr>
          <p:cNvSpPr txBox="1"/>
          <p:nvPr/>
        </p:nvSpPr>
        <p:spPr>
          <a:xfrm>
            <a:off x="4667317" y="3984019"/>
            <a:ext cx="7375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Selektion aller MM-LAB im ausgewähltem Zeitraum oder einem bestimmten:</a:t>
            </a:r>
          </a:p>
          <a:p>
            <a:r>
              <a:rPr lang="de-DE" dirty="0"/>
              <a:t>z.B. 01.06.2010 bis 30.06.2010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A1FD477-9848-4E26-BCBF-3243DA3AB418}"/>
              </a:ext>
            </a:extLst>
          </p:cNvPr>
          <p:cNvSpPr txBox="1"/>
          <p:nvPr/>
        </p:nvSpPr>
        <p:spPr>
          <a:xfrm>
            <a:off x="4667317" y="4924167"/>
            <a:ext cx="683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Granularität bestimmen z.B. Monat nach absolute Mengen oder WE-FZ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A28EDBF-C6A8-49C2-8551-E60F24225E71}"/>
              </a:ext>
            </a:extLst>
          </p:cNvPr>
          <p:cNvSpPr txBox="1"/>
          <p:nvPr/>
        </p:nvSpPr>
        <p:spPr>
          <a:xfrm>
            <a:off x="4667317" y="5797927"/>
            <a:ext cx="535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Ampel: Diverse Toleranzprofile selektier bzw. editierbar</a:t>
            </a:r>
          </a:p>
        </p:txBody>
      </p:sp>
    </p:spTree>
    <p:extLst>
      <p:ext uri="{BB962C8B-B14F-4D97-AF65-F5344CB8AC3E}">
        <p14:creationId xmlns:p14="http://schemas.microsoft.com/office/powerpoint/2010/main" val="118333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4A9679E-6B7D-4370-83A5-503096D0B473}"/>
              </a:ext>
            </a:extLst>
          </p:cNvPr>
          <p:cNvSpPr txBox="1"/>
          <p:nvPr/>
        </p:nvSpPr>
        <p:spPr>
          <a:xfrm>
            <a:off x="4667317" y="349837"/>
            <a:ext cx="34860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Arbeitstitel: MM-Abrufschwankung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874663-73F3-47C3-A34A-4021A043E68F}"/>
              </a:ext>
            </a:extLst>
          </p:cNvPr>
          <p:cNvSpPr txBox="1"/>
          <p:nvPr/>
        </p:nvSpPr>
        <p:spPr>
          <a:xfrm>
            <a:off x="323455" y="834092"/>
            <a:ext cx="540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WSW-Lösung SPEEDI: Brütting Hanna </a:t>
            </a:r>
            <a:r>
              <a:rPr lang="de-DE" b="1" dirty="0">
                <a:sym typeface="Wingdings" panose="05000000000000000000" pitchFamily="2" charset="2"/>
              </a:rPr>
              <a:t> Ergebnisliste</a:t>
            </a:r>
            <a:r>
              <a:rPr lang="de-DE" b="1" dirty="0"/>
              <a:t> 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66D2EEF6-CB0B-437D-AE61-17F2E6D6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OL144 Werner Becker 23.04.2021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57508D-BA2C-4E58-BD9A-C2FD7E42F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4" y="1318347"/>
            <a:ext cx="11436563" cy="303013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728FB0A-4B58-4EEA-A178-A4B507195438}"/>
              </a:ext>
            </a:extLst>
          </p:cNvPr>
          <p:cNvSpPr txBox="1"/>
          <p:nvPr/>
        </p:nvSpPr>
        <p:spPr>
          <a:xfrm>
            <a:off x="3236143" y="1557706"/>
            <a:ext cx="3934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Treffer: Alle MM-LP gem. Toleranzprofil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DDF4A9B-6A3B-40DC-AE7B-6819DC76D0B7}"/>
              </a:ext>
            </a:extLst>
          </p:cNvPr>
          <p:cNvSpPr txBox="1"/>
          <p:nvPr/>
        </p:nvSpPr>
        <p:spPr>
          <a:xfrm>
            <a:off x="5101468" y="3189059"/>
            <a:ext cx="23478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Absprung in Detailsicht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CDFA0D-7EFC-4AE4-A79A-C47F0E281A2E}"/>
              </a:ext>
            </a:extLst>
          </p:cNvPr>
          <p:cNvSpPr txBox="1"/>
          <p:nvPr/>
        </p:nvSpPr>
        <p:spPr>
          <a:xfrm>
            <a:off x="351476" y="4463403"/>
            <a:ext cx="335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WSW-SPEEDI: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Hoher methodischer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Wartung sichergestellt</a:t>
            </a:r>
          </a:p>
          <a:p>
            <a:endParaRPr lang="de-DE" dirty="0"/>
          </a:p>
        </p:txBody>
      </p:sp>
      <p:sp>
        <p:nvSpPr>
          <p:cNvPr id="16" name="Wolke 15">
            <a:extLst>
              <a:ext uri="{FF2B5EF4-FFF2-40B4-BE49-F238E27FC236}">
                <a16:creationId xmlns:a16="http://schemas.microsoft.com/office/drawing/2014/main" id="{0A082119-CF31-4661-AC49-0E5D624685E3}"/>
              </a:ext>
            </a:extLst>
          </p:cNvPr>
          <p:cNvSpPr/>
          <p:nvPr/>
        </p:nvSpPr>
        <p:spPr>
          <a:xfrm>
            <a:off x="3917645" y="5245418"/>
            <a:ext cx="1631883" cy="10759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MM-Liefertreue</a:t>
            </a:r>
          </a:p>
        </p:txBody>
      </p:sp>
      <p:sp>
        <p:nvSpPr>
          <p:cNvPr id="17" name="Wolke 16">
            <a:extLst>
              <a:ext uri="{FF2B5EF4-FFF2-40B4-BE49-F238E27FC236}">
                <a16:creationId xmlns:a16="http://schemas.microsoft.com/office/drawing/2014/main" id="{D9FD436D-2F82-4236-8278-66360D4C9233}"/>
              </a:ext>
            </a:extLst>
          </p:cNvPr>
          <p:cNvSpPr/>
          <p:nvPr/>
        </p:nvSpPr>
        <p:spPr>
          <a:xfrm>
            <a:off x="8967560" y="4463665"/>
            <a:ext cx="1631883" cy="10759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SD-Liefertreue</a:t>
            </a:r>
          </a:p>
        </p:txBody>
      </p:sp>
      <p:sp>
        <p:nvSpPr>
          <p:cNvPr id="18" name="Wolke 17">
            <a:extLst>
              <a:ext uri="{FF2B5EF4-FFF2-40B4-BE49-F238E27FC236}">
                <a16:creationId xmlns:a16="http://schemas.microsoft.com/office/drawing/2014/main" id="{F5A68F5A-9351-425A-8F63-78CBEF5F6B1D}"/>
              </a:ext>
            </a:extLst>
          </p:cNvPr>
          <p:cNvSpPr/>
          <p:nvPr/>
        </p:nvSpPr>
        <p:spPr>
          <a:xfrm>
            <a:off x="6275379" y="4763385"/>
            <a:ext cx="1957003" cy="11397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SD-Abruf-schwankung inkl. EDI Vorbrenner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72BA3C2-90C8-4088-959B-39384D242C5B}"/>
              </a:ext>
            </a:extLst>
          </p:cNvPr>
          <p:cNvCxnSpPr>
            <a:stCxn id="14" idx="2"/>
          </p:cNvCxnSpPr>
          <p:nvPr/>
        </p:nvCxnSpPr>
        <p:spPr>
          <a:xfrm flipV="1">
            <a:off x="2030397" y="4587839"/>
            <a:ext cx="5418893" cy="10758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Wolke 18">
            <a:extLst>
              <a:ext uri="{FF2B5EF4-FFF2-40B4-BE49-F238E27FC236}">
                <a16:creationId xmlns:a16="http://schemas.microsoft.com/office/drawing/2014/main" id="{3F558278-05B0-4B0D-8FFB-6CE4E0C58833}"/>
              </a:ext>
            </a:extLst>
          </p:cNvPr>
          <p:cNvSpPr/>
          <p:nvPr/>
        </p:nvSpPr>
        <p:spPr>
          <a:xfrm>
            <a:off x="578695" y="5365097"/>
            <a:ext cx="1877921" cy="107598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MM-Abruf-schwankung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7ABC467-71D4-4A18-9618-9CE2FA5A3F72}"/>
              </a:ext>
            </a:extLst>
          </p:cNvPr>
          <p:cNvSpPr txBox="1"/>
          <p:nvPr/>
        </p:nvSpPr>
        <p:spPr>
          <a:xfrm rot="20970448">
            <a:off x="4204327" y="4640497"/>
            <a:ext cx="11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Skalierung</a:t>
            </a:r>
          </a:p>
        </p:txBody>
      </p:sp>
    </p:spTree>
    <p:extLst>
      <p:ext uri="{BB962C8B-B14F-4D97-AF65-F5344CB8AC3E}">
        <p14:creationId xmlns:p14="http://schemas.microsoft.com/office/powerpoint/2010/main" val="793458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OXDOCUMENTCLASSIFICATIONVERSION" val="1"/>
  <p:tag name="ISFOXLABELINGONTITLEPAGESET" val="True"/>
  <p:tag name="ISFOXPRESENTATIONISLABELED" val="Internal: All rights reserved. Distribution within DRÄXLMAIER Group, customer and partners."/>
  <p:tag name="A71660D270C64F5BBB8F27F5E85BE6370" val="DOMFGDVB\BW00037391;d4c75f49-f1ee-485c-aa75-2c54e2ab5223;Internal;2021-03-26T08:42:30;;DRX|"/>
  <p:tag name="A71660D270C64F5BBB8F27F5E85BE630" val="1"/>
  <p:tag name="ISFOXLABELUSERINTERACTION" val="True"/>
  <p:tag name="ISFOXOLDCLASSIFICATIONID" val="00000000-0000-0000-0000-000000000000"/>
  <p:tag name="ISFOXCLASSIFICATIONID" val="d4c75f49-f1ee-485c-aa75-2c54e2ab5223"/>
  <p:tag name="ISFOXCLASSIFICATIONNAME" val="Internal"/>
  <p:tag name="ISFOXPREFIX" val="DRX"/>
  <p:tag name="ISFOXSHOWCLASSIFICATIONREQUESTDIALOG" val="False"/>
  <p:tag name="ISFOXCLASSIFICATIONINKEYWORDS" val="Internal"/>
  <p:tag name="ISFOXDOVERSIONINGONSAVE" val="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Breitbild</PresentationFormat>
  <Paragraphs>170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Becker Werner OL14</dc:creator>
  <cp:keywords>Internal;</cp:keywords>
  <cp:lastModifiedBy>Becker Werner OG1211</cp:lastModifiedBy>
  <cp:revision>63</cp:revision>
  <cp:lastPrinted>2021-10-12T11:39:29Z</cp:lastPrinted>
  <dcterms:created xsi:type="dcterms:W3CDTF">2021-03-26T07:39:13Z</dcterms:created>
  <dcterms:modified xsi:type="dcterms:W3CDTF">2022-11-09T14:17:48Z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71660d270c64f5bbb8f27ffa23">
    <vt:bool>false</vt:bool>
  </property>
  <property fmtid="{D5CDD505-2E9C-101B-9397-08002B2CF9AE}" pid="3" name="MSIP_Label_3d921970-61b0-4443-b2b0-d966ab82c5d1_Enabled">
    <vt:lpwstr>true</vt:lpwstr>
  </property>
  <property fmtid="{D5CDD505-2E9C-101B-9397-08002B2CF9AE}" pid="4" name="MSIP_Label_3d921970-61b0-4443-b2b0-d966ab82c5d1_SetDate">
    <vt:lpwstr>2022-03-24T09:54:59Z</vt:lpwstr>
  </property>
  <property fmtid="{D5CDD505-2E9C-101B-9397-08002B2CF9AE}" pid="5" name="MSIP_Label_3d921970-61b0-4443-b2b0-d966ab82c5d1_Method">
    <vt:lpwstr>Standard</vt:lpwstr>
  </property>
  <property fmtid="{D5CDD505-2E9C-101B-9397-08002B2CF9AE}" pid="6" name="MSIP_Label_3d921970-61b0-4443-b2b0-d966ab82c5d1_Name">
    <vt:lpwstr>Internal</vt:lpwstr>
  </property>
  <property fmtid="{D5CDD505-2E9C-101B-9397-08002B2CF9AE}" pid="7" name="MSIP_Label_3d921970-61b0-4443-b2b0-d966ab82c5d1_SiteId">
    <vt:lpwstr>492ac175-0fcd-4d6c-8fde-e15c70d1986b</vt:lpwstr>
  </property>
  <property fmtid="{D5CDD505-2E9C-101B-9397-08002B2CF9AE}" pid="8" name="MSIP_Label_3d921970-61b0-4443-b2b0-d966ab82c5d1_ActionId">
    <vt:lpwstr>22019408-634b-46fa-ab0b-a70959c7d7ff</vt:lpwstr>
  </property>
  <property fmtid="{D5CDD505-2E9C-101B-9397-08002B2CF9AE}" pid="9" name="MSIP_Label_3d921970-61b0-4443-b2b0-d966ab82c5d1_ContentBits">
    <vt:lpwstr>2</vt:lpwstr>
  </property>
  <property fmtid="{D5CDD505-2E9C-101B-9397-08002B2CF9AE}" pid="10" name="Classification">
    <vt:lpwstr>Internal</vt:lpwstr>
  </property>
</Properties>
</file>