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custDataLst>
    <p:tags r:id="rId6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21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8579BF-3F0C-4D03-8EAF-9CCB803B61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6F7F221-0355-41EF-AACC-CAE85F3385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3B42D9E-7033-4F96-9909-F3DFDD272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58EC-A38A-473F-AE53-E10B88E82C0B}" type="datetimeFigureOut">
              <a:rPr lang="de-DE" smtClean="0"/>
              <a:t>29.06.2021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A2BCF53-A423-427B-B748-A215AC69F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F124365-40B0-4A27-81A2-9F6A3355E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BDBD-47F5-46C6-A66C-79B31C71F1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565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A2A2C1-D6D5-4DA3-A6BC-D1425A018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D2603BE-8E8F-4FBF-AC60-6E74D9F3BD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CEE93B9-BE39-4B68-8A26-4C7C595B2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58EC-A38A-473F-AE53-E10B88E82C0B}" type="datetimeFigureOut">
              <a:rPr lang="de-DE" smtClean="0"/>
              <a:t>29.06.2021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DD287BC-5ED3-49DC-85A4-93FF6631A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C54023D-CBD7-4506-94F5-38EE78C8B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BDBD-47F5-46C6-A66C-79B31C71F1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8246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EF7BBAD-0B24-4CA2-A051-92FB746D0A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DE4E566-4BD2-4DF3-9486-273314757C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D0E38D4-0D3D-46F5-804D-90048D928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58EC-A38A-473F-AE53-E10B88E82C0B}" type="datetimeFigureOut">
              <a:rPr lang="de-DE" smtClean="0"/>
              <a:t>29.06.2021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F6E1D3E-DE29-4D92-9CB0-F4653BEF1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10F8FEA-BDBA-470E-954F-F7113AE6B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BDBD-47F5-46C6-A66C-79B31C71F1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3382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59C989-CA26-468D-A049-9378E19CE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C3745DF-79ED-43E3-8515-6B08638E7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8CD7675-051D-4215-AB26-649546902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58EC-A38A-473F-AE53-E10B88E82C0B}" type="datetimeFigureOut">
              <a:rPr lang="de-DE" smtClean="0"/>
              <a:t>29.06.2021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A8EE4B7-87AE-435D-85B9-5F5E94225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3484603-5BE7-4CF5-A5B4-6A2062720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BDBD-47F5-46C6-A66C-79B31C71F1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8055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BC2530-7616-4AB5-A294-4CE277278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EF71002-3AE2-48CB-B0C2-33AF920FF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F81F693-37EC-4F24-87EF-79004CC10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58EC-A38A-473F-AE53-E10B88E82C0B}" type="datetimeFigureOut">
              <a:rPr lang="de-DE" smtClean="0"/>
              <a:t>29.06.2021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3781834-9180-4251-8F52-82A44712A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4FD5A14-16E5-4E54-A02E-C50449CCA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BDBD-47F5-46C6-A66C-79B31C71F1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9333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8699A8-1975-49F4-98E3-0A689A9C8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3C28C08-021E-431F-8C39-52DF74ECB3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185215D-1AEF-48C0-8AC5-2F73D679C0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5979C7A-4924-4A81-9031-A94D0518B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58EC-A38A-473F-AE53-E10B88E82C0B}" type="datetimeFigureOut">
              <a:rPr lang="de-DE" smtClean="0"/>
              <a:t>29.06.2021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B48DA53-698D-47CD-ABB0-575B45F3B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9166DA4-4A80-4283-8FDF-BA9D92524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BDBD-47F5-46C6-A66C-79B31C71F1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365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950F92-EC70-4EE2-B488-5E865635B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4CCC50A-0673-4A02-B56E-0F67E13EB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5BC126C-E87A-4129-9A65-F911A1062C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ADEE4EB-27C3-49CA-B09C-8AD59DFBD1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77D6A49-E386-4C01-B072-30A14D6807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E249B2D-C92E-43DC-9BB0-C27F9D461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58EC-A38A-473F-AE53-E10B88E82C0B}" type="datetimeFigureOut">
              <a:rPr lang="de-DE" smtClean="0"/>
              <a:t>29.06.2021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D5DE697-C124-43CC-8557-1749C9CDC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9BFE53F-0850-45F0-ABB4-EC92B1CF7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BDBD-47F5-46C6-A66C-79B31C71F1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2026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FED8E6-1223-4531-9551-21AC884A2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5F8368D-9679-44C0-B3AE-38E263276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58EC-A38A-473F-AE53-E10B88E82C0B}" type="datetimeFigureOut">
              <a:rPr lang="de-DE" smtClean="0"/>
              <a:t>29.06.2021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C07FEFD-A8A6-433C-BFB0-9666E8DD3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074FE11-430E-4085-88F6-5D78C687A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BDBD-47F5-46C6-A66C-79B31C71F1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5830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C40435B-2B5C-4549-BB0B-A0D39890F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58EC-A38A-473F-AE53-E10B88E82C0B}" type="datetimeFigureOut">
              <a:rPr lang="de-DE" smtClean="0"/>
              <a:t>29.06.2021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249F9F9-2DC2-4606-8905-B174D924D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7118BC9-FF96-41B9-B7C3-6366DFC73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BDBD-47F5-46C6-A66C-79B31C71F1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5017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BF991A-3758-4361-8977-3443897D7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C19EDDC-241D-46F0-89CA-A34B0940E4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6FE92E-6376-46AC-B1B6-84CAA89A01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5B921D2-5B0B-47F7-B404-31578E3EC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58EC-A38A-473F-AE53-E10B88E82C0B}" type="datetimeFigureOut">
              <a:rPr lang="de-DE" smtClean="0"/>
              <a:t>29.06.2021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48242F3-2586-4539-A8C0-A24072320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F138F8A-A165-4BB9-87E3-51A3DB0D3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BDBD-47F5-46C6-A66C-79B31C71F1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0086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A7DD0F-17AC-4F78-8F6B-5463E3398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D8B1955-FB1B-4A73-B301-AB3C628AEC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0E8137A-1D35-45B3-B905-07F0518C63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F3E43E8-E480-40A4-8042-9A52A1B84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58EC-A38A-473F-AE53-E10B88E82C0B}" type="datetimeFigureOut">
              <a:rPr lang="de-DE" smtClean="0"/>
              <a:t>29.06.2021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DB37473-0CAD-4225-90EE-0E4C2E4AE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623B51C-52F3-4B13-B379-164938A5F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BDBD-47F5-46C6-A66C-79B31C71F1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096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C403039-9D93-41BE-A0B2-E30E2E6F2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232A572-3968-4606-AACA-AFFF3B333A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5282CD6-D3A0-4BBA-8A39-2D5792C658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058EC-A38A-473F-AE53-E10B88E82C0B}" type="datetimeFigureOut">
              <a:rPr lang="de-DE" smtClean="0"/>
              <a:t>29.06.2021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6B03D52-0297-4FBC-912F-89BD7EB589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ACE2AFD-9EAF-4168-92F7-CEB2FAC010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7BDBD-47F5-46C6-A66C-79B31C71F1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2491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E719E08-527C-435C-8C61-556F0DBFA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OL144 Werner Becker 30.04.2021</a:t>
            </a:r>
            <a:endParaRPr 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B94EB6D-7820-4C72-81CB-3AF34D636577}"/>
              </a:ext>
            </a:extLst>
          </p:cNvPr>
          <p:cNvSpPr txBox="1"/>
          <p:nvPr/>
        </p:nvSpPr>
        <p:spPr>
          <a:xfrm>
            <a:off x="1635853" y="612396"/>
            <a:ext cx="16124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Auftragstabelle</a:t>
            </a:r>
          </a:p>
          <a:p>
            <a:r>
              <a:rPr lang="de-DE" dirty="0"/>
              <a:t>FAUF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C37FAA2-ED9D-4859-98C8-D98784AA4083}"/>
              </a:ext>
            </a:extLst>
          </p:cNvPr>
          <p:cNvSpPr txBox="1"/>
          <p:nvPr/>
        </p:nvSpPr>
        <p:spPr>
          <a:xfrm>
            <a:off x="1119431" y="3812350"/>
            <a:ext cx="23936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Erster Maschinen-</a:t>
            </a:r>
          </a:p>
          <a:p>
            <a:r>
              <a:rPr lang="de-DE" dirty="0" err="1"/>
              <a:t>arbeitsplatz</a:t>
            </a:r>
            <a:r>
              <a:rPr lang="de-DE" dirty="0"/>
              <a:t> im Vorgang</a:t>
            </a:r>
          </a:p>
          <a:p>
            <a:r>
              <a:rPr lang="de-DE" dirty="0"/>
              <a:t>PVB</a:t>
            </a:r>
          </a:p>
        </p:txBody>
      </p:sp>
      <p:cxnSp>
        <p:nvCxnSpPr>
          <p:cNvPr id="8" name="Gerade Verbindung mit Pfeil 7">
            <a:extLst>
              <a:ext uri="{FF2B5EF4-FFF2-40B4-BE49-F238E27FC236}">
                <a16:creationId xmlns:a16="http://schemas.microsoft.com/office/drawing/2014/main" id="{E64E433F-8590-4409-9A7E-261CC6AB541B}"/>
              </a:ext>
            </a:extLst>
          </p:cNvPr>
          <p:cNvCxnSpPr>
            <a:stCxn id="5" idx="2"/>
            <a:endCxn id="6" idx="0"/>
          </p:cNvCxnSpPr>
          <p:nvPr/>
        </p:nvCxnSpPr>
        <p:spPr>
          <a:xfrm flipH="1">
            <a:off x="2316233" y="1258727"/>
            <a:ext cx="125835" cy="25536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feld 8">
            <a:extLst>
              <a:ext uri="{FF2B5EF4-FFF2-40B4-BE49-F238E27FC236}">
                <a16:creationId xmlns:a16="http://schemas.microsoft.com/office/drawing/2014/main" id="{7A62392D-2468-4FEB-95C0-5922E400C256}"/>
              </a:ext>
            </a:extLst>
          </p:cNvPr>
          <p:cNvSpPr txBox="1"/>
          <p:nvPr/>
        </p:nvSpPr>
        <p:spPr>
          <a:xfrm>
            <a:off x="3163617" y="2224481"/>
            <a:ext cx="17499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Menge des FAUF</a:t>
            </a:r>
          </a:p>
          <a:p>
            <a:r>
              <a:rPr lang="de-DE" dirty="0"/>
              <a:t>Fertigmaterial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73207B7D-E79A-475E-B971-D72276C5E357}"/>
              </a:ext>
            </a:extLst>
          </p:cNvPr>
          <p:cNvSpPr txBox="1"/>
          <p:nvPr/>
        </p:nvSpPr>
        <p:spPr>
          <a:xfrm>
            <a:off x="3928844" y="3627684"/>
            <a:ext cx="15479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Bedarf pro Tag</a:t>
            </a:r>
          </a:p>
          <a:p>
            <a:r>
              <a:rPr lang="de-DE" dirty="0"/>
              <a:t>Fertigmaterial</a:t>
            </a:r>
          </a:p>
        </p:txBody>
      </p:sp>
      <p:cxnSp>
        <p:nvCxnSpPr>
          <p:cNvPr id="11" name="Gerade Verbindung mit Pfeil 10">
            <a:extLst>
              <a:ext uri="{FF2B5EF4-FFF2-40B4-BE49-F238E27FC236}">
                <a16:creationId xmlns:a16="http://schemas.microsoft.com/office/drawing/2014/main" id="{7B6484F5-1266-4C63-AF44-A206C765603A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4038600" y="2870812"/>
            <a:ext cx="524552" cy="6887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mit Pfeil 12">
            <a:extLst>
              <a:ext uri="{FF2B5EF4-FFF2-40B4-BE49-F238E27FC236}">
                <a16:creationId xmlns:a16="http://schemas.microsoft.com/office/drawing/2014/main" id="{FE569087-58BE-4681-B180-5326A75C5F33}"/>
              </a:ext>
            </a:extLst>
          </p:cNvPr>
          <p:cNvCxnSpPr>
            <a:cxnSpLocks/>
            <a:stCxn id="5" idx="2"/>
            <a:endCxn id="9" idx="0"/>
          </p:cNvCxnSpPr>
          <p:nvPr/>
        </p:nvCxnSpPr>
        <p:spPr>
          <a:xfrm>
            <a:off x="2442068" y="1258727"/>
            <a:ext cx="1596532" cy="9657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>
            <a:extLst>
              <a:ext uri="{FF2B5EF4-FFF2-40B4-BE49-F238E27FC236}">
                <a16:creationId xmlns:a16="http://schemas.microsoft.com/office/drawing/2014/main" id="{B1CC2207-E8CF-4E28-9C42-EA56B87AE6A5}"/>
              </a:ext>
            </a:extLst>
          </p:cNvPr>
          <p:cNvSpPr txBox="1"/>
          <p:nvPr/>
        </p:nvSpPr>
        <p:spPr>
          <a:xfrm>
            <a:off x="8464269" y="567674"/>
            <a:ext cx="21860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Packmittel</a:t>
            </a:r>
          </a:p>
          <a:p>
            <a:r>
              <a:rPr lang="de-DE" dirty="0" err="1"/>
              <a:t>Zpp_stock_packaging</a:t>
            </a:r>
            <a:endParaRPr lang="de-DE" dirty="0"/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761AA53C-BDDE-441A-A09C-F356656D3FEF}"/>
              </a:ext>
            </a:extLst>
          </p:cNvPr>
          <p:cNvSpPr txBox="1"/>
          <p:nvPr/>
        </p:nvSpPr>
        <p:spPr>
          <a:xfrm>
            <a:off x="8464269" y="2370650"/>
            <a:ext cx="15009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Packvorschrift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D27996F7-751E-434D-BAED-8FC3B6C5B2A6}"/>
              </a:ext>
            </a:extLst>
          </p:cNvPr>
          <p:cNvSpPr txBox="1"/>
          <p:nvPr/>
        </p:nvSpPr>
        <p:spPr>
          <a:xfrm>
            <a:off x="8432363" y="2959905"/>
            <a:ext cx="2046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Unterpackvorschrift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958B9C94-1190-47AD-8CE6-ACD07A87CCCE}"/>
              </a:ext>
            </a:extLst>
          </p:cNvPr>
          <p:cNvSpPr txBox="1"/>
          <p:nvPr/>
        </p:nvSpPr>
        <p:spPr>
          <a:xfrm>
            <a:off x="7089379" y="3766183"/>
            <a:ext cx="37332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Kalkulation</a:t>
            </a:r>
          </a:p>
          <a:p>
            <a:r>
              <a:rPr lang="de-DE" dirty="0"/>
              <a:t>Umrechnung Bedarf FM zu Packmittel</a:t>
            </a:r>
          </a:p>
        </p:txBody>
      </p:sp>
      <p:graphicFrame>
        <p:nvGraphicFramePr>
          <p:cNvPr id="23" name="Tabelle 22">
            <a:extLst>
              <a:ext uri="{FF2B5EF4-FFF2-40B4-BE49-F238E27FC236}">
                <a16:creationId xmlns:a16="http://schemas.microsoft.com/office/drawing/2014/main" id="{376E11FA-3B41-40BA-99CE-818BDF1C58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7690258"/>
              </p:ext>
            </p:extLst>
          </p:nvPr>
        </p:nvGraphicFramePr>
        <p:xfrm>
          <a:off x="2367456" y="5168764"/>
          <a:ext cx="6807200" cy="5353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54780">
                  <a:extLst>
                    <a:ext uri="{9D8B030D-6E8A-4147-A177-3AD203B41FA5}">
                      <a16:colId xmlns:a16="http://schemas.microsoft.com/office/drawing/2014/main" val="3758138375"/>
                    </a:ext>
                  </a:extLst>
                </a:gridCol>
                <a:gridCol w="913122">
                  <a:extLst>
                    <a:ext uri="{9D8B030D-6E8A-4147-A177-3AD203B41FA5}">
                      <a16:colId xmlns:a16="http://schemas.microsoft.com/office/drawing/2014/main" val="1245372216"/>
                    </a:ext>
                  </a:extLst>
                </a:gridCol>
                <a:gridCol w="2121107">
                  <a:extLst>
                    <a:ext uri="{9D8B030D-6E8A-4147-A177-3AD203B41FA5}">
                      <a16:colId xmlns:a16="http://schemas.microsoft.com/office/drawing/2014/main" val="3616536945"/>
                    </a:ext>
                  </a:extLst>
                </a:gridCol>
                <a:gridCol w="675330">
                  <a:extLst>
                    <a:ext uri="{9D8B030D-6E8A-4147-A177-3AD203B41FA5}">
                      <a16:colId xmlns:a16="http://schemas.microsoft.com/office/drawing/2014/main" val="2724722822"/>
                    </a:ext>
                  </a:extLst>
                </a:gridCol>
                <a:gridCol w="481926">
                  <a:extLst>
                    <a:ext uri="{9D8B030D-6E8A-4147-A177-3AD203B41FA5}">
                      <a16:colId xmlns:a16="http://schemas.microsoft.com/office/drawing/2014/main" val="807693527"/>
                    </a:ext>
                  </a:extLst>
                </a:gridCol>
                <a:gridCol w="760935">
                  <a:extLst>
                    <a:ext uri="{9D8B030D-6E8A-4147-A177-3AD203B41FA5}">
                      <a16:colId xmlns:a16="http://schemas.microsoft.com/office/drawing/2014/main" val="1716798889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PVB</a:t>
                      </a:r>
                      <a:endParaRPr lang="de-D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Packmittel</a:t>
                      </a:r>
                      <a:endParaRPr lang="de-D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Packmittel Bezeichnung</a:t>
                      </a:r>
                      <a:endParaRPr lang="de-D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Tag</a:t>
                      </a:r>
                      <a:endParaRPr lang="de-D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Menge</a:t>
                      </a:r>
                      <a:endParaRPr lang="de-D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ME</a:t>
                      </a:r>
                      <a:endParaRPr lang="de-D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008013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PVB Gebäude 2 Ebene 2 (MTZ)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190054438-001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ID260; HOLZ EINWEGPALETTE; IPPC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02.05.2021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5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ST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906403"/>
                  </a:ext>
                </a:extLst>
              </a:tr>
            </a:tbl>
          </a:graphicData>
        </a:graphic>
      </p:graphicFrame>
      <p:cxnSp>
        <p:nvCxnSpPr>
          <p:cNvPr id="28" name="Gerade Verbindung mit Pfeil 27">
            <a:extLst>
              <a:ext uri="{FF2B5EF4-FFF2-40B4-BE49-F238E27FC236}">
                <a16:creationId xmlns:a16="http://schemas.microsoft.com/office/drawing/2014/main" id="{D936BBAF-0388-4ABD-BE37-26D0EDA3E25F}"/>
              </a:ext>
            </a:extLst>
          </p:cNvPr>
          <p:cNvCxnSpPr>
            <a:cxnSpLocks/>
            <a:stCxn id="18" idx="2"/>
            <a:endCxn id="19" idx="0"/>
          </p:cNvCxnSpPr>
          <p:nvPr/>
        </p:nvCxnSpPr>
        <p:spPr>
          <a:xfrm>
            <a:off x="9214731" y="2739982"/>
            <a:ext cx="240765" cy="2199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mit Pfeil 30">
            <a:extLst>
              <a:ext uri="{FF2B5EF4-FFF2-40B4-BE49-F238E27FC236}">
                <a16:creationId xmlns:a16="http://schemas.microsoft.com/office/drawing/2014/main" id="{DF21B7AE-A907-46D6-82E9-96F922AA6B29}"/>
              </a:ext>
            </a:extLst>
          </p:cNvPr>
          <p:cNvCxnSpPr>
            <a:cxnSpLocks/>
            <a:stCxn id="19" idx="2"/>
            <a:endCxn id="20" idx="0"/>
          </p:cNvCxnSpPr>
          <p:nvPr/>
        </p:nvCxnSpPr>
        <p:spPr>
          <a:xfrm flipH="1">
            <a:off x="8956012" y="3329237"/>
            <a:ext cx="499484" cy="4369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Pfeil: nach links, rechts und oben 33">
            <a:extLst>
              <a:ext uri="{FF2B5EF4-FFF2-40B4-BE49-F238E27FC236}">
                <a16:creationId xmlns:a16="http://schemas.microsoft.com/office/drawing/2014/main" id="{24EFEE57-4678-467C-8D22-7043C4238BEC}"/>
              </a:ext>
            </a:extLst>
          </p:cNvPr>
          <p:cNvSpPr/>
          <p:nvPr/>
        </p:nvSpPr>
        <p:spPr>
          <a:xfrm rot="10800000">
            <a:off x="5931161" y="3950849"/>
            <a:ext cx="615820" cy="323166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4D75B218-49DC-4069-A39C-9E94710D08F8}"/>
              </a:ext>
            </a:extLst>
          </p:cNvPr>
          <p:cNvGrpSpPr/>
          <p:nvPr/>
        </p:nvGrpSpPr>
        <p:grpSpPr>
          <a:xfrm>
            <a:off x="9622009" y="1106736"/>
            <a:ext cx="2401271" cy="1367542"/>
            <a:chOff x="9487402" y="4597180"/>
            <a:chExt cx="2401271" cy="1367542"/>
          </a:xfrm>
        </p:grpSpPr>
        <p:pic>
          <p:nvPicPr>
            <p:cNvPr id="22" name="Grafik 21">
              <a:extLst>
                <a:ext uri="{FF2B5EF4-FFF2-40B4-BE49-F238E27FC236}">
                  <a16:creationId xmlns:a16="http://schemas.microsoft.com/office/drawing/2014/main" id="{9B1DB6D9-FDA5-4587-9CF2-776EC6971CE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487402" y="4849846"/>
              <a:ext cx="2401271" cy="1114876"/>
            </a:xfrm>
            <a:prstGeom prst="rect">
              <a:avLst/>
            </a:prstGeom>
          </p:spPr>
        </p:pic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64B7A804-493E-4F8F-9625-113C57735922}"/>
                </a:ext>
              </a:extLst>
            </p:cNvPr>
            <p:cNvSpPr txBox="1"/>
            <p:nvPr/>
          </p:nvSpPr>
          <p:spPr>
            <a:xfrm>
              <a:off x="10291281" y="4597180"/>
              <a:ext cx="53136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/>
                <a:t>MTO:</a:t>
              </a:r>
            </a:p>
          </p:txBody>
        </p:sp>
      </p:grpSp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E7BDC4AD-7B80-4824-99BA-F2854FFA375F}"/>
              </a:ext>
            </a:extLst>
          </p:cNvPr>
          <p:cNvGrpSpPr/>
          <p:nvPr/>
        </p:nvGrpSpPr>
        <p:grpSpPr>
          <a:xfrm>
            <a:off x="6451971" y="1156198"/>
            <a:ext cx="2395165" cy="1741813"/>
            <a:chOff x="6451971" y="1156198"/>
            <a:chExt cx="2395165" cy="1741813"/>
          </a:xfrm>
        </p:grpSpPr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E2F11A50-3DD0-4E49-943E-ABB9B9CBF389}"/>
                </a:ext>
              </a:extLst>
            </p:cNvPr>
            <p:cNvGrpSpPr/>
            <p:nvPr/>
          </p:nvGrpSpPr>
          <p:grpSpPr>
            <a:xfrm>
              <a:off x="6493510" y="1156198"/>
              <a:ext cx="2353626" cy="1299241"/>
              <a:chOff x="4919187" y="2663374"/>
              <a:chExt cx="2353626" cy="1299241"/>
            </a:xfrm>
          </p:grpSpPr>
          <p:pic>
            <p:nvPicPr>
              <p:cNvPr id="2" name="Grafik 1">
                <a:extLst>
                  <a:ext uri="{FF2B5EF4-FFF2-40B4-BE49-F238E27FC236}">
                    <a16:creationId xmlns:a16="http://schemas.microsoft.com/office/drawing/2014/main" id="{A31D7527-DEDD-4DCD-8612-FCC078F0F0C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19187" y="2895384"/>
                <a:ext cx="2353626" cy="1067231"/>
              </a:xfrm>
              <a:prstGeom prst="rect">
                <a:avLst/>
              </a:prstGeom>
            </p:spPr>
          </p:pic>
          <p:sp>
            <p:nvSpPr>
              <p:cNvPr id="3" name="Textfeld 2">
                <a:extLst>
                  <a:ext uri="{FF2B5EF4-FFF2-40B4-BE49-F238E27FC236}">
                    <a16:creationId xmlns:a16="http://schemas.microsoft.com/office/drawing/2014/main" id="{BFAC3262-1E90-48B8-83D5-130907642890}"/>
                  </a:ext>
                </a:extLst>
              </p:cNvPr>
              <p:cNvSpPr txBox="1"/>
              <p:nvPr/>
            </p:nvSpPr>
            <p:spPr>
              <a:xfrm>
                <a:off x="5771056" y="2663374"/>
                <a:ext cx="50289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1200" dirty="0"/>
                  <a:t>MTS:</a:t>
                </a:r>
              </a:p>
            </p:txBody>
          </p:sp>
        </p:grpSp>
        <p:sp>
          <p:nvSpPr>
            <p:cNvPr id="27" name="Rechteck 26">
              <a:extLst>
                <a:ext uri="{FF2B5EF4-FFF2-40B4-BE49-F238E27FC236}">
                  <a16:creationId xmlns:a16="http://schemas.microsoft.com/office/drawing/2014/main" id="{AB5DECAA-BF5D-423F-977D-3D3B95070EEE}"/>
                </a:ext>
              </a:extLst>
            </p:cNvPr>
            <p:cNvSpPr/>
            <p:nvPr/>
          </p:nvSpPr>
          <p:spPr>
            <a:xfrm>
              <a:off x="6979213" y="2436346"/>
              <a:ext cx="58554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de-DE" sz="1200" b="1" dirty="0">
                  <a:solidFill>
                    <a:srgbClr val="FF0000"/>
                  </a:solidFill>
                </a:rPr>
                <a:t>VBAP-</a:t>
              </a:r>
            </a:p>
            <a:p>
              <a:r>
                <a:rPr lang="de-DE" sz="1200" b="1" dirty="0">
                  <a:solidFill>
                    <a:srgbClr val="FF0000"/>
                  </a:solidFill>
                </a:rPr>
                <a:t>PSTYV</a:t>
              </a:r>
            </a:p>
          </p:txBody>
        </p:sp>
        <p:sp>
          <p:nvSpPr>
            <p:cNvPr id="32" name="Rechteck 31">
              <a:extLst>
                <a:ext uri="{FF2B5EF4-FFF2-40B4-BE49-F238E27FC236}">
                  <a16:creationId xmlns:a16="http://schemas.microsoft.com/office/drawing/2014/main" id="{4D77592E-A1B5-4B07-8CF7-535EABF1A80B}"/>
                </a:ext>
              </a:extLst>
            </p:cNvPr>
            <p:cNvSpPr/>
            <p:nvPr/>
          </p:nvSpPr>
          <p:spPr>
            <a:xfrm>
              <a:off x="6451971" y="2427231"/>
              <a:ext cx="61497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de-DE" sz="1200" dirty="0"/>
                <a:t>VBAK-</a:t>
              </a:r>
            </a:p>
            <a:p>
              <a:r>
                <a:rPr lang="de-DE" sz="1200" dirty="0"/>
                <a:t>AUART</a:t>
              </a:r>
            </a:p>
          </p:txBody>
        </p:sp>
      </p:grpSp>
      <p:sp>
        <p:nvSpPr>
          <p:cNvPr id="30" name="Textfeld 29">
            <a:extLst>
              <a:ext uri="{FF2B5EF4-FFF2-40B4-BE49-F238E27FC236}">
                <a16:creationId xmlns:a16="http://schemas.microsoft.com/office/drawing/2014/main" id="{9E69DC0F-29FD-424E-AB05-752440B1E8EA}"/>
              </a:ext>
            </a:extLst>
          </p:cNvPr>
          <p:cNvSpPr txBox="1"/>
          <p:nvPr/>
        </p:nvSpPr>
        <p:spPr>
          <a:xfrm>
            <a:off x="4702806" y="156797"/>
            <a:ext cx="251588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de-DE" dirty="0"/>
              <a:t>Bereitstellung Packmittel</a:t>
            </a:r>
          </a:p>
          <a:p>
            <a:pPr algn="ctr"/>
            <a:r>
              <a:rPr lang="de-DE" dirty="0"/>
              <a:t>SYNRE-798</a:t>
            </a:r>
          </a:p>
        </p:txBody>
      </p:sp>
    </p:spTree>
    <p:extLst>
      <p:ext uri="{BB962C8B-B14F-4D97-AF65-F5344CB8AC3E}">
        <p14:creationId xmlns:p14="http://schemas.microsoft.com/office/powerpoint/2010/main" val="427686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AA6816E7-C410-4E01-903C-A62F6CA8CCC6}"/>
              </a:ext>
            </a:extLst>
          </p:cNvPr>
          <p:cNvSpPr txBox="1"/>
          <p:nvPr/>
        </p:nvSpPr>
        <p:spPr>
          <a:xfrm>
            <a:off x="751403" y="643425"/>
            <a:ext cx="2464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PACKKP Packobjekt-Kopf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BE37FB07-2A09-42F7-BC5C-D404497DB418}"/>
              </a:ext>
            </a:extLst>
          </p:cNvPr>
          <p:cNvSpPr txBox="1"/>
          <p:nvPr/>
        </p:nvSpPr>
        <p:spPr>
          <a:xfrm>
            <a:off x="4409003" y="643425"/>
            <a:ext cx="233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PACKPO Packobjekt-PO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F9B95373-B3B6-40DE-A1B1-66BEC2752FB7}"/>
              </a:ext>
            </a:extLst>
          </p:cNvPr>
          <p:cNvSpPr txBox="1"/>
          <p:nvPr/>
        </p:nvSpPr>
        <p:spPr>
          <a:xfrm>
            <a:off x="6451163" y="1114022"/>
            <a:ext cx="381707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 err="1">
                <a:solidFill>
                  <a:srgbClr val="FF0000"/>
                </a:solidFill>
              </a:rPr>
              <a:t>PObjPosId</a:t>
            </a:r>
            <a:r>
              <a:rPr lang="de-DE" sz="1100" dirty="0">
                <a:solidFill>
                  <a:srgbClr val="FF0000"/>
                </a:solidFill>
              </a:rPr>
              <a:t> PACKKP-PACKITEMID 051MdaPK7kgS}4QEUiJBn0</a:t>
            </a:r>
          </a:p>
          <a:p>
            <a:r>
              <a:rPr lang="de-DE" sz="1100" dirty="0">
                <a:solidFill>
                  <a:srgbClr val="FF0000"/>
                </a:solidFill>
              </a:rPr>
              <a:t>Position PACKKP-PACKITEM 10</a:t>
            </a:r>
          </a:p>
          <a:p>
            <a:r>
              <a:rPr lang="de-DE" sz="1100" dirty="0"/>
              <a:t>Packobjekt-Positionstyp PACKKP-PAITEMTYPE </a:t>
            </a:r>
            <a:r>
              <a:rPr lang="de-DE" sz="1100" dirty="0">
                <a:sym typeface="Wingdings" panose="05000000000000000000" pitchFamily="2" charset="2"/>
              </a:rPr>
              <a:t> P Verpackung </a:t>
            </a:r>
            <a:endParaRPr lang="de-DE" sz="1100" dirty="0"/>
          </a:p>
          <a:p>
            <a:r>
              <a:rPr lang="de-DE" sz="1100" dirty="0"/>
              <a:t>Material 599910210-001</a:t>
            </a:r>
          </a:p>
          <a:p>
            <a:r>
              <a:rPr lang="de-DE" sz="1100" dirty="0"/>
              <a:t>Packobjekt PACKPO SUBPACKNR LEER</a:t>
            </a:r>
          </a:p>
          <a:p>
            <a:r>
              <a:rPr lang="de-DE" sz="1100" dirty="0"/>
              <a:t>Soll-Menge PACKPO- TRGQTY  1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5B315507-C85A-4EF9-803B-D0B1639B9955}"/>
              </a:ext>
            </a:extLst>
          </p:cNvPr>
          <p:cNvSpPr txBox="1"/>
          <p:nvPr/>
        </p:nvSpPr>
        <p:spPr>
          <a:xfrm>
            <a:off x="794250" y="1229358"/>
            <a:ext cx="3437159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>
                <a:solidFill>
                  <a:srgbClr val="FF0000"/>
                </a:solidFill>
              </a:rPr>
              <a:t>Packobjekt PACKKP-PACKNR 051MdaPK7kgS}4QEUiHhn0</a:t>
            </a:r>
          </a:p>
          <a:p>
            <a:r>
              <a:rPr lang="de-DE" sz="1100" dirty="0"/>
              <a:t>Packvorschrift PACKKP-POBJID 2329</a:t>
            </a:r>
          </a:p>
          <a:p>
            <a:endParaRPr lang="de-DE" sz="11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52357A15-6B53-413D-B36B-AA8CFE8E18C4}"/>
              </a:ext>
            </a:extLst>
          </p:cNvPr>
          <p:cNvSpPr txBox="1"/>
          <p:nvPr/>
        </p:nvSpPr>
        <p:spPr>
          <a:xfrm>
            <a:off x="6438339" y="2385520"/>
            <a:ext cx="3655168" cy="12772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 err="1">
                <a:solidFill>
                  <a:srgbClr val="FF0000"/>
                </a:solidFill>
              </a:rPr>
              <a:t>PObjPosId</a:t>
            </a:r>
            <a:r>
              <a:rPr lang="de-DE" sz="1100" dirty="0">
                <a:solidFill>
                  <a:srgbClr val="FF0000"/>
                </a:solidFill>
              </a:rPr>
              <a:t> PACKKP-PACKITEMID 051MdaPK7kgS}4QEUiJhn0</a:t>
            </a:r>
          </a:p>
          <a:p>
            <a:r>
              <a:rPr lang="de-DE" sz="1100" dirty="0">
                <a:solidFill>
                  <a:srgbClr val="FF0000"/>
                </a:solidFill>
              </a:rPr>
              <a:t>Position PACKKP-PACKITEM 20</a:t>
            </a:r>
          </a:p>
          <a:p>
            <a:r>
              <a:rPr lang="de-DE" sz="1100" dirty="0"/>
              <a:t>Packobjekt-Positionstyp PACKKP-PAITEMTYPE </a:t>
            </a:r>
            <a:r>
              <a:rPr lang="de-DE" sz="1100" dirty="0">
                <a:sym typeface="Wingdings" panose="05000000000000000000" pitchFamily="2" charset="2"/>
              </a:rPr>
              <a:t> I Mat</a:t>
            </a:r>
            <a:endParaRPr lang="de-DE" sz="1100" dirty="0"/>
          </a:p>
          <a:p>
            <a:r>
              <a:rPr lang="de-DE" sz="1100" dirty="0"/>
              <a:t>Material LEER</a:t>
            </a:r>
          </a:p>
          <a:p>
            <a:r>
              <a:rPr lang="de-DE" sz="1100" dirty="0"/>
              <a:t>Packobjekt PACKPO SUBPACKNR 051MdaPK7kgS}4QEUiFBn0</a:t>
            </a:r>
          </a:p>
          <a:p>
            <a:r>
              <a:rPr lang="de-DE" sz="1100" dirty="0"/>
              <a:t>Soll-Menge PACKPO- TRGQTY  48</a:t>
            </a:r>
          </a:p>
          <a:p>
            <a:endParaRPr lang="de-DE" sz="1100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2BAE99F5-1900-4D96-9E01-0F49AC168E6D}"/>
              </a:ext>
            </a:extLst>
          </p:cNvPr>
          <p:cNvSpPr txBox="1"/>
          <p:nvPr/>
        </p:nvSpPr>
        <p:spPr>
          <a:xfrm>
            <a:off x="794250" y="2396358"/>
            <a:ext cx="3416320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>
                <a:solidFill>
                  <a:srgbClr val="FF0000"/>
                </a:solidFill>
              </a:rPr>
              <a:t>Packobjekt PACKKP-PACKNR </a:t>
            </a:r>
            <a:r>
              <a:rPr lang="de-DE" sz="1100" dirty="0"/>
              <a:t>051MdaPK7kgS}4QEUiFBn0</a:t>
            </a:r>
            <a:endParaRPr lang="de-DE" sz="1100" dirty="0">
              <a:solidFill>
                <a:srgbClr val="FF0000"/>
              </a:solidFill>
            </a:endParaRPr>
          </a:p>
          <a:p>
            <a:r>
              <a:rPr lang="de-DE" sz="1100" dirty="0"/>
              <a:t>Packvorschrift PACKKP-POBJID 2328</a:t>
            </a:r>
          </a:p>
          <a:p>
            <a:endParaRPr lang="de-DE" sz="1100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C0BECC1A-A932-43D4-8905-6D15A9F1E60C}"/>
              </a:ext>
            </a:extLst>
          </p:cNvPr>
          <p:cNvSpPr txBox="1"/>
          <p:nvPr/>
        </p:nvSpPr>
        <p:spPr>
          <a:xfrm>
            <a:off x="6451163" y="3826295"/>
            <a:ext cx="3831498" cy="12772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 err="1">
                <a:solidFill>
                  <a:srgbClr val="FF0000"/>
                </a:solidFill>
              </a:rPr>
              <a:t>PObjPosId</a:t>
            </a:r>
            <a:r>
              <a:rPr lang="de-DE" sz="1100" dirty="0">
                <a:solidFill>
                  <a:srgbClr val="FF0000"/>
                </a:solidFill>
              </a:rPr>
              <a:t> PACKKP-PACKITEMID 051MdaPK7kgS}4QEUiGhn0</a:t>
            </a:r>
          </a:p>
          <a:p>
            <a:r>
              <a:rPr lang="de-DE" sz="1100" dirty="0">
                <a:solidFill>
                  <a:srgbClr val="FF0000"/>
                </a:solidFill>
              </a:rPr>
              <a:t>Position PACKKP-PACKITEM 10</a:t>
            </a:r>
          </a:p>
          <a:p>
            <a:r>
              <a:rPr lang="de-DE" sz="1100" dirty="0"/>
              <a:t>Packobjekt-Positionstyp PACKKP-PAITEMTYPE </a:t>
            </a:r>
            <a:r>
              <a:rPr lang="de-DE" sz="1100" dirty="0">
                <a:sym typeface="Wingdings" panose="05000000000000000000" pitchFamily="2" charset="2"/>
              </a:rPr>
              <a:t> P Verpackung</a:t>
            </a:r>
            <a:endParaRPr lang="de-DE" sz="1100" dirty="0"/>
          </a:p>
          <a:p>
            <a:r>
              <a:rPr lang="de-DE" sz="1100" dirty="0"/>
              <a:t>Material 105059501-001</a:t>
            </a:r>
          </a:p>
          <a:p>
            <a:r>
              <a:rPr lang="de-DE" sz="1100" dirty="0"/>
              <a:t>Packobjekt PACKPO SUBPACKNR LEER</a:t>
            </a:r>
          </a:p>
          <a:p>
            <a:r>
              <a:rPr lang="de-DE" sz="1100" dirty="0"/>
              <a:t>Soll-Menge PACKPO- TRGQTY  1</a:t>
            </a:r>
          </a:p>
          <a:p>
            <a:endParaRPr lang="de-DE" sz="1100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A55C1BB6-4596-44E4-900D-AB00765F6AC6}"/>
              </a:ext>
            </a:extLst>
          </p:cNvPr>
          <p:cNvSpPr txBox="1"/>
          <p:nvPr/>
        </p:nvSpPr>
        <p:spPr>
          <a:xfrm>
            <a:off x="6451163" y="5035556"/>
            <a:ext cx="3642344" cy="12772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 err="1">
                <a:solidFill>
                  <a:srgbClr val="FF0000"/>
                </a:solidFill>
              </a:rPr>
              <a:t>PObjPosId</a:t>
            </a:r>
            <a:r>
              <a:rPr lang="de-DE" sz="1100" dirty="0">
                <a:solidFill>
                  <a:srgbClr val="FF0000"/>
                </a:solidFill>
              </a:rPr>
              <a:t> PACKKP-PACKITEMID 051MdaPK7kgS}4QEUiHBn0</a:t>
            </a:r>
          </a:p>
          <a:p>
            <a:r>
              <a:rPr lang="de-DE" sz="1100" dirty="0">
                <a:solidFill>
                  <a:srgbClr val="FF0000"/>
                </a:solidFill>
              </a:rPr>
              <a:t>Position PACKKP-PACKITEM 20</a:t>
            </a:r>
          </a:p>
          <a:p>
            <a:r>
              <a:rPr lang="de-DE" sz="1100" dirty="0"/>
              <a:t>Packobjekt-Positionstyp PACKKP-PAITEMTYPE </a:t>
            </a:r>
            <a:r>
              <a:rPr lang="de-DE" sz="1100" dirty="0">
                <a:sym typeface="Wingdings" panose="05000000000000000000" pitchFamily="2" charset="2"/>
              </a:rPr>
              <a:t> I Mat</a:t>
            </a:r>
            <a:endParaRPr lang="de-DE" sz="1100" dirty="0"/>
          </a:p>
          <a:p>
            <a:r>
              <a:rPr lang="de-DE" sz="1100" dirty="0"/>
              <a:t>Material 190052075-060</a:t>
            </a:r>
          </a:p>
          <a:p>
            <a:r>
              <a:rPr lang="de-DE" sz="1100" dirty="0"/>
              <a:t>Packobjekt PACKPO SUBPACKNR LEER</a:t>
            </a:r>
          </a:p>
          <a:p>
            <a:r>
              <a:rPr lang="de-DE" sz="1100" dirty="0"/>
              <a:t>Soll-Menge PACKPO- TRGQTY  500</a:t>
            </a:r>
          </a:p>
          <a:p>
            <a:endParaRPr lang="de-DE" sz="1100" dirty="0"/>
          </a:p>
        </p:txBody>
      </p:sp>
      <p:sp>
        <p:nvSpPr>
          <p:cNvPr id="14" name="Fußzeilenplatzhalter 3">
            <a:extLst>
              <a:ext uri="{FF2B5EF4-FFF2-40B4-BE49-F238E27FC236}">
                <a16:creationId xmlns:a16="http://schemas.microsoft.com/office/drawing/2014/main" id="{3A610B2F-FEF9-4A44-A2C5-4788A4D1A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OL144 Werner Becker 30.04.2021</a:t>
            </a:r>
            <a:endParaRPr lang="de-DE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ECC8002C-46E7-467C-8DEE-AB92DA1CDB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403" y="2941810"/>
            <a:ext cx="5326628" cy="2067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490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224A8BAE-BDCF-44EC-9614-F33EEB3633DB}"/>
              </a:ext>
            </a:extLst>
          </p:cNvPr>
          <p:cNvSpPr/>
          <p:nvPr/>
        </p:nvSpPr>
        <p:spPr>
          <a:xfrm>
            <a:off x="837292" y="976996"/>
            <a:ext cx="1051741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/>
              <a:t>Torsten Pilz:</a:t>
            </a:r>
          </a:p>
          <a:p>
            <a:r>
              <a:rPr lang="en-US" dirty="0"/>
              <a:t>Replenishment of packaging is a purely manual process. Packaging is not part of BOM and booked in EWM on a dummy bin. Close to production are areas where the main packaging will be replenished by a manual Kanban system. </a:t>
            </a:r>
          </a:p>
          <a:p>
            <a:r>
              <a:rPr lang="en-US" dirty="0"/>
              <a:t>For low runner packaging we must do the replenishment </a:t>
            </a:r>
            <a:r>
              <a:rPr lang="en-US" dirty="0" err="1"/>
              <a:t>Adhoc</a:t>
            </a:r>
            <a:r>
              <a:rPr lang="en-US" dirty="0"/>
              <a:t>.</a:t>
            </a:r>
          </a:p>
          <a:p>
            <a:r>
              <a:rPr lang="en-US" dirty="0"/>
              <a:t>Report needed based on the production orders which is showing the information from the packaging instructions and also the </a:t>
            </a:r>
            <a:r>
              <a:rPr lang="en-US" dirty="0" err="1"/>
              <a:t>workcenters</a:t>
            </a:r>
            <a:r>
              <a:rPr lang="en-US" dirty="0"/>
              <a:t>. So in the report it should be possible to select FAUF´s for a specific time (e.g. open FAUF´s for next day) and as result is showing a summarized list of packaging material (based on the pack instructions related to this FAUFs) grouped by production areas/</a:t>
            </a:r>
            <a:r>
              <a:rPr lang="en-US" dirty="0" err="1"/>
              <a:t>workcenters</a:t>
            </a:r>
            <a:r>
              <a:rPr lang="en-US" dirty="0"/>
              <a:t>.</a:t>
            </a:r>
            <a:endParaRPr lang="de-DE" dirty="0"/>
          </a:p>
        </p:txBody>
      </p:sp>
      <p:sp>
        <p:nvSpPr>
          <p:cNvPr id="6" name="Fußzeilenplatzhalter 3">
            <a:extLst>
              <a:ext uri="{FF2B5EF4-FFF2-40B4-BE49-F238E27FC236}">
                <a16:creationId xmlns:a16="http://schemas.microsoft.com/office/drawing/2014/main" id="{34266449-D03B-4E2C-A108-FE7C6820B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OL144 Werner Becker 25.06.2021</a:t>
            </a:r>
            <a:endParaRPr 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6D141A15-D31C-403C-B6AD-D25CE7D877B7}"/>
              </a:ext>
            </a:extLst>
          </p:cNvPr>
          <p:cNvSpPr txBox="1"/>
          <p:nvPr/>
        </p:nvSpPr>
        <p:spPr>
          <a:xfrm>
            <a:off x="4702806" y="156797"/>
            <a:ext cx="251588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de-DE" dirty="0"/>
              <a:t>Bereitstellung Packmittel</a:t>
            </a:r>
          </a:p>
          <a:p>
            <a:pPr algn="ctr"/>
            <a:r>
              <a:rPr lang="de-DE" dirty="0"/>
              <a:t>SYNRE-798</a:t>
            </a:r>
          </a:p>
        </p:txBody>
      </p:sp>
    </p:spTree>
    <p:extLst>
      <p:ext uri="{BB962C8B-B14F-4D97-AF65-F5344CB8AC3E}">
        <p14:creationId xmlns:p14="http://schemas.microsoft.com/office/powerpoint/2010/main" val="2731832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3DCA848-4AB4-4806-A612-4A564A47F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Internal: All rights reserved. Distribution within DRÄXLMAIER Group, customer and partners.</a:t>
            </a:r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E0049EDC-B157-458D-A40E-78F58CB07A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516" y="189190"/>
            <a:ext cx="5774484" cy="323981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9D23BCFD-D943-4083-8768-4F88531DD5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400" y="2983795"/>
            <a:ext cx="10840720" cy="3129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9710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FOXDOCUMENTCLASSIFICATIONVERSION" val="1"/>
  <p:tag name="ISFOXLABELINGONTITLEPAGESET" val="True"/>
  <p:tag name="ISFOXPRESENTATIONISLABELED" val="Internal: All rights reserved. Distribution within DRÄXLMAIER Group, customer and partners."/>
  <p:tag name="A71660D270C64F5BBB8F27F5E85BE6370" val="DOMFGDVB\BW00037391;d4c75f49-f1ee-485c-aa75-2c54e2ab5223;Internal;2021-04-30T10:58:42;;DRX|"/>
  <p:tag name="A71660D270C64F5BBB8F27F5E85BE630" val="1"/>
  <p:tag name="ISFOXLABELUSERINTERACTION" val="True"/>
  <p:tag name="ISFOXOLDCLASSIFICATIONID" val="00000000-0000-0000-0000-000000000000"/>
  <p:tag name="ISFOXCLASSIFICATIONID" val="d4c75f49-f1ee-485c-aa75-2c54e2ab5223"/>
  <p:tag name="ISFOXCLASSIFICATIONNAME" val="Internal"/>
  <p:tag name="ISFOXPREFIX" val="DRX"/>
  <p:tag name="ISFOXSHOWCLASSIFICATIONREQUESTDIALOG" val="False"/>
  <p:tag name="ISFOXCLASSIFICATIONINKEYWORDS" val="Internal"/>
  <p:tag name="ISFOXDOVERSIONINGONSAVE" val="0"/>
</p:tagLst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346</Words>
  <Application>Microsoft Office PowerPoint</Application>
  <PresentationFormat>Breitbild</PresentationFormat>
  <Paragraphs>75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Becker Werner OL14</dc:creator>
  <cp:keywords>Internal;</cp:keywords>
  <cp:lastModifiedBy>Becker Werner OL14</cp:lastModifiedBy>
  <cp:revision>20</cp:revision>
  <dcterms:created xsi:type="dcterms:W3CDTF">2021-04-30T08:26:02Z</dcterms:created>
  <dcterms:modified xsi:type="dcterms:W3CDTF">2021-06-29T14:17:17Z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71660d270c64f5bbb8f27ffa23">
    <vt:bool>false</vt:bool>
  </property>
  <property fmtid="{D5CDD505-2E9C-101B-9397-08002B2CF9AE}" pid="3" name="Classification">
    <vt:lpwstr>Internal</vt:lpwstr>
  </property>
</Properties>
</file>