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3" r:id="rId4"/>
    <p:sldId id="261" r:id="rId5"/>
    <p:sldId id="271" r:id="rId6"/>
  </p:sldIdLst>
  <p:sldSz cx="12192000" cy="6858000"/>
  <p:notesSz cx="6858000" cy="9144000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56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4508D-B8B9-420D-9BC3-DDB75FFE3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8D4B36-8753-499F-AF1D-13159F0F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6DB3B6-9D34-49A0-B063-1213B7A0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C02178-BA19-4D6E-B76C-3314FD0D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29ADD-096B-4D66-82C4-6C049FB3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D3027-F25A-44E0-B6B6-50FCF2BF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90C402-1755-4E21-BEC6-9E70B4DC7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4C7734-CC58-4186-8C1A-58D2CAE3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8B0E3-729D-4CDA-9B1B-3D566D63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1D02F2-8204-4970-AEFA-A3868A68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44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D105BA-B394-40F0-A79B-2896EDB7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B4153A-503F-4C89-8745-52BAAE303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3D0B4-172A-450D-8C53-A081D274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5353C8-0858-4A33-90EA-184D068A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E4B88-FB51-43BC-B345-AF92393C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A86D3-242F-4EB0-A2D8-9DF699F6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488B3F-9062-46A1-BAB5-630BE045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0D4831-183B-43BE-8CC4-3E54C0A9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03A296-C433-4C22-BD95-265E023D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C0B3A-54D0-475B-A215-FEE3D44B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9BE23-6298-4F3C-A05D-4EDAA043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F7CF3-18C4-47D8-80A2-1E15614DA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808C9F-7C9E-4AD9-B490-630EE7E0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1A899-2E02-44CA-9F8F-0A6A1928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EF8B0E-B74D-4F5A-B5B3-3EA19C2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EA2DA-CE29-417A-9586-1B24E0B5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6A96BF-6555-473D-9D84-2A519652E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C2B306-1240-4FEE-9B12-03245B59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015033-0ABE-4D4A-A5A7-8FC05773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D7339A-D262-4965-B515-6669AA1A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EAC111-4069-435A-8420-854DA63F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7BC73-5766-4EC6-BB02-FF300EA3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F00DC-54EF-4900-93FF-6B4E7771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6E0CD0-B513-4186-BC01-36B3DEF1D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9613C9-3397-4CA0-B687-5DC8361C1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DB875A-C3AB-4422-8D6E-D2C556C7E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996B66-98DF-4AC7-9EBE-1C0963C4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08C747-273B-412A-A637-2F171D2F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547008-616A-4D1E-B53E-D49C1524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6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8AC19-9D5A-4A5C-B85E-0CD23B17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68A13D-8CA2-4387-AF23-E37F6A47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F9E542-7B97-42A8-A5BE-64D6C490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79854-DFC5-42A6-9071-052D2F40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6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8E78B9-3216-421B-96DF-9C299642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218D8C-5241-4A30-AF68-7D3E420E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AA4253-F75C-4D2F-A1E9-D8CC305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00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36FB4-9E1F-451D-B0C4-6D476D96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A449C-5B6B-4E0B-8198-3F5C3180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8F3D66-C95E-46FF-BA79-79486964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C4F600-55F1-490E-B794-99EAAD79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819386-BB48-4E15-AFD7-A099B23A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20A0B-0CD1-4C10-B182-F1A21A88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E26FE-F212-4B6B-A61E-91150264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46D92E-51D8-4DC1-B0B1-B5B2C2DCD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8C8CBC-2831-46EE-89EE-2A6A22AD3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4E61F5-262E-479C-B597-145E3D79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7BF78C-1A65-4B2A-BF3B-D961D840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09F4BD-BABA-44F9-83BD-14569AE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8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67D03F-83B8-491C-BE2B-C353C933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18AEF2-CBA6-4D12-B44A-9D18A34E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9D3CA-F28B-444A-A5C1-8A794C8BC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53E0-C360-4DD7-AE0A-956205F6939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AEAD3F-EDA1-4B0F-9E8F-C9AE3655A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1836EF-393B-4305-9E45-A9798EE1C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02E2-8C64-4694-AA4C-3B0D19180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5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0B439ED-5E1A-4DAF-BE9A-1B43C185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W. Becker 17.05.2021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E318925-66A7-4A26-90C8-D89708BDA31F}"/>
              </a:ext>
            </a:extLst>
          </p:cNvPr>
          <p:cNvSpPr/>
          <p:nvPr/>
        </p:nvSpPr>
        <p:spPr>
          <a:xfrm>
            <a:off x="3421774" y="339544"/>
            <a:ext cx="53484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Beispiel Hildegard</a:t>
            </a:r>
          </a:p>
          <a:p>
            <a:pPr algn="ctr"/>
            <a:r>
              <a:rPr lang="de-D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#10010490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2FA56F-4535-4B37-9067-8FF720C46D6C}"/>
              </a:ext>
            </a:extLst>
          </p:cNvPr>
          <p:cNvSpPr/>
          <p:nvPr/>
        </p:nvSpPr>
        <p:spPr>
          <a:xfrm>
            <a:off x="2201482" y="3198167"/>
            <a:ext cx="111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B0F0"/>
                </a:solidFill>
              </a:rPr>
              <a:t>Preissteuerung</a:t>
            </a:r>
          </a:p>
          <a:p>
            <a:r>
              <a:rPr lang="de-DE" sz="1200" dirty="0">
                <a:solidFill>
                  <a:srgbClr val="00B0F0"/>
                </a:solidFill>
              </a:rPr>
              <a:t>MBEW-VPRSV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137CBD4-6AB7-482A-82CA-EE7EE14F3C69}"/>
              </a:ext>
            </a:extLst>
          </p:cNvPr>
          <p:cNvSpPr/>
          <p:nvPr/>
        </p:nvSpPr>
        <p:spPr>
          <a:xfrm>
            <a:off x="997998" y="3684531"/>
            <a:ext cx="1487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B0F0"/>
                </a:solidFill>
              </a:rPr>
              <a:t>S (Standardpreis)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B0F0"/>
                </a:solidFill>
              </a:rPr>
              <a:t>Intercompany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B0F0"/>
                </a:solidFill>
              </a:rPr>
              <a:t>Inhouse </a:t>
            </a:r>
            <a:r>
              <a:rPr lang="de-DE" sz="1200" dirty="0" err="1">
                <a:solidFill>
                  <a:srgbClr val="00B0F0"/>
                </a:solidFill>
              </a:rPr>
              <a:t>produced</a:t>
            </a:r>
            <a:endParaRPr lang="de-DE" sz="1200" dirty="0">
              <a:solidFill>
                <a:srgbClr val="00B0F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3A5D58-CA33-4E8F-B5F8-693A4C46C10A}"/>
              </a:ext>
            </a:extLst>
          </p:cNvPr>
          <p:cNvSpPr/>
          <p:nvPr/>
        </p:nvSpPr>
        <p:spPr>
          <a:xfrm>
            <a:off x="2788026" y="3669413"/>
            <a:ext cx="18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B0F0"/>
                </a:solidFill>
              </a:rPr>
              <a:t>V (</a:t>
            </a:r>
            <a:r>
              <a:rPr lang="de-DE" sz="1200" dirty="0" err="1">
                <a:solidFill>
                  <a:srgbClr val="00B0F0"/>
                </a:solidFill>
              </a:rPr>
              <a:t>Glt</a:t>
            </a:r>
            <a:r>
              <a:rPr lang="de-DE" sz="1200" dirty="0">
                <a:solidFill>
                  <a:srgbClr val="00B0F0"/>
                </a:solidFill>
              </a:rPr>
              <a:t>. Durchschnittspreis)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B0F0"/>
                </a:solidFill>
              </a:rPr>
              <a:t>Kaufteile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968077-663E-4A3F-B825-8C389D8CDF86}"/>
              </a:ext>
            </a:extLst>
          </p:cNvPr>
          <p:cNvSpPr/>
          <p:nvPr/>
        </p:nvSpPr>
        <p:spPr>
          <a:xfrm>
            <a:off x="854016" y="4765247"/>
            <a:ext cx="177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u="sng" dirty="0">
                <a:solidFill>
                  <a:srgbClr val="00B0F0"/>
                </a:solidFill>
              </a:rPr>
              <a:t>MBEW-STPRS</a:t>
            </a:r>
            <a:r>
              <a:rPr lang="de-DE" sz="1200" dirty="0">
                <a:solidFill>
                  <a:srgbClr val="00B0F0"/>
                </a:solidFill>
              </a:rPr>
              <a:t> €</a:t>
            </a:r>
            <a:r>
              <a:rPr lang="de-DE" sz="1200" u="sng" dirty="0">
                <a:solidFill>
                  <a:srgbClr val="00B0F0"/>
                </a:solidFill>
              </a:rPr>
              <a:t>27.131,35</a:t>
            </a:r>
          </a:p>
          <a:p>
            <a:r>
              <a:rPr lang="de-DE" sz="1200" dirty="0">
                <a:solidFill>
                  <a:srgbClr val="00B0F0"/>
                </a:solidFill>
              </a:rPr>
              <a:t>MBEW-PEINH 1.000 ST</a:t>
            </a:r>
          </a:p>
          <a:p>
            <a:endParaRPr lang="de-DE" sz="1200" dirty="0">
              <a:solidFill>
                <a:srgbClr val="00B0F0"/>
              </a:solidFill>
            </a:endParaRPr>
          </a:p>
          <a:p>
            <a:r>
              <a:rPr lang="de-DE" sz="1200" dirty="0">
                <a:solidFill>
                  <a:srgbClr val="00B0F0"/>
                </a:solidFill>
              </a:rPr>
              <a:t>= € 27,13 pro ST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5E564C-ABEF-4B1A-BCB2-AB3B762A1A9D}"/>
              </a:ext>
            </a:extLst>
          </p:cNvPr>
          <p:cNvSpPr/>
          <p:nvPr/>
        </p:nvSpPr>
        <p:spPr>
          <a:xfrm>
            <a:off x="2788026" y="4746047"/>
            <a:ext cx="1615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u="sng" dirty="0">
                <a:solidFill>
                  <a:srgbClr val="00B0F0"/>
                </a:solidFill>
              </a:rPr>
              <a:t>MBEW- </a:t>
            </a:r>
            <a:r>
              <a:rPr lang="de-DE" sz="1200" dirty="0">
                <a:solidFill>
                  <a:srgbClr val="00B0F0"/>
                </a:solidFill>
              </a:rPr>
              <a:t>VERPR €95,68</a:t>
            </a:r>
          </a:p>
          <a:p>
            <a:r>
              <a:rPr lang="de-DE" sz="1200" dirty="0">
                <a:solidFill>
                  <a:srgbClr val="00B0F0"/>
                </a:solidFill>
              </a:rPr>
              <a:t>MBEW-PEINH 1.000 ST</a:t>
            </a:r>
          </a:p>
          <a:p>
            <a:endParaRPr lang="de-DE" sz="1200" dirty="0">
              <a:solidFill>
                <a:srgbClr val="00B0F0"/>
              </a:solidFill>
            </a:endParaRPr>
          </a:p>
          <a:p>
            <a:r>
              <a:rPr lang="de-DE" sz="1200" dirty="0">
                <a:solidFill>
                  <a:srgbClr val="00B0F0"/>
                </a:solidFill>
              </a:rPr>
              <a:t>= € 0,01 pro ST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58BF9B-C1F0-4477-9EFD-D0002BDA6916}"/>
              </a:ext>
            </a:extLst>
          </p:cNvPr>
          <p:cNvSpPr txBox="1"/>
          <p:nvPr/>
        </p:nvSpPr>
        <p:spPr>
          <a:xfrm>
            <a:off x="1342682" y="2322294"/>
            <a:ext cx="2722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Anpassung Materialkosten</a:t>
            </a:r>
          </a:p>
          <a:p>
            <a:pPr algn="ctr"/>
            <a:r>
              <a:rPr lang="de-DE" b="1" dirty="0"/>
              <a:t>BW-Logik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77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1020FE-FC00-4876-BA2F-F4507240EE9B}"/>
              </a:ext>
            </a:extLst>
          </p:cNvPr>
          <p:cNvSpPr txBox="1"/>
          <p:nvPr/>
        </p:nvSpPr>
        <p:spPr>
          <a:xfrm>
            <a:off x="4676976" y="368901"/>
            <a:ext cx="2447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Konzept Ausschuss-BW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0674AC-3A90-42AC-A3F9-A399D00BA4A5}"/>
              </a:ext>
            </a:extLst>
          </p:cNvPr>
          <p:cNvSpPr txBox="1"/>
          <p:nvPr/>
        </p:nvSpPr>
        <p:spPr>
          <a:xfrm>
            <a:off x="492576" y="865331"/>
            <a:ext cx="820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 - 107751260-023 FAUF 10010490 (BW): €19,61 pro </a:t>
            </a:r>
            <a:r>
              <a:rPr lang="de-DE" b="1" dirty="0" err="1"/>
              <a:t>Stck</a:t>
            </a:r>
            <a:r>
              <a:rPr lang="de-DE" b="1" dirty="0"/>
              <a:t>. „MATERIALKOSTEN“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DB58E0-E5F5-4431-8246-BC8C3971582D}"/>
              </a:ext>
            </a:extLst>
          </p:cNvPr>
          <p:cNvSpPr txBox="1"/>
          <p:nvPr/>
        </p:nvSpPr>
        <p:spPr>
          <a:xfrm>
            <a:off x="359323" y="3509175"/>
            <a:ext cx="2222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Ausschuss: </a:t>
            </a:r>
            <a:r>
              <a:rPr lang="de-DE" sz="1100" dirty="0"/>
              <a:t>Vorgang 0030 </a:t>
            </a:r>
            <a:r>
              <a:rPr lang="de-DE" sz="1100" dirty="0">
                <a:sym typeface="Wingdings" panose="05000000000000000000" pitchFamily="2" charset="2"/>
              </a:rPr>
              <a:t> 2 </a:t>
            </a:r>
            <a:r>
              <a:rPr lang="de-DE" sz="1100" dirty="0" err="1">
                <a:sym typeface="Wingdings" panose="05000000000000000000" pitchFamily="2" charset="2"/>
              </a:rPr>
              <a:t>Stck</a:t>
            </a:r>
            <a:r>
              <a:rPr lang="de-DE" sz="1100" dirty="0">
                <a:sym typeface="Wingdings" panose="05000000000000000000" pitchFamily="2" charset="2"/>
              </a:rPr>
              <a:t>.</a:t>
            </a:r>
          </a:p>
          <a:p>
            <a:endParaRPr lang="de-DE" sz="1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355E2E-95FA-49CC-9195-FF5377BE32A0}"/>
              </a:ext>
            </a:extLst>
          </p:cNvPr>
          <p:cNvSpPr txBox="1"/>
          <p:nvPr/>
        </p:nvSpPr>
        <p:spPr>
          <a:xfrm>
            <a:off x="359323" y="3951812"/>
            <a:ext cx="42001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Komponenten: </a:t>
            </a:r>
            <a:r>
              <a:rPr lang="de-DE" sz="1100" dirty="0">
                <a:solidFill>
                  <a:srgbClr val="00B0F0"/>
                </a:solidFill>
              </a:rPr>
              <a:t> MBEW-V (</a:t>
            </a:r>
            <a:r>
              <a:rPr lang="de-DE" sz="1100" dirty="0" err="1">
                <a:solidFill>
                  <a:srgbClr val="00B0F0"/>
                </a:solidFill>
              </a:rPr>
              <a:t>Glt</a:t>
            </a:r>
            <a:r>
              <a:rPr lang="de-DE" sz="1100" dirty="0">
                <a:solidFill>
                  <a:srgbClr val="00B0F0"/>
                </a:solidFill>
              </a:rPr>
              <a:t>. Durchschnittspreis)</a:t>
            </a:r>
          </a:p>
          <a:p>
            <a:r>
              <a:rPr lang="de-DE" sz="1100" dirty="0"/>
              <a:t>107371109-013: 2 </a:t>
            </a:r>
            <a:r>
              <a:rPr lang="de-DE" sz="1100" dirty="0" err="1"/>
              <a:t>Stck</a:t>
            </a:r>
            <a:r>
              <a:rPr lang="de-DE" sz="1100" dirty="0"/>
              <a:t>.  Vorgang 0010 </a:t>
            </a:r>
            <a:r>
              <a:rPr lang="de-DE" sz="1100" dirty="0">
                <a:sym typeface="Wingdings" panose="05000000000000000000" pitchFamily="2" charset="2"/>
              </a:rPr>
              <a:t> 2 </a:t>
            </a:r>
            <a:r>
              <a:rPr lang="de-DE" sz="1100" dirty="0" err="1">
                <a:sym typeface="Wingdings" panose="05000000000000000000" pitchFamily="2" charset="2"/>
              </a:rPr>
              <a:t>Stck</a:t>
            </a:r>
            <a:r>
              <a:rPr lang="de-DE" sz="1100" dirty="0">
                <a:sym typeface="Wingdings" panose="05000000000000000000" pitchFamily="2" charset="2"/>
              </a:rPr>
              <a:t>. * € 19,61 = €39,22</a:t>
            </a:r>
            <a:endParaRPr lang="de-DE" sz="1100" dirty="0">
              <a:solidFill>
                <a:srgbClr val="00B0F0"/>
              </a:solidFill>
            </a:endParaRPr>
          </a:p>
          <a:p>
            <a:r>
              <a:rPr lang="de-DE" sz="1100" b="1" dirty="0"/>
              <a:t>Ausschuss Komponenten	€39,22 für 2 </a:t>
            </a:r>
            <a:r>
              <a:rPr lang="de-DE" sz="1100" b="1" dirty="0" err="1"/>
              <a:t>Stck</a:t>
            </a:r>
            <a:r>
              <a:rPr lang="de-DE" sz="1100" b="1" dirty="0"/>
              <a:t>. = €19,61 pro </a:t>
            </a:r>
            <a:r>
              <a:rPr lang="de-DE" sz="1100" b="1" dirty="0" err="1"/>
              <a:t>Stck</a:t>
            </a:r>
            <a:r>
              <a:rPr lang="de-DE" sz="1100" b="1" dirty="0"/>
              <a:t>.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2223844-3B75-45F1-8477-5D6F39BF5EAA}"/>
              </a:ext>
            </a:extLst>
          </p:cNvPr>
          <p:cNvCxnSpPr>
            <a:cxnSpLocks/>
          </p:cNvCxnSpPr>
          <p:nvPr/>
        </p:nvCxnSpPr>
        <p:spPr>
          <a:xfrm>
            <a:off x="8896905" y="4892918"/>
            <a:ext cx="0" cy="434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332FC6F2-02D2-45F3-890B-EA92B99E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76" y="1434327"/>
            <a:ext cx="6244407" cy="182911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68969EB-288E-44C0-8856-A4D2AA26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46" y="1467622"/>
            <a:ext cx="4806181" cy="2905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CEAF42-ED5D-492C-99E1-C6EBBD96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946" y="2151868"/>
            <a:ext cx="1774973" cy="333975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C57A0CD-84BA-4945-82DB-789B3AEB4192}"/>
              </a:ext>
            </a:extLst>
          </p:cNvPr>
          <p:cNvSpPr txBox="1"/>
          <p:nvPr/>
        </p:nvSpPr>
        <p:spPr>
          <a:xfrm>
            <a:off x="7022238" y="1816535"/>
            <a:ext cx="2289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B0F0"/>
                </a:solidFill>
              </a:rPr>
              <a:t>MBEW-V (</a:t>
            </a:r>
            <a:r>
              <a:rPr lang="de-DE" sz="1200" dirty="0" err="1">
                <a:solidFill>
                  <a:srgbClr val="00B0F0"/>
                </a:solidFill>
              </a:rPr>
              <a:t>Glt</a:t>
            </a:r>
            <a:r>
              <a:rPr lang="de-DE" sz="1200" dirty="0">
                <a:solidFill>
                  <a:srgbClr val="00B0F0"/>
                </a:solidFill>
              </a:rPr>
              <a:t>. Durchschnittspreis)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CEE2D35-5834-42EC-8A77-239DBDB913C1}"/>
              </a:ext>
            </a:extLst>
          </p:cNvPr>
          <p:cNvSpPr txBox="1"/>
          <p:nvPr/>
        </p:nvSpPr>
        <p:spPr>
          <a:xfrm>
            <a:off x="9161755" y="3570729"/>
            <a:ext cx="2424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€19.611 / 1.000 = €19,61 p. ST.</a:t>
            </a: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432177A4-A826-4AA9-981F-35F7CAEC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W. Becker 17.05.2021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4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1020FE-FC00-4876-BA2F-F4507240EE9B}"/>
              </a:ext>
            </a:extLst>
          </p:cNvPr>
          <p:cNvSpPr txBox="1"/>
          <p:nvPr/>
        </p:nvSpPr>
        <p:spPr>
          <a:xfrm>
            <a:off x="4676976" y="368901"/>
            <a:ext cx="2447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Konzept Ausschuss-BW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0674AC-3A90-42AC-A3F9-A399D00BA4A5}"/>
              </a:ext>
            </a:extLst>
          </p:cNvPr>
          <p:cNvSpPr txBox="1"/>
          <p:nvPr/>
        </p:nvSpPr>
        <p:spPr>
          <a:xfrm>
            <a:off x="492576" y="865331"/>
            <a:ext cx="811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 - 107751260-023 FAUF 10010490 (BW): €3,60 pro </a:t>
            </a:r>
            <a:r>
              <a:rPr lang="de-DE" b="1" dirty="0" err="1"/>
              <a:t>Stck</a:t>
            </a:r>
            <a:r>
              <a:rPr lang="de-DE" b="1" dirty="0"/>
              <a:t>. „LEISTUNGSARTEN“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DB58E0-E5F5-4431-8246-BC8C3971582D}"/>
              </a:ext>
            </a:extLst>
          </p:cNvPr>
          <p:cNvSpPr txBox="1"/>
          <p:nvPr/>
        </p:nvSpPr>
        <p:spPr>
          <a:xfrm>
            <a:off x="353647" y="4600903"/>
            <a:ext cx="2222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Ausschuss: </a:t>
            </a:r>
            <a:r>
              <a:rPr lang="de-DE" sz="1100" dirty="0"/>
              <a:t>Vorgang 0030 </a:t>
            </a:r>
            <a:r>
              <a:rPr lang="de-DE" sz="1100" dirty="0">
                <a:sym typeface="Wingdings" panose="05000000000000000000" pitchFamily="2" charset="2"/>
              </a:rPr>
              <a:t> 2 </a:t>
            </a:r>
            <a:r>
              <a:rPr lang="de-DE" sz="1100" dirty="0" err="1">
                <a:sym typeface="Wingdings" panose="05000000000000000000" pitchFamily="2" charset="2"/>
              </a:rPr>
              <a:t>Stck</a:t>
            </a:r>
            <a:r>
              <a:rPr lang="de-DE" sz="1100" dirty="0">
                <a:sym typeface="Wingdings" panose="05000000000000000000" pitchFamily="2" charset="2"/>
              </a:rPr>
              <a:t>.</a:t>
            </a:r>
          </a:p>
          <a:p>
            <a:endParaRPr lang="de-DE" sz="1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355E2E-95FA-49CC-9195-FF5377BE32A0}"/>
              </a:ext>
            </a:extLst>
          </p:cNvPr>
          <p:cNvSpPr txBox="1"/>
          <p:nvPr/>
        </p:nvSpPr>
        <p:spPr>
          <a:xfrm>
            <a:off x="8300641" y="4833518"/>
            <a:ext cx="336181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504 </a:t>
            </a:r>
            <a:r>
              <a:rPr lang="de-DE" sz="1100" dirty="0" err="1"/>
              <a:t>Stck</a:t>
            </a:r>
            <a:r>
              <a:rPr lang="de-DE" sz="1100" dirty="0"/>
              <a:t>. = 4.683 min.</a:t>
            </a:r>
          </a:p>
          <a:p>
            <a:r>
              <a:rPr lang="de-DE" sz="1100" dirty="0"/>
              <a:t>2 </a:t>
            </a:r>
            <a:r>
              <a:rPr lang="de-DE" sz="1100" dirty="0" err="1"/>
              <a:t>Stck</a:t>
            </a:r>
            <a:r>
              <a:rPr lang="de-DE" sz="1100" dirty="0"/>
              <a:t>. = 18,58 min</a:t>
            </a:r>
          </a:p>
          <a:p>
            <a:r>
              <a:rPr lang="de-DE" sz="1100" dirty="0"/>
              <a:t>MM1000 Maschine = 18,58 min. * €0,36 = €6,69</a:t>
            </a:r>
          </a:p>
          <a:p>
            <a:r>
              <a:rPr lang="de-DE" sz="1100" u="sng" dirty="0"/>
              <a:t>PM1000 Personal = 0,72 min. * €0,71 = €0,51 </a:t>
            </a:r>
          </a:p>
          <a:p>
            <a:r>
              <a:rPr lang="de-DE" sz="1100" b="1" u="sng" dirty="0"/>
              <a:t>Summe Leistungsarten: €7,2 / 2 </a:t>
            </a:r>
            <a:r>
              <a:rPr lang="de-DE" sz="1100" b="1" u="sng" dirty="0" err="1"/>
              <a:t>Stck</a:t>
            </a:r>
            <a:r>
              <a:rPr lang="de-DE" sz="1100" b="1" u="sng" dirty="0"/>
              <a:t>. = €3,60 pro </a:t>
            </a:r>
            <a:r>
              <a:rPr lang="de-DE" sz="1100" b="1" u="sng" dirty="0" err="1"/>
              <a:t>Stck</a:t>
            </a:r>
            <a:r>
              <a:rPr lang="de-DE" sz="1100" b="1" u="sng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06B1EA-B73E-4060-8CED-FC0929D1C3F9}"/>
              </a:ext>
            </a:extLst>
          </p:cNvPr>
          <p:cNvSpPr txBox="1"/>
          <p:nvPr/>
        </p:nvSpPr>
        <p:spPr>
          <a:xfrm>
            <a:off x="3096094" y="4600903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LEISTUNGSARTEN:</a:t>
            </a:r>
            <a:r>
              <a:rPr lang="de-DE" sz="1100" dirty="0"/>
              <a:t> </a:t>
            </a:r>
            <a:r>
              <a:rPr lang="de-DE" sz="1100" dirty="0">
                <a:solidFill>
                  <a:srgbClr val="00B0F0"/>
                </a:solidFill>
              </a:rPr>
              <a:t>KSBT</a:t>
            </a:r>
            <a:endParaRPr lang="de-DE" sz="1100" dirty="0">
              <a:sym typeface="Wingdings" panose="05000000000000000000" pitchFamily="2" charset="2"/>
            </a:endParaRPr>
          </a:p>
          <a:p>
            <a:endParaRPr lang="de-DE" sz="110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4AD9C7C-518A-4BF1-AB03-06F7F95F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W. Becker 17.05.2021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7E85DB-5FF8-4094-B58E-09B942D0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76" y="1434327"/>
            <a:ext cx="6244407" cy="18291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6F8051-959F-4C7B-8317-44ADE5D09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645" y="1231288"/>
            <a:ext cx="4165552" cy="27899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E20B1A-BFA3-4C3B-AC2D-C3C81B59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94" y="4903900"/>
            <a:ext cx="4966810" cy="14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1020FE-FC00-4876-BA2F-F4507240EE9B}"/>
              </a:ext>
            </a:extLst>
          </p:cNvPr>
          <p:cNvSpPr txBox="1"/>
          <p:nvPr/>
        </p:nvSpPr>
        <p:spPr>
          <a:xfrm>
            <a:off x="4676976" y="368901"/>
            <a:ext cx="2447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Konzept Ausschuss-BW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621484-634D-483B-A09B-A4D8E81BDE29}"/>
              </a:ext>
            </a:extLst>
          </p:cNvPr>
          <p:cNvSpPr txBox="1"/>
          <p:nvPr/>
        </p:nvSpPr>
        <p:spPr>
          <a:xfrm>
            <a:off x="1742440" y="1361761"/>
            <a:ext cx="18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MATERIALKOSTEN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449736-B0EB-4427-AFB4-E4A1B9809117}"/>
              </a:ext>
            </a:extLst>
          </p:cNvPr>
          <p:cNvSpPr txBox="1"/>
          <p:nvPr/>
        </p:nvSpPr>
        <p:spPr>
          <a:xfrm>
            <a:off x="7216348" y="1354596"/>
            <a:ext cx="18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LEISTUNGSARTEN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92FA90-6DFD-4A64-B196-034484F41521}"/>
              </a:ext>
            </a:extLst>
          </p:cNvPr>
          <p:cNvSpPr txBox="1"/>
          <p:nvPr/>
        </p:nvSpPr>
        <p:spPr>
          <a:xfrm>
            <a:off x="5623756" y="359932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SUMME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679A44-FE0C-481B-A497-B49B5C8386B8}"/>
              </a:ext>
            </a:extLst>
          </p:cNvPr>
          <p:cNvSpPr txBox="1"/>
          <p:nvPr/>
        </p:nvSpPr>
        <p:spPr>
          <a:xfrm>
            <a:off x="4157007" y="4123405"/>
            <a:ext cx="7015062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AUSSCHUSS VORGANG 0030: 2 </a:t>
            </a:r>
            <a:r>
              <a:rPr lang="de-DE" sz="1100" dirty="0" err="1"/>
              <a:t>Stck</a:t>
            </a:r>
            <a:r>
              <a:rPr lang="de-DE" sz="1100" dirty="0"/>
              <a:t>.</a:t>
            </a:r>
          </a:p>
          <a:p>
            <a:endParaRPr lang="de-DE" sz="1100" dirty="0"/>
          </a:p>
          <a:p>
            <a:r>
              <a:rPr lang="de-DE" sz="1100" dirty="0"/>
              <a:t>MATERIALKOSTEN:		2 </a:t>
            </a:r>
            <a:r>
              <a:rPr lang="de-DE" sz="1100" dirty="0" err="1"/>
              <a:t>Stck</a:t>
            </a:r>
            <a:r>
              <a:rPr lang="de-DE" sz="1100" dirty="0"/>
              <a:t>.	1 </a:t>
            </a:r>
            <a:r>
              <a:rPr lang="de-DE" sz="1100" dirty="0" err="1"/>
              <a:t>Stck</a:t>
            </a:r>
            <a:r>
              <a:rPr lang="de-DE" sz="1100" dirty="0"/>
              <a:t>. 	</a:t>
            </a:r>
          </a:p>
          <a:p>
            <a:r>
              <a:rPr lang="de-DE" sz="1100" dirty="0"/>
              <a:t>			€39,22	€19,61</a:t>
            </a:r>
          </a:p>
          <a:p>
            <a:r>
              <a:rPr lang="de-DE" sz="1100" u="sng" dirty="0"/>
              <a:t>LEISTUNGSARTEN:		€7,20	€3,60</a:t>
            </a:r>
          </a:p>
          <a:p>
            <a:r>
              <a:rPr lang="de-DE" sz="1100" b="1" dirty="0"/>
              <a:t>SUMME BW			€46,42	€23,21</a:t>
            </a:r>
          </a:p>
          <a:p>
            <a:r>
              <a:rPr lang="de-DE" sz="1100" b="1" dirty="0"/>
              <a:t>SUMME BW pauschal MGK-FGK +12%	€52,00	€26,00	</a:t>
            </a:r>
            <a:r>
              <a:rPr lang="de-DE" sz="1100" b="1" dirty="0">
                <a:highlight>
                  <a:srgbClr val="FFFF00"/>
                </a:highlight>
              </a:rPr>
              <a:t>ggf. manuell in BW-Lösung einstellbar</a:t>
            </a:r>
          </a:p>
          <a:p>
            <a:endParaRPr lang="de-DE" sz="1100" b="1" dirty="0"/>
          </a:p>
          <a:p>
            <a:r>
              <a:rPr lang="de-DE" sz="1100" b="1" dirty="0"/>
              <a:t>SUMME SAP C03		€48,65	€24,33 (+5%)</a:t>
            </a:r>
          </a:p>
          <a:p>
            <a:r>
              <a:rPr lang="de-DE" sz="1100" b="1" dirty="0"/>
              <a:t>SUMME SAP C03 inkl. MGK-FGK	€54,26	€27,13 (+17%)</a:t>
            </a:r>
          </a:p>
          <a:p>
            <a:endParaRPr lang="de-DE" sz="11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4F3192-A1C4-4C5F-9C79-818C438E4CC7}"/>
              </a:ext>
            </a:extLst>
          </p:cNvPr>
          <p:cNvSpPr txBox="1"/>
          <p:nvPr/>
        </p:nvSpPr>
        <p:spPr>
          <a:xfrm>
            <a:off x="705552" y="1761389"/>
            <a:ext cx="42001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Komponenten: </a:t>
            </a:r>
            <a:r>
              <a:rPr lang="de-DE" sz="1100" dirty="0">
                <a:solidFill>
                  <a:srgbClr val="00B0F0"/>
                </a:solidFill>
              </a:rPr>
              <a:t> MBEW-V (</a:t>
            </a:r>
            <a:r>
              <a:rPr lang="de-DE" sz="1100" dirty="0" err="1">
                <a:solidFill>
                  <a:srgbClr val="00B0F0"/>
                </a:solidFill>
              </a:rPr>
              <a:t>Glt</a:t>
            </a:r>
            <a:r>
              <a:rPr lang="de-DE" sz="1100" dirty="0">
                <a:solidFill>
                  <a:srgbClr val="00B0F0"/>
                </a:solidFill>
              </a:rPr>
              <a:t>. Durchschnittspreis)</a:t>
            </a:r>
          </a:p>
          <a:p>
            <a:r>
              <a:rPr lang="de-DE" sz="1100" dirty="0"/>
              <a:t>107371109-013: 2 </a:t>
            </a:r>
            <a:r>
              <a:rPr lang="de-DE" sz="1100" dirty="0" err="1"/>
              <a:t>Stck</a:t>
            </a:r>
            <a:r>
              <a:rPr lang="de-DE" sz="1100" dirty="0"/>
              <a:t>.  Vorgang 0010 </a:t>
            </a:r>
            <a:r>
              <a:rPr lang="de-DE" sz="1100" dirty="0">
                <a:sym typeface="Wingdings" panose="05000000000000000000" pitchFamily="2" charset="2"/>
              </a:rPr>
              <a:t> 2 </a:t>
            </a:r>
            <a:r>
              <a:rPr lang="de-DE" sz="1100" dirty="0" err="1">
                <a:sym typeface="Wingdings" panose="05000000000000000000" pitchFamily="2" charset="2"/>
              </a:rPr>
              <a:t>Stck</a:t>
            </a:r>
            <a:r>
              <a:rPr lang="de-DE" sz="1100" dirty="0">
                <a:sym typeface="Wingdings" panose="05000000000000000000" pitchFamily="2" charset="2"/>
              </a:rPr>
              <a:t>. * € 19,61 = €39,22</a:t>
            </a:r>
            <a:endParaRPr lang="de-DE" sz="1100" dirty="0">
              <a:solidFill>
                <a:srgbClr val="00B0F0"/>
              </a:solidFill>
            </a:endParaRPr>
          </a:p>
          <a:p>
            <a:r>
              <a:rPr lang="de-DE" sz="1100" b="1" dirty="0"/>
              <a:t>Ausschuss Komponenten	€39,22 für 2 </a:t>
            </a:r>
            <a:r>
              <a:rPr lang="de-DE" sz="1100" b="1" dirty="0" err="1"/>
              <a:t>Stck</a:t>
            </a:r>
            <a:r>
              <a:rPr lang="de-DE" sz="1100" b="1" dirty="0"/>
              <a:t>. = €19,61 pro </a:t>
            </a:r>
            <a:r>
              <a:rPr lang="de-DE" sz="1100" b="1" dirty="0" err="1"/>
              <a:t>Stck</a:t>
            </a:r>
            <a:r>
              <a:rPr lang="de-DE" sz="1100" b="1" dirty="0"/>
              <a:t>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A04CFE-A324-42DA-A23B-01E0CE345C93}"/>
              </a:ext>
            </a:extLst>
          </p:cNvPr>
          <p:cNvSpPr txBox="1"/>
          <p:nvPr/>
        </p:nvSpPr>
        <p:spPr>
          <a:xfrm>
            <a:off x="492576" y="865331"/>
            <a:ext cx="632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 - 107751260-023 FAUF 10010490 (BW): „INSGESAMT“</a:t>
            </a: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2BB4D06A-BA4C-46CA-935C-8D054B8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W. Becker 17.05.2021</a:t>
            </a:r>
            <a:endParaRPr lang="de-DE" dirty="0"/>
          </a:p>
        </p:txBody>
      </p:sp>
      <p:sp>
        <p:nvSpPr>
          <p:cNvPr id="2" name="Kreuz 1">
            <a:extLst>
              <a:ext uri="{FF2B5EF4-FFF2-40B4-BE49-F238E27FC236}">
                <a16:creationId xmlns:a16="http://schemas.microsoft.com/office/drawing/2014/main" id="{F664CE49-B5B5-4B5D-87C9-542ED8862D33}"/>
              </a:ext>
            </a:extLst>
          </p:cNvPr>
          <p:cNvSpPr/>
          <p:nvPr/>
        </p:nvSpPr>
        <p:spPr>
          <a:xfrm>
            <a:off x="5917656" y="1855433"/>
            <a:ext cx="387658" cy="38765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E7796E8F-920A-4ACC-8E58-4B62228BD847}"/>
              </a:ext>
            </a:extLst>
          </p:cNvPr>
          <p:cNvSpPr/>
          <p:nvPr/>
        </p:nvSpPr>
        <p:spPr>
          <a:xfrm>
            <a:off x="5917656" y="3107184"/>
            <a:ext cx="387658" cy="387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2DB8C89-8670-4999-9E31-629635A3D118}"/>
              </a:ext>
            </a:extLst>
          </p:cNvPr>
          <p:cNvSpPr txBox="1"/>
          <p:nvPr/>
        </p:nvSpPr>
        <p:spPr>
          <a:xfrm>
            <a:off x="7216348" y="1761389"/>
            <a:ext cx="336181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504 </a:t>
            </a:r>
            <a:r>
              <a:rPr lang="de-DE" sz="1100" dirty="0" err="1"/>
              <a:t>Stck</a:t>
            </a:r>
            <a:r>
              <a:rPr lang="de-DE" sz="1100" dirty="0"/>
              <a:t>. = 4.683 min.</a:t>
            </a:r>
          </a:p>
          <a:p>
            <a:r>
              <a:rPr lang="de-DE" sz="1100" dirty="0"/>
              <a:t>2 </a:t>
            </a:r>
            <a:r>
              <a:rPr lang="de-DE" sz="1100" dirty="0" err="1"/>
              <a:t>Stck</a:t>
            </a:r>
            <a:r>
              <a:rPr lang="de-DE" sz="1100" dirty="0"/>
              <a:t>. = 18,58 min</a:t>
            </a:r>
          </a:p>
          <a:p>
            <a:r>
              <a:rPr lang="de-DE" sz="1100" dirty="0"/>
              <a:t>MM1000 Maschine = 18,58 min. * €0,36 = €6,69</a:t>
            </a:r>
          </a:p>
          <a:p>
            <a:r>
              <a:rPr lang="de-DE" sz="1100" u="sng" dirty="0"/>
              <a:t>PM1000 Personal = 0,72 min. * €0,71 = €0,51 </a:t>
            </a:r>
          </a:p>
          <a:p>
            <a:r>
              <a:rPr lang="de-DE" sz="1100" b="1" u="sng" dirty="0"/>
              <a:t>Summe Leistungsarten: €7,2 / 2 </a:t>
            </a:r>
            <a:r>
              <a:rPr lang="de-DE" sz="1100" b="1" u="sng" dirty="0" err="1"/>
              <a:t>Stck</a:t>
            </a:r>
            <a:r>
              <a:rPr lang="de-DE" sz="1100" b="1" u="sng" dirty="0"/>
              <a:t>. = €3,60 pro </a:t>
            </a:r>
            <a:r>
              <a:rPr lang="de-DE" sz="1100" b="1" u="sng" dirty="0" err="1"/>
              <a:t>Stck</a:t>
            </a:r>
            <a:r>
              <a:rPr lang="de-DE" sz="1100" b="1" u="sng" dirty="0"/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4CD6ABD-6D5B-408C-A1CA-A9CECFCC07AD}"/>
              </a:ext>
            </a:extLst>
          </p:cNvPr>
          <p:cNvSpPr/>
          <p:nvPr/>
        </p:nvSpPr>
        <p:spPr>
          <a:xfrm rot="19979994">
            <a:off x="480875" y="3630532"/>
            <a:ext cx="4649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BW Kostenschätzung Gutjahr 26.05.</a:t>
            </a:r>
          </a:p>
          <a:p>
            <a:pPr algn="ctr"/>
            <a:r>
              <a:rPr lang="de-D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AT</a:t>
            </a:r>
            <a:endParaRPr lang="de-DE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45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1020FE-FC00-4876-BA2F-F4507240EE9B}"/>
              </a:ext>
            </a:extLst>
          </p:cNvPr>
          <p:cNvSpPr txBox="1"/>
          <p:nvPr/>
        </p:nvSpPr>
        <p:spPr>
          <a:xfrm>
            <a:off x="4676976" y="368901"/>
            <a:ext cx="2447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Konzept Ausschuss-BW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621484-634D-483B-A09B-A4D8E81BDE29}"/>
              </a:ext>
            </a:extLst>
          </p:cNvPr>
          <p:cNvSpPr txBox="1"/>
          <p:nvPr/>
        </p:nvSpPr>
        <p:spPr>
          <a:xfrm>
            <a:off x="8153400" y="1452251"/>
            <a:ext cx="18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BW-Lösungsskizze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449736-B0EB-4427-AFB4-E4A1B9809117}"/>
              </a:ext>
            </a:extLst>
          </p:cNvPr>
          <p:cNvSpPr txBox="1"/>
          <p:nvPr/>
        </p:nvSpPr>
        <p:spPr>
          <a:xfrm>
            <a:off x="866350" y="1452251"/>
            <a:ext cx="19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SAP Standard CO03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A04CFE-A324-42DA-A23B-01E0CE345C93}"/>
              </a:ext>
            </a:extLst>
          </p:cNvPr>
          <p:cNvSpPr txBox="1"/>
          <p:nvPr/>
        </p:nvSpPr>
        <p:spPr>
          <a:xfrm>
            <a:off x="492576" y="865331"/>
            <a:ext cx="771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Beispiel - 107751260-023 FAUF 10010490 (BW): €29,55 pro </a:t>
            </a:r>
            <a:r>
              <a:rPr lang="de-DE" b="1" dirty="0" err="1"/>
              <a:t>Stck</a:t>
            </a:r>
            <a:r>
              <a:rPr lang="de-DE" b="1" dirty="0"/>
              <a:t>. „INSGESAMT“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62297B0-5A35-4D63-801E-AEF4D69D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OL144 W. Becker 17.05.2021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FD6C8D-6417-4ED8-B6C9-0D948406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8" y="1926455"/>
            <a:ext cx="5471726" cy="42839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FB8CDD-5DE6-4FBC-928C-D0CEF80DD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023" y="1926455"/>
            <a:ext cx="4583378" cy="32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9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ISFOXLABELINGONTITLEPAGESET" val="True"/>
  <p:tag name="ISFOXPRESENTATIONISLABELED" val="Internal: All rights reserved. Distribution within DRÄXLMAIER Group, customer and partners."/>
  <p:tag name="A71660D270C64F5BBB8F27F5E85BE6370" val="DOMFGDVB\BW00037391;d4c75f49-f1ee-485c-aa75-2c54e2ab5223;Internal;2021-04-23T13:18:11;;DRX|"/>
  <p:tag name="A71660D270C64F5BBB8F27F5E85BE630" val="1"/>
  <p:tag name="ISFOXLABELUSERINTERACTION" val="True"/>
  <p:tag name="ISFOXCLASSIFICATIONID" val="d4c75f49-f1ee-485c-aa75-2c54e2ab5223"/>
  <p:tag name="ISFOXCLASSIFICATIONNAME" val="Internal"/>
  <p:tag name="ISFOXPREFIX" val="DRX"/>
  <p:tag name="ISFOXSHOWCLASSIFICATIONREQUESTDIALOG" val="False"/>
  <p:tag name="ISFOXOLDCLASSIFICATIONID" val="d4c75f49-f1ee-485c-aa75-2c54e2ab5223"/>
  <p:tag name="ISFOXCLASSIFICATIONINKEYWORDS" val="Internal"/>
  <p:tag name="ISFOXDOVERSIONINGONSAVE" val="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Breitbild</PresentationFormat>
  <Paragraphs>70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Becker Werner OL14</dc:creator>
  <cp:keywords>Internal;</cp:keywords>
  <cp:lastModifiedBy>Becker Werner OL14</cp:lastModifiedBy>
  <cp:revision>81</cp:revision>
  <dcterms:created xsi:type="dcterms:W3CDTF">2021-04-23T11:18:05Z</dcterms:created>
  <dcterms:modified xsi:type="dcterms:W3CDTF">2021-05-26T10:56:37Z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Classification">
    <vt:lpwstr>Internal</vt:lpwstr>
  </property>
</Properties>
</file>