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60" r:id="rId3"/>
    <p:sldId id="282" r:id="rId4"/>
    <p:sldId id="281" r:id="rId5"/>
    <p:sldId id="285" r:id="rId6"/>
    <p:sldId id="283" r:id="rId7"/>
    <p:sldId id="284" r:id="rId8"/>
  </p:sldIdLst>
  <p:sldSz cx="12192000" cy="6858000"/>
  <p:notesSz cx="6797675" cy="9926638"/>
  <p:custDataLst>
    <p:tags r:id="rId9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556" autoAdjust="0"/>
  </p:normalViewPr>
  <p:slideViewPr>
    <p:cSldViewPr snapToGrid="0">
      <p:cViewPr varScale="1">
        <p:scale>
          <a:sx n="71" d="100"/>
          <a:sy n="71" d="100"/>
        </p:scale>
        <p:origin x="1090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24508D-B8B9-420D-9BC3-DDB75FFE32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28D4B36-8753-499F-AF1D-13159F0FEA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6DB3B6-9D34-49A0-B063-1213B7A0B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53E0-C360-4DD7-AE0A-956205F69394}" type="datetimeFigureOut">
              <a:rPr lang="de-DE" smtClean="0"/>
              <a:t>26.07.2021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AC02178-BA19-4D6E-B76C-3314FD0D6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A29ADD-096B-4D66-82C4-6C049FB36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C02E2-8C64-4694-AA4C-3B0D191800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4575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FD3027-F25A-44E0-B6B6-50FCF2BFC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190C402-1755-4E21-BEC6-9E70B4DC7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4C7734-CC58-4186-8C1A-58D2CAE31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53E0-C360-4DD7-AE0A-956205F69394}" type="datetimeFigureOut">
              <a:rPr lang="de-DE" smtClean="0"/>
              <a:t>26.07.2021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78B0E3-729D-4CDA-9B1B-3D566D63E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1D02F2-8204-4970-AEFA-A3868A689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C02E2-8C64-4694-AA4C-3B0D191800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5448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AD105BA-B394-40F0-A79B-2896EDB78D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AB4153A-503F-4C89-8745-52BAAE3032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673D0B4-172A-450D-8C53-A081D2745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53E0-C360-4DD7-AE0A-956205F69394}" type="datetimeFigureOut">
              <a:rPr lang="de-DE" smtClean="0"/>
              <a:t>26.07.2021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B5353C8-0858-4A33-90EA-184D068AA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5E4B88-FB51-43BC-B345-AF92393C1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C02E2-8C64-4694-AA4C-3B0D191800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4310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6A86D3-242F-4EB0-A2D8-9DF699F63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2488B3F-9062-46A1-BAB5-630BE0453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F0D4831-183B-43BE-8CC4-3E54C0A91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53E0-C360-4DD7-AE0A-956205F69394}" type="datetimeFigureOut">
              <a:rPr lang="de-DE" smtClean="0"/>
              <a:t>26.07.2021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03A296-C433-4C22-BD95-265E023DE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81C0B3A-54D0-475B-A215-FEE3D44B2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C02E2-8C64-4694-AA4C-3B0D191800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417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29BE23-6298-4F3C-A05D-4EDAA0431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3DF7CF3-18C4-47D8-80A2-1E15614DAE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808C9F-7C9E-4AD9-B490-630EE7E02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53E0-C360-4DD7-AE0A-956205F69394}" type="datetimeFigureOut">
              <a:rPr lang="de-DE" smtClean="0"/>
              <a:t>26.07.2021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0E1A899-2E02-44CA-9F8F-0A6A1928B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9EF8B0E-B74D-4F5A-B5B3-3EA19C249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C02E2-8C64-4694-AA4C-3B0D191800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8322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8EA2DA-CE29-417A-9586-1B24E0B51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6A96BF-6555-473D-9D84-2A519652E0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1C2B306-1240-4FEE-9B12-03245B5940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A015033-0ABE-4D4A-A5A7-8FC057732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53E0-C360-4DD7-AE0A-956205F69394}" type="datetimeFigureOut">
              <a:rPr lang="de-DE" smtClean="0"/>
              <a:t>26.07.2021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2D7339A-D262-4965-B515-6669AA1AC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8EAC111-4069-435A-8420-854DA63FA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C02E2-8C64-4694-AA4C-3B0D191800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8157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47BC73-5766-4EC6-BB02-FF300EA33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18F00DC-54EF-4900-93FF-6B4E77719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66E0CD0-B513-4186-BC01-36B3DEF1DC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B9613C9-3397-4CA0-B687-5DC8361C1A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FDB875A-C3AB-4422-8D6E-D2C556C7E0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1996B66-98DF-4AC7-9EBE-1C0963C45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53E0-C360-4DD7-AE0A-956205F69394}" type="datetimeFigureOut">
              <a:rPr lang="de-DE" smtClean="0"/>
              <a:t>26.07.2021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008C747-273B-412A-A637-2F171D2F9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7547008-616A-4D1E-B53E-D49C15244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C02E2-8C64-4694-AA4C-3B0D191800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460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B8AC19-9D5A-4A5C-B85E-0CD23B17B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F68A13D-8CA2-4387-AF23-E37F6A479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53E0-C360-4DD7-AE0A-956205F69394}" type="datetimeFigureOut">
              <a:rPr lang="de-DE" smtClean="0"/>
              <a:t>26.07.2021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BF9E542-7B97-42A8-A5BE-64D6C4909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8979854-DFC5-42A6-9071-052D2F401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C02E2-8C64-4694-AA4C-3B0D191800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861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A8E78B9-3216-421B-96DF-9C2996422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53E0-C360-4DD7-AE0A-956205F69394}" type="datetimeFigureOut">
              <a:rPr lang="de-DE" smtClean="0"/>
              <a:t>26.07.2021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C218D8C-5241-4A30-AF68-7D3E420ED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DAA4253-F75C-4D2F-A1E9-D8CC305AE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C02E2-8C64-4694-AA4C-3B0D191800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6005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936FB4-9E1F-451D-B0C4-6D476D968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65A449C-5B6B-4E0B-8198-3F5C3180A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B8F3D66-C95E-46FF-BA79-79486964F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C4F600-55F1-490E-B794-99EAAD796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53E0-C360-4DD7-AE0A-956205F69394}" type="datetimeFigureOut">
              <a:rPr lang="de-DE" smtClean="0"/>
              <a:t>26.07.2021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7819386-BB48-4E15-AFD7-A099B23A3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D420A0B-0CD1-4C10-B182-F1A21A888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C02E2-8C64-4694-AA4C-3B0D191800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718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6E26FE-F212-4B6B-A61E-911502645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046D92E-51D8-4DC1-B0B1-B5B2C2DCD3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68C8CBC-2831-46EE-89EE-2A6A22AD3F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44E61F5-262E-479C-B597-145E3D79E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53E0-C360-4DD7-AE0A-956205F69394}" type="datetimeFigureOut">
              <a:rPr lang="de-DE" smtClean="0"/>
              <a:t>26.07.2021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27BF78C-1A65-4B2A-BF3B-D961D840D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709F4BD-BABA-44F9-83BD-14569AE83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C02E2-8C64-4694-AA4C-3B0D191800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8283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F67D03F-83B8-491C-BE2B-C353C9335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218AEF2-CBA6-4D12-B44A-9D18A34E99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C99D3CA-F28B-444A-A5C1-8A794C8BC5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C53E0-C360-4DD7-AE0A-956205F69394}" type="datetimeFigureOut">
              <a:rPr lang="de-DE" smtClean="0"/>
              <a:t>26.07.2021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AEAD3F-EDA1-4B0F-9E8F-C9AE3655AF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1836EF-393B-4305-9E45-A9798EE1C5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C02E2-8C64-4694-AA4C-3B0D191800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4156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7.wm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package" Target="../embeddings/Microsoft_Excel_Worksheet.xlsx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383980E5-9006-408B-A12C-AFA63E30AEB5}"/>
              </a:ext>
            </a:extLst>
          </p:cNvPr>
          <p:cNvSpPr/>
          <p:nvPr/>
        </p:nvSpPr>
        <p:spPr>
          <a:xfrm>
            <a:off x="2922525" y="1497798"/>
            <a:ext cx="7026026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0" cap="none" spc="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Issue</a:t>
            </a:r>
            <a:r>
              <a:rPr lang="de-DE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: Create Picking List</a:t>
            </a:r>
          </a:p>
          <a:p>
            <a:pPr algn="ctr"/>
            <a:r>
              <a:rPr lang="de-DE" sz="54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For</a:t>
            </a:r>
            <a:r>
              <a:rPr lang="de-DE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de-DE" sz="54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Packaging</a:t>
            </a:r>
            <a:r>
              <a:rPr lang="de-DE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Material</a:t>
            </a:r>
          </a:p>
          <a:p>
            <a:pPr algn="ctr"/>
            <a:r>
              <a:rPr lang="de-DE" sz="5400" b="0" cap="none" spc="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To</a:t>
            </a:r>
            <a:r>
              <a:rPr lang="de-DE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de-DE" sz="5400" b="0" cap="none" spc="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Production</a:t>
            </a:r>
            <a:r>
              <a:rPr lang="de-DE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Side</a:t>
            </a:r>
          </a:p>
          <a:p>
            <a:pPr algn="ctr"/>
            <a:r>
              <a:rPr lang="de-DE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(PSA)</a:t>
            </a:r>
            <a:endParaRPr lang="de-DE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49439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750674AC-3A90-42AC-A3F9-A399D00BA4A5}"/>
              </a:ext>
            </a:extLst>
          </p:cNvPr>
          <p:cNvSpPr txBox="1"/>
          <p:nvPr/>
        </p:nvSpPr>
        <p:spPr>
          <a:xfrm>
            <a:off x="3212096" y="355905"/>
            <a:ext cx="638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1. </a:t>
            </a:r>
            <a:r>
              <a:rPr lang="de-DE" b="1" dirty="0" err="1"/>
              <a:t>Reasons</a:t>
            </a:r>
            <a:r>
              <a:rPr lang="de-DE" b="1" dirty="0"/>
              <a:t> </a:t>
            </a:r>
            <a:r>
              <a:rPr lang="de-DE" b="1" dirty="0" err="1"/>
              <a:t>for</a:t>
            </a:r>
            <a:r>
              <a:rPr lang="de-DE" b="1" dirty="0"/>
              <a:t> </a:t>
            </a:r>
            <a:r>
              <a:rPr lang="de-DE" b="1" dirty="0" err="1"/>
              <a:t>Make</a:t>
            </a:r>
            <a:r>
              <a:rPr lang="de-DE" b="1" dirty="0"/>
              <a:t>-</a:t>
            </a:r>
            <a:r>
              <a:rPr lang="de-DE" b="1" dirty="0" err="1"/>
              <a:t>to</a:t>
            </a:r>
            <a:r>
              <a:rPr lang="de-DE" b="1" dirty="0"/>
              <a:t>-Schedule (MTS) </a:t>
            </a:r>
            <a:r>
              <a:rPr lang="de-DE" b="1" dirty="0" err="1"/>
              <a:t>or</a:t>
            </a:r>
            <a:r>
              <a:rPr lang="de-DE" b="1" dirty="0"/>
              <a:t> </a:t>
            </a:r>
            <a:r>
              <a:rPr lang="de-DE" b="1" dirty="0" err="1"/>
              <a:t>Make</a:t>
            </a:r>
            <a:r>
              <a:rPr lang="de-DE" b="1" dirty="0"/>
              <a:t>-</a:t>
            </a:r>
            <a:r>
              <a:rPr lang="de-DE" b="1" dirty="0" err="1"/>
              <a:t>to</a:t>
            </a:r>
            <a:r>
              <a:rPr lang="de-DE" b="1" dirty="0"/>
              <a:t>-Order (MTO)</a:t>
            </a:r>
          </a:p>
        </p:txBody>
      </p:sp>
      <p:sp>
        <p:nvSpPr>
          <p:cNvPr id="74" name="Fußzeilenplatzhalter 3">
            <a:extLst>
              <a:ext uri="{FF2B5EF4-FFF2-40B4-BE49-F238E27FC236}">
                <a16:creationId xmlns:a16="http://schemas.microsoft.com/office/drawing/2014/main" id="{8836CA4E-6732-404F-960D-DACEFFA85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731626" cy="365125"/>
          </a:xfrm>
        </p:spPr>
        <p:txBody>
          <a:bodyPr/>
          <a:lstStyle/>
          <a:p>
            <a:r>
              <a:rPr lang="en-US" dirty="0"/>
              <a:t>OL144 W. Becker 09.07.2021</a:t>
            </a:r>
            <a:endParaRPr lang="de-DE" dirty="0"/>
          </a:p>
        </p:txBody>
      </p:sp>
      <p:sp>
        <p:nvSpPr>
          <p:cNvPr id="75" name="Wolke 74">
            <a:extLst>
              <a:ext uri="{FF2B5EF4-FFF2-40B4-BE49-F238E27FC236}">
                <a16:creationId xmlns:a16="http://schemas.microsoft.com/office/drawing/2014/main" id="{97305293-3D13-4091-8552-82358BEBEF4C}"/>
              </a:ext>
            </a:extLst>
          </p:cNvPr>
          <p:cNvSpPr/>
          <p:nvPr/>
        </p:nvSpPr>
        <p:spPr>
          <a:xfrm>
            <a:off x="5027645" y="2172432"/>
            <a:ext cx="2136710" cy="101253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Different </a:t>
            </a:r>
            <a:r>
              <a:rPr lang="de-DE" dirty="0" err="1"/>
              <a:t>Lasering</a:t>
            </a:r>
            <a:endParaRPr lang="de-DE" dirty="0"/>
          </a:p>
        </p:txBody>
      </p:sp>
      <p:sp>
        <p:nvSpPr>
          <p:cNvPr id="76" name="Wolke 75">
            <a:extLst>
              <a:ext uri="{FF2B5EF4-FFF2-40B4-BE49-F238E27FC236}">
                <a16:creationId xmlns:a16="http://schemas.microsoft.com/office/drawing/2014/main" id="{5835234D-EF80-4B96-86AE-FA0F3D04931F}"/>
              </a:ext>
            </a:extLst>
          </p:cNvPr>
          <p:cNvSpPr/>
          <p:nvPr/>
        </p:nvSpPr>
        <p:spPr>
          <a:xfrm>
            <a:off x="8087538" y="1219634"/>
            <a:ext cx="2710801" cy="121065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Reserve Parts </a:t>
            </a:r>
            <a:r>
              <a:rPr lang="de-DE" dirty="0" err="1"/>
              <a:t>for</a:t>
            </a:r>
            <a:r>
              <a:rPr lang="de-DE" dirty="0"/>
              <a:t> Intercompany (e.g. HUN)</a:t>
            </a:r>
          </a:p>
        </p:txBody>
      </p:sp>
      <p:sp>
        <p:nvSpPr>
          <p:cNvPr id="77" name="Wolke 76">
            <a:extLst>
              <a:ext uri="{FF2B5EF4-FFF2-40B4-BE49-F238E27FC236}">
                <a16:creationId xmlns:a16="http://schemas.microsoft.com/office/drawing/2014/main" id="{F05F7CD0-74EB-49C2-844F-B9AAFB96A846}"/>
              </a:ext>
            </a:extLst>
          </p:cNvPr>
          <p:cNvSpPr/>
          <p:nvPr/>
        </p:nvSpPr>
        <p:spPr>
          <a:xfrm>
            <a:off x="1327799" y="1219635"/>
            <a:ext cx="2710801" cy="1210653"/>
          </a:xfrm>
          <a:prstGeom prst="cloud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Different </a:t>
            </a:r>
            <a:r>
              <a:rPr lang="de-DE" dirty="0" err="1">
                <a:solidFill>
                  <a:schemeClr val="tx1"/>
                </a:solidFill>
              </a:rPr>
              <a:t>Packaging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78" name="Pfeil: nach unten 77">
            <a:extLst>
              <a:ext uri="{FF2B5EF4-FFF2-40B4-BE49-F238E27FC236}">
                <a16:creationId xmlns:a16="http://schemas.microsoft.com/office/drawing/2014/main" id="{8C093886-FB8B-4872-A36B-6D81E64A0089}"/>
              </a:ext>
            </a:extLst>
          </p:cNvPr>
          <p:cNvSpPr/>
          <p:nvPr/>
        </p:nvSpPr>
        <p:spPr>
          <a:xfrm>
            <a:off x="5346441" y="3811222"/>
            <a:ext cx="1735494" cy="7371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9" name="Textfeld 78">
            <a:extLst>
              <a:ext uri="{FF2B5EF4-FFF2-40B4-BE49-F238E27FC236}">
                <a16:creationId xmlns:a16="http://schemas.microsoft.com/office/drawing/2014/main" id="{E9A4C9F9-3727-4794-9E7E-D59E9A9067B1}"/>
              </a:ext>
            </a:extLst>
          </p:cNvPr>
          <p:cNvSpPr txBox="1"/>
          <p:nvPr/>
        </p:nvSpPr>
        <p:spPr>
          <a:xfrm>
            <a:off x="4575327" y="4992979"/>
            <a:ext cx="3041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b="1" dirty="0"/>
              <a:t>Set </a:t>
            </a:r>
            <a:r>
              <a:rPr lang="de-DE" b="1" dirty="0" err="1"/>
              <a:t>correct</a:t>
            </a:r>
            <a:r>
              <a:rPr lang="de-DE" b="1" dirty="0"/>
              <a:t> „Item </a:t>
            </a:r>
            <a:r>
              <a:rPr lang="de-DE" b="1" dirty="0" err="1"/>
              <a:t>Category</a:t>
            </a:r>
            <a:r>
              <a:rPr lang="de-DE" b="1" dirty="0"/>
              <a:t>“ in</a:t>
            </a:r>
          </a:p>
          <a:p>
            <a:pPr algn="ctr"/>
            <a:r>
              <a:rPr lang="de-DE" b="1" dirty="0"/>
              <a:t>SD-Scheduling Agreement</a:t>
            </a:r>
          </a:p>
        </p:txBody>
      </p:sp>
      <p:sp>
        <p:nvSpPr>
          <p:cNvPr id="80" name="Gewitterblitz 79">
            <a:extLst>
              <a:ext uri="{FF2B5EF4-FFF2-40B4-BE49-F238E27FC236}">
                <a16:creationId xmlns:a16="http://schemas.microsoft.com/office/drawing/2014/main" id="{9BC6FC08-5F06-4587-B1D8-9B067569E522}"/>
              </a:ext>
            </a:extLst>
          </p:cNvPr>
          <p:cNvSpPr/>
          <p:nvPr/>
        </p:nvSpPr>
        <p:spPr>
          <a:xfrm>
            <a:off x="3939136" y="5028334"/>
            <a:ext cx="418322" cy="646331"/>
          </a:xfrm>
          <a:prstGeom prst="lightningBol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10B999DC-1155-4592-8D53-F3FC4C2DDE3C}"/>
              </a:ext>
            </a:extLst>
          </p:cNvPr>
          <p:cNvSpPr/>
          <p:nvPr/>
        </p:nvSpPr>
        <p:spPr>
          <a:xfrm>
            <a:off x="10098241" y="0"/>
            <a:ext cx="202728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Master Data</a:t>
            </a:r>
          </a:p>
        </p:txBody>
      </p:sp>
    </p:spTree>
    <p:extLst>
      <p:ext uri="{BB962C8B-B14F-4D97-AF65-F5344CB8AC3E}">
        <p14:creationId xmlns:p14="http://schemas.microsoft.com/office/powerpoint/2010/main" val="3100451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feld 51">
            <a:extLst>
              <a:ext uri="{FF2B5EF4-FFF2-40B4-BE49-F238E27FC236}">
                <a16:creationId xmlns:a16="http://schemas.microsoft.com/office/drawing/2014/main" id="{076DE2E4-AEE5-4C44-8E8A-932DA8ECF0D5}"/>
              </a:ext>
            </a:extLst>
          </p:cNvPr>
          <p:cNvSpPr txBox="1"/>
          <p:nvPr/>
        </p:nvSpPr>
        <p:spPr>
          <a:xfrm>
            <a:off x="2417152" y="919972"/>
            <a:ext cx="958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MTO-SD</a:t>
            </a: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182F67E3-2365-465E-A737-1CC993E8EE62}"/>
              </a:ext>
            </a:extLst>
          </p:cNvPr>
          <p:cNvSpPr txBox="1"/>
          <p:nvPr/>
        </p:nvSpPr>
        <p:spPr>
          <a:xfrm>
            <a:off x="9301032" y="961737"/>
            <a:ext cx="917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MTS-SD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F7B7029B-11D3-4042-9F17-112F5E419D3E}"/>
              </a:ext>
            </a:extLst>
          </p:cNvPr>
          <p:cNvSpPr txBox="1"/>
          <p:nvPr/>
        </p:nvSpPr>
        <p:spPr>
          <a:xfrm>
            <a:off x="2989383" y="4596123"/>
            <a:ext cx="24261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/>
              <a:t>SHIP (Material/ </a:t>
            </a:r>
            <a:r>
              <a:rPr lang="de-DE" dirty="0" err="1"/>
              <a:t>Ship-To</a:t>
            </a:r>
            <a:r>
              <a:rPr lang="de-DE" dirty="0"/>
              <a:t>)</a:t>
            </a:r>
          </a:p>
        </p:txBody>
      </p:sp>
      <p:sp>
        <p:nvSpPr>
          <p:cNvPr id="60" name="Textfeld 59">
            <a:extLst>
              <a:ext uri="{FF2B5EF4-FFF2-40B4-BE49-F238E27FC236}">
                <a16:creationId xmlns:a16="http://schemas.microsoft.com/office/drawing/2014/main" id="{54BEFC4F-9A85-49C9-A633-31C775F06758}"/>
              </a:ext>
            </a:extLst>
          </p:cNvPr>
          <p:cNvSpPr txBox="1"/>
          <p:nvPr/>
        </p:nvSpPr>
        <p:spPr>
          <a:xfrm>
            <a:off x="5092355" y="837872"/>
            <a:ext cx="2624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SD-Scheduling Agreement</a:t>
            </a:r>
          </a:p>
        </p:txBody>
      </p:sp>
      <p:sp>
        <p:nvSpPr>
          <p:cNvPr id="62" name="Textfeld 61">
            <a:extLst>
              <a:ext uri="{FF2B5EF4-FFF2-40B4-BE49-F238E27FC236}">
                <a16:creationId xmlns:a16="http://schemas.microsoft.com/office/drawing/2014/main" id="{023CEE5F-E2CA-4783-AF86-8D2F65D9DFF2}"/>
              </a:ext>
            </a:extLst>
          </p:cNvPr>
          <p:cNvSpPr txBox="1"/>
          <p:nvPr/>
        </p:nvSpPr>
        <p:spPr>
          <a:xfrm>
            <a:off x="9759875" y="4226731"/>
            <a:ext cx="16562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/>
              <a:t>STOC (Material)</a:t>
            </a:r>
          </a:p>
          <a:p>
            <a:pPr algn="ctr"/>
            <a:r>
              <a:rPr lang="de-DE" dirty="0"/>
              <a:t>SHIP (Material)</a:t>
            </a:r>
          </a:p>
        </p:txBody>
      </p:sp>
      <p:cxnSp>
        <p:nvCxnSpPr>
          <p:cNvPr id="69" name="Gerade Verbindung mit Pfeil 68">
            <a:extLst>
              <a:ext uri="{FF2B5EF4-FFF2-40B4-BE49-F238E27FC236}">
                <a16:creationId xmlns:a16="http://schemas.microsoft.com/office/drawing/2014/main" id="{B1D2D754-46D7-43ED-A6AB-CC5C5F5590CB}"/>
              </a:ext>
            </a:extLst>
          </p:cNvPr>
          <p:cNvCxnSpPr>
            <a:stCxn id="60" idx="1"/>
            <a:endCxn id="52" idx="3"/>
          </p:cNvCxnSpPr>
          <p:nvPr/>
        </p:nvCxnSpPr>
        <p:spPr>
          <a:xfrm flipH="1">
            <a:off x="3375941" y="1022538"/>
            <a:ext cx="1716414" cy="82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Gerade Verbindung mit Pfeil 70">
            <a:extLst>
              <a:ext uri="{FF2B5EF4-FFF2-40B4-BE49-F238E27FC236}">
                <a16:creationId xmlns:a16="http://schemas.microsoft.com/office/drawing/2014/main" id="{BC9862CE-EEEF-4523-8607-D2A7B4B48B9C}"/>
              </a:ext>
            </a:extLst>
          </p:cNvPr>
          <p:cNvCxnSpPr>
            <a:cxnSpLocks/>
            <a:stCxn id="60" idx="3"/>
            <a:endCxn id="53" idx="1"/>
          </p:cNvCxnSpPr>
          <p:nvPr/>
        </p:nvCxnSpPr>
        <p:spPr>
          <a:xfrm>
            <a:off x="7716471" y="1022538"/>
            <a:ext cx="1584561" cy="1238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feld 20">
            <a:extLst>
              <a:ext uri="{FF2B5EF4-FFF2-40B4-BE49-F238E27FC236}">
                <a16:creationId xmlns:a16="http://schemas.microsoft.com/office/drawing/2014/main" id="{8F5B31E2-30A0-4D05-82A7-CFB0718F7166}"/>
              </a:ext>
            </a:extLst>
          </p:cNvPr>
          <p:cNvSpPr txBox="1"/>
          <p:nvPr/>
        </p:nvSpPr>
        <p:spPr>
          <a:xfrm>
            <a:off x="4295773" y="368901"/>
            <a:ext cx="4199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2. </a:t>
            </a:r>
            <a:r>
              <a:rPr lang="de-DE" b="1" dirty="0" err="1"/>
              <a:t>How</a:t>
            </a:r>
            <a:r>
              <a:rPr lang="de-DE" b="1" dirty="0"/>
              <a:t> </a:t>
            </a:r>
            <a:r>
              <a:rPr lang="de-DE" b="1" dirty="0" err="1"/>
              <a:t>does</a:t>
            </a:r>
            <a:r>
              <a:rPr lang="de-DE" b="1" dirty="0"/>
              <a:t> SAP find </a:t>
            </a:r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right</a:t>
            </a:r>
            <a:r>
              <a:rPr lang="de-DE" b="1" dirty="0"/>
              <a:t> </a:t>
            </a:r>
            <a:r>
              <a:rPr lang="de-DE" b="1" dirty="0" err="1"/>
              <a:t>packaging</a:t>
            </a:r>
            <a:r>
              <a:rPr lang="de-DE" b="1" dirty="0"/>
              <a:t>?</a:t>
            </a:r>
          </a:p>
        </p:txBody>
      </p:sp>
      <p:sp>
        <p:nvSpPr>
          <p:cNvPr id="24" name="Fußzeilenplatzhalter 3">
            <a:extLst>
              <a:ext uri="{FF2B5EF4-FFF2-40B4-BE49-F238E27FC236}">
                <a16:creationId xmlns:a16="http://schemas.microsoft.com/office/drawing/2014/main" id="{94004FD2-B6D1-4931-B88B-DEFF2363D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731626" cy="365125"/>
          </a:xfrm>
        </p:spPr>
        <p:txBody>
          <a:bodyPr/>
          <a:lstStyle/>
          <a:p>
            <a:r>
              <a:rPr lang="en-US" dirty="0"/>
              <a:t>OL144 W. Becker 09.07.2021</a:t>
            </a:r>
            <a:endParaRPr lang="de-DE" dirty="0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D3EF33EE-9B88-4C64-AEB0-D32B416CF60D}"/>
              </a:ext>
            </a:extLst>
          </p:cNvPr>
          <p:cNvSpPr/>
          <p:nvPr/>
        </p:nvSpPr>
        <p:spPr>
          <a:xfrm>
            <a:off x="2157337" y="1230032"/>
            <a:ext cx="147841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dirty="0"/>
              <a:t>Item </a:t>
            </a:r>
            <a:r>
              <a:rPr lang="de-DE" dirty="0" err="1"/>
              <a:t>category</a:t>
            </a:r>
            <a:endParaRPr lang="de-DE" dirty="0"/>
          </a:p>
          <a:p>
            <a:pPr algn="ctr"/>
            <a:r>
              <a:rPr lang="de-DE" dirty="0"/>
              <a:t>VBAP-PSTYV</a:t>
            </a:r>
          </a:p>
          <a:p>
            <a:pPr algn="ctr"/>
            <a:r>
              <a:rPr lang="de-DE" dirty="0"/>
              <a:t>ZLE</a:t>
            </a:r>
          </a:p>
          <a:p>
            <a:pPr algn="ctr"/>
            <a:r>
              <a:rPr lang="de-DE" dirty="0"/>
              <a:t>ZLIE</a:t>
            </a:r>
          </a:p>
          <a:p>
            <a:pPr algn="ctr"/>
            <a:r>
              <a:rPr lang="de-DE" dirty="0"/>
              <a:t>ZLZE</a:t>
            </a:r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43958DF1-022F-44A7-B685-D04364E3EE24}"/>
              </a:ext>
            </a:extLst>
          </p:cNvPr>
          <p:cNvSpPr/>
          <p:nvPr/>
        </p:nvSpPr>
        <p:spPr>
          <a:xfrm>
            <a:off x="9020666" y="1249340"/>
            <a:ext cx="1478418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dirty="0"/>
              <a:t>Item </a:t>
            </a:r>
            <a:r>
              <a:rPr lang="de-DE" dirty="0" err="1"/>
              <a:t>category</a:t>
            </a:r>
            <a:endParaRPr lang="de-DE" dirty="0"/>
          </a:p>
          <a:p>
            <a:pPr algn="ctr"/>
            <a:r>
              <a:rPr lang="de-DE" dirty="0"/>
              <a:t>VBAP-PSTYV</a:t>
            </a:r>
          </a:p>
          <a:p>
            <a:pPr algn="ctr"/>
            <a:r>
              <a:rPr lang="de-DE" dirty="0"/>
              <a:t>ZLIC</a:t>
            </a:r>
          </a:p>
          <a:p>
            <a:pPr algn="ctr"/>
            <a:r>
              <a:rPr lang="de-DE" dirty="0"/>
              <a:t>ZLGT </a:t>
            </a:r>
          </a:p>
          <a:p>
            <a:pPr algn="ctr"/>
            <a:r>
              <a:rPr lang="de-DE" dirty="0"/>
              <a:t>ZLZN</a:t>
            </a:r>
          </a:p>
        </p:txBody>
      </p:sp>
      <p:cxnSp>
        <p:nvCxnSpPr>
          <p:cNvPr id="32" name="Gerade Verbindung mit Pfeil 31">
            <a:extLst>
              <a:ext uri="{FF2B5EF4-FFF2-40B4-BE49-F238E27FC236}">
                <a16:creationId xmlns:a16="http://schemas.microsoft.com/office/drawing/2014/main" id="{AD328572-78BC-47F6-8D81-ECF2B40DDA23}"/>
              </a:ext>
            </a:extLst>
          </p:cNvPr>
          <p:cNvCxnSpPr>
            <a:cxnSpLocks/>
            <a:stCxn id="2" idx="2"/>
            <a:endCxn id="12" idx="0"/>
          </p:cNvCxnSpPr>
          <p:nvPr/>
        </p:nvCxnSpPr>
        <p:spPr>
          <a:xfrm>
            <a:off x="2896546" y="2707360"/>
            <a:ext cx="0" cy="104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Textfeld 34">
            <a:extLst>
              <a:ext uri="{FF2B5EF4-FFF2-40B4-BE49-F238E27FC236}">
                <a16:creationId xmlns:a16="http://schemas.microsoft.com/office/drawing/2014/main" id="{0E5B3D96-2C32-470B-B93A-2C17C3D98D91}"/>
              </a:ext>
            </a:extLst>
          </p:cNvPr>
          <p:cNvSpPr txBox="1"/>
          <p:nvPr/>
        </p:nvSpPr>
        <p:spPr>
          <a:xfrm>
            <a:off x="3747589" y="1088496"/>
            <a:ext cx="12523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err="1">
                <a:solidFill>
                  <a:srgbClr val="FF0000"/>
                </a:solidFill>
              </a:rPr>
              <a:t>Materialno</a:t>
            </a:r>
            <a:r>
              <a:rPr lang="de-DE" sz="1200" dirty="0">
                <a:solidFill>
                  <a:srgbClr val="FF0000"/>
                </a:solidFill>
              </a:rPr>
              <a:t>. &amp; SD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6E342480-9C9F-4A20-BADB-336CFFEA507A}"/>
              </a:ext>
            </a:extLst>
          </p:cNvPr>
          <p:cNvSpPr txBox="1"/>
          <p:nvPr/>
        </p:nvSpPr>
        <p:spPr>
          <a:xfrm>
            <a:off x="7793253" y="1110840"/>
            <a:ext cx="9125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err="1">
                <a:solidFill>
                  <a:srgbClr val="FF0000"/>
                </a:solidFill>
              </a:rPr>
              <a:t>Materialno</a:t>
            </a:r>
            <a:r>
              <a:rPr lang="de-DE" sz="12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B686544D-AAFA-49B2-8409-E3FAC4BA1A9B}"/>
              </a:ext>
            </a:extLst>
          </p:cNvPr>
          <p:cNvSpPr txBox="1"/>
          <p:nvPr/>
        </p:nvSpPr>
        <p:spPr>
          <a:xfrm>
            <a:off x="10340587" y="1007903"/>
            <a:ext cx="14366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>
                <a:solidFill>
                  <a:schemeClr val="accent1"/>
                </a:solidFill>
              </a:rPr>
              <a:t>e.g. 190052534-011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9844B816-79AB-4108-A5F6-415A5815BAEB}"/>
              </a:ext>
            </a:extLst>
          </p:cNvPr>
          <p:cNvSpPr txBox="1"/>
          <p:nvPr/>
        </p:nvSpPr>
        <p:spPr>
          <a:xfrm>
            <a:off x="34918" y="1022538"/>
            <a:ext cx="227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>
                <a:solidFill>
                  <a:schemeClr val="accent1"/>
                </a:solidFill>
              </a:rPr>
              <a:t>e.g. 600001099_190052534-011</a:t>
            </a:r>
          </a:p>
          <a:p>
            <a:pPr algn="ctr"/>
            <a:r>
              <a:rPr lang="de-DE" sz="1200" dirty="0">
                <a:solidFill>
                  <a:schemeClr val="accent1"/>
                </a:solidFill>
              </a:rPr>
              <a:t>ZLZE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E4DDC378-1AB0-4A29-A6FC-F41BBA96E1C4}"/>
              </a:ext>
            </a:extLst>
          </p:cNvPr>
          <p:cNvSpPr/>
          <p:nvPr/>
        </p:nvSpPr>
        <p:spPr>
          <a:xfrm>
            <a:off x="4234148" y="3073142"/>
            <a:ext cx="133049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400" dirty="0"/>
              <a:t>KUWEV-KUNNR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E49D841E-5A07-4DB0-B14E-8E7FAD12FB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3559" y="2812285"/>
            <a:ext cx="2725973" cy="848292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AB9E66A9-941B-474F-9840-EBC22839DF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513" y="4001882"/>
            <a:ext cx="2001589" cy="1010326"/>
          </a:xfrm>
          <a:prstGeom prst="rect">
            <a:avLst/>
          </a:prstGeom>
        </p:spPr>
      </p:pic>
      <p:cxnSp>
        <p:nvCxnSpPr>
          <p:cNvPr id="44" name="Gerade Verbindung mit Pfeil 43">
            <a:extLst>
              <a:ext uri="{FF2B5EF4-FFF2-40B4-BE49-F238E27FC236}">
                <a16:creationId xmlns:a16="http://schemas.microsoft.com/office/drawing/2014/main" id="{39231FB9-FF73-4DAF-A48E-751A8860C366}"/>
              </a:ext>
            </a:extLst>
          </p:cNvPr>
          <p:cNvCxnSpPr>
            <a:cxnSpLocks/>
            <a:stCxn id="12" idx="2"/>
          </p:cNvCxnSpPr>
          <p:nvPr/>
        </p:nvCxnSpPr>
        <p:spPr>
          <a:xfrm flipH="1">
            <a:off x="2896545" y="3660577"/>
            <a:ext cx="1" cy="4628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Rechteck 47">
            <a:extLst>
              <a:ext uri="{FF2B5EF4-FFF2-40B4-BE49-F238E27FC236}">
                <a16:creationId xmlns:a16="http://schemas.microsoft.com/office/drawing/2014/main" id="{056DC4CB-017A-4150-8ACF-AD33FB7815A7}"/>
              </a:ext>
            </a:extLst>
          </p:cNvPr>
          <p:cNvSpPr/>
          <p:nvPr/>
        </p:nvSpPr>
        <p:spPr>
          <a:xfrm>
            <a:off x="2965281" y="3683784"/>
            <a:ext cx="56938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400" dirty="0"/>
              <a:t>POF3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D9A7BB71-8313-4FC9-8680-A055E06B4C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9383" y="4021074"/>
            <a:ext cx="3563790" cy="485971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0326B6DE-C7AF-43CB-BAE8-6A69D08B9A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9164" y="5307428"/>
            <a:ext cx="4290993" cy="1007157"/>
          </a:xfrm>
          <a:prstGeom prst="rect">
            <a:avLst/>
          </a:prstGeom>
        </p:spPr>
      </p:pic>
      <p:cxnSp>
        <p:nvCxnSpPr>
          <p:cNvPr id="66" name="Gerade Verbindung mit Pfeil 65">
            <a:extLst>
              <a:ext uri="{FF2B5EF4-FFF2-40B4-BE49-F238E27FC236}">
                <a16:creationId xmlns:a16="http://schemas.microsoft.com/office/drawing/2014/main" id="{6342B9E7-A8E6-4023-BAEA-16C790DFB3C5}"/>
              </a:ext>
            </a:extLst>
          </p:cNvPr>
          <p:cNvCxnSpPr>
            <a:cxnSpLocks/>
          </p:cNvCxnSpPr>
          <p:nvPr/>
        </p:nvCxnSpPr>
        <p:spPr>
          <a:xfrm flipH="1">
            <a:off x="2883742" y="4844610"/>
            <a:ext cx="1" cy="4628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Gerade Verbindung mit Pfeil 67">
            <a:extLst>
              <a:ext uri="{FF2B5EF4-FFF2-40B4-BE49-F238E27FC236}">
                <a16:creationId xmlns:a16="http://schemas.microsoft.com/office/drawing/2014/main" id="{CC249565-ACE0-4F06-9099-C968A2D5D048}"/>
              </a:ext>
            </a:extLst>
          </p:cNvPr>
          <p:cNvCxnSpPr>
            <a:cxnSpLocks/>
            <a:stCxn id="30" idx="2"/>
          </p:cNvCxnSpPr>
          <p:nvPr/>
        </p:nvCxnSpPr>
        <p:spPr>
          <a:xfrm flipH="1">
            <a:off x="9623396" y="2726668"/>
            <a:ext cx="136479" cy="11079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4" name="Grafik 33">
            <a:extLst>
              <a:ext uri="{FF2B5EF4-FFF2-40B4-BE49-F238E27FC236}">
                <a16:creationId xmlns:a16="http://schemas.microsoft.com/office/drawing/2014/main" id="{7288E47D-521C-4643-95F1-030619D131E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55302" y="3120911"/>
            <a:ext cx="2543670" cy="1125746"/>
          </a:xfrm>
          <a:prstGeom prst="rect">
            <a:avLst/>
          </a:prstGeom>
        </p:spPr>
      </p:pic>
      <p:pic>
        <p:nvPicPr>
          <p:cNvPr id="42" name="Grafik 41">
            <a:extLst>
              <a:ext uri="{FF2B5EF4-FFF2-40B4-BE49-F238E27FC236}">
                <a16:creationId xmlns:a16="http://schemas.microsoft.com/office/drawing/2014/main" id="{5228CEE4-141B-42D2-B3A7-8223C1E8878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55302" y="4267135"/>
            <a:ext cx="2457487" cy="369333"/>
          </a:xfrm>
          <a:prstGeom prst="rect">
            <a:avLst/>
          </a:prstGeom>
        </p:spPr>
      </p:pic>
      <p:pic>
        <p:nvPicPr>
          <p:cNvPr id="46" name="Grafik 45">
            <a:extLst>
              <a:ext uri="{FF2B5EF4-FFF2-40B4-BE49-F238E27FC236}">
                <a16:creationId xmlns:a16="http://schemas.microsoft.com/office/drawing/2014/main" id="{5A679E4A-C3BF-470F-8F3D-5E11E2EA2E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811454" y="3132341"/>
            <a:ext cx="2156359" cy="1056471"/>
          </a:xfrm>
          <a:prstGeom prst="rect">
            <a:avLst/>
          </a:prstGeom>
        </p:spPr>
      </p:pic>
      <p:sp>
        <p:nvSpPr>
          <p:cNvPr id="47" name="Textfeld 46">
            <a:extLst>
              <a:ext uri="{FF2B5EF4-FFF2-40B4-BE49-F238E27FC236}">
                <a16:creationId xmlns:a16="http://schemas.microsoft.com/office/drawing/2014/main" id="{38F9967A-1BC7-423D-825F-08C33CC5D01B}"/>
              </a:ext>
            </a:extLst>
          </p:cNvPr>
          <p:cNvSpPr txBox="1"/>
          <p:nvPr/>
        </p:nvSpPr>
        <p:spPr>
          <a:xfrm>
            <a:off x="6909572" y="2890832"/>
            <a:ext cx="11321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1step Option</a:t>
            </a:r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43B9D601-7E2A-437F-BA50-2EE3C239D7B6}"/>
              </a:ext>
            </a:extLst>
          </p:cNvPr>
          <p:cNvSpPr txBox="1"/>
          <p:nvPr/>
        </p:nvSpPr>
        <p:spPr>
          <a:xfrm>
            <a:off x="9816636" y="2909756"/>
            <a:ext cx="1361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2nd </a:t>
            </a:r>
            <a:r>
              <a:rPr lang="de-DE" sz="1400" dirty="0" err="1"/>
              <a:t>step</a:t>
            </a:r>
            <a:r>
              <a:rPr lang="de-DE" sz="1400" dirty="0"/>
              <a:t> Option</a:t>
            </a:r>
          </a:p>
        </p:txBody>
      </p:sp>
      <p:pic>
        <p:nvPicPr>
          <p:cNvPr id="49" name="Grafik 48">
            <a:extLst>
              <a:ext uri="{FF2B5EF4-FFF2-40B4-BE49-F238E27FC236}">
                <a16:creationId xmlns:a16="http://schemas.microsoft.com/office/drawing/2014/main" id="{D512024B-F76F-4033-B77F-92F34B1AC41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67122" y="5602992"/>
            <a:ext cx="4863700" cy="678340"/>
          </a:xfrm>
          <a:prstGeom prst="rect">
            <a:avLst/>
          </a:prstGeom>
        </p:spPr>
      </p:pic>
      <p:cxnSp>
        <p:nvCxnSpPr>
          <p:cNvPr id="72" name="Gerade Verbindung mit Pfeil 71">
            <a:extLst>
              <a:ext uri="{FF2B5EF4-FFF2-40B4-BE49-F238E27FC236}">
                <a16:creationId xmlns:a16="http://schemas.microsoft.com/office/drawing/2014/main" id="{84E11783-AABB-4477-B005-8117A76A561C}"/>
              </a:ext>
            </a:extLst>
          </p:cNvPr>
          <p:cNvCxnSpPr>
            <a:cxnSpLocks/>
          </p:cNvCxnSpPr>
          <p:nvPr/>
        </p:nvCxnSpPr>
        <p:spPr>
          <a:xfrm flipH="1">
            <a:off x="9635976" y="4873062"/>
            <a:ext cx="1" cy="4628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Rechteck 72">
            <a:extLst>
              <a:ext uri="{FF2B5EF4-FFF2-40B4-BE49-F238E27FC236}">
                <a16:creationId xmlns:a16="http://schemas.microsoft.com/office/drawing/2014/main" id="{B47BC88D-F37B-4164-9CA0-A1AC592BCA2B}"/>
              </a:ext>
            </a:extLst>
          </p:cNvPr>
          <p:cNvSpPr/>
          <p:nvPr/>
        </p:nvSpPr>
        <p:spPr>
          <a:xfrm>
            <a:off x="10098241" y="0"/>
            <a:ext cx="202728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Master Data</a:t>
            </a:r>
          </a:p>
        </p:txBody>
      </p:sp>
    </p:spTree>
    <p:extLst>
      <p:ext uri="{BB962C8B-B14F-4D97-AF65-F5344CB8AC3E}">
        <p14:creationId xmlns:p14="http://schemas.microsoft.com/office/powerpoint/2010/main" val="1799127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feld 25">
            <a:extLst>
              <a:ext uri="{FF2B5EF4-FFF2-40B4-BE49-F238E27FC236}">
                <a16:creationId xmlns:a16="http://schemas.microsoft.com/office/drawing/2014/main" id="{FEB3F880-BBBD-4A6D-ABEB-BBC2E501AE95}"/>
              </a:ext>
            </a:extLst>
          </p:cNvPr>
          <p:cNvSpPr txBox="1"/>
          <p:nvPr/>
        </p:nvSpPr>
        <p:spPr>
          <a:xfrm>
            <a:off x="4984550" y="372556"/>
            <a:ext cx="2795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err="1"/>
              <a:t>Packaging</a:t>
            </a:r>
            <a:r>
              <a:rPr lang="de-DE" b="1" dirty="0"/>
              <a:t> </a:t>
            </a:r>
            <a:r>
              <a:rPr lang="de-DE" b="1" dirty="0" err="1"/>
              <a:t>Instruction</a:t>
            </a:r>
            <a:r>
              <a:rPr lang="de-DE" b="1" dirty="0"/>
              <a:t> POP3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890F4898-2E36-44B0-948B-2DC6531BF036}"/>
              </a:ext>
            </a:extLst>
          </p:cNvPr>
          <p:cNvSpPr txBox="1"/>
          <p:nvPr/>
        </p:nvSpPr>
        <p:spPr>
          <a:xfrm>
            <a:off x="8268755" y="400643"/>
            <a:ext cx="1436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>
                <a:solidFill>
                  <a:schemeClr val="accent1"/>
                </a:solidFill>
              </a:rPr>
              <a:t>e.g. 190052534-011</a:t>
            </a:r>
          </a:p>
          <a:p>
            <a:r>
              <a:rPr lang="de-DE" sz="1200" dirty="0">
                <a:solidFill>
                  <a:schemeClr val="accent1"/>
                </a:solidFill>
              </a:rPr>
              <a:t>7254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EB63EE58-60AB-4684-8BDC-59889852B8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7107" y="1428952"/>
            <a:ext cx="5270850" cy="1887212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74EF2351-01F8-4F45-A1D0-2172C5B051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7107" y="3641916"/>
            <a:ext cx="5118348" cy="1687053"/>
          </a:xfrm>
          <a:prstGeom prst="rect">
            <a:avLst/>
          </a:prstGeom>
        </p:spPr>
      </p:pic>
      <p:sp>
        <p:nvSpPr>
          <p:cNvPr id="24" name="Textfeld 23">
            <a:extLst>
              <a:ext uri="{FF2B5EF4-FFF2-40B4-BE49-F238E27FC236}">
                <a16:creationId xmlns:a16="http://schemas.microsoft.com/office/drawing/2014/main" id="{268D8483-33AA-46A7-AAD8-5D3FB54CC4F9}"/>
              </a:ext>
            </a:extLst>
          </p:cNvPr>
          <p:cNvSpPr txBox="1"/>
          <p:nvPr/>
        </p:nvSpPr>
        <p:spPr>
          <a:xfrm>
            <a:off x="362271" y="1449228"/>
            <a:ext cx="281545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dirty="0" err="1"/>
              <a:t>Each</a:t>
            </a:r>
            <a:r>
              <a:rPr lang="de-DE" u="sng" dirty="0"/>
              <a:t> Pallet:</a:t>
            </a:r>
          </a:p>
          <a:p>
            <a:r>
              <a:rPr lang="de-DE" dirty="0"/>
              <a:t>1x 599910210-001 EU Pallet</a:t>
            </a:r>
          </a:p>
          <a:p>
            <a:r>
              <a:rPr lang="de-DE" dirty="0"/>
              <a:t>1x 599910715-001 Cover</a:t>
            </a:r>
          </a:p>
          <a:p>
            <a:r>
              <a:rPr lang="de-DE" dirty="0"/>
              <a:t>12x KLT Pack </a:t>
            </a:r>
            <a:r>
              <a:rPr lang="de-DE" dirty="0" err="1"/>
              <a:t>instr</a:t>
            </a:r>
            <a:r>
              <a:rPr lang="de-DE" dirty="0"/>
              <a:t>. 7253</a:t>
            </a:r>
          </a:p>
          <a:p>
            <a:r>
              <a:rPr lang="de-DE" dirty="0">
                <a:solidFill>
                  <a:schemeClr val="accent1"/>
                </a:solidFill>
              </a:rPr>
              <a:t>1.560x 1900525354-011</a:t>
            </a:r>
          </a:p>
          <a:p>
            <a:endParaRPr lang="de-DE" dirty="0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6F0BCA62-53DE-463B-9B33-726AC9981777}"/>
              </a:ext>
            </a:extLst>
          </p:cNvPr>
          <p:cNvSpPr txBox="1"/>
          <p:nvPr/>
        </p:nvSpPr>
        <p:spPr>
          <a:xfrm>
            <a:off x="362270" y="3536960"/>
            <a:ext cx="24119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dirty="0"/>
              <a:t>12 KLT per Pallet:</a:t>
            </a:r>
          </a:p>
          <a:p>
            <a:r>
              <a:rPr lang="de-DE" dirty="0"/>
              <a:t>12x 599910864-001 KLT</a:t>
            </a:r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59A3360B-68A7-4EDD-AA08-D8F36696317B}"/>
              </a:ext>
            </a:extLst>
          </p:cNvPr>
          <p:cNvCxnSpPr>
            <a:cxnSpLocks/>
            <a:stCxn id="24" idx="2"/>
            <a:endCxn id="27" idx="0"/>
          </p:cNvCxnSpPr>
          <p:nvPr/>
        </p:nvCxnSpPr>
        <p:spPr>
          <a:xfrm flipH="1">
            <a:off x="1568241" y="3203554"/>
            <a:ext cx="201756" cy="333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feld 29">
            <a:extLst>
              <a:ext uri="{FF2B5EF4-FFF2-40B4-BE49-F238E27FC236}">
                <a16:creationId xmlns:a16="http://schemas.microsoft.com/office/drawing/2014/main" id="{EB5C03B8-D69F-456C-AA5A-7C77D1871BD2}"/>
              </a:ext>
            </a:extLst>
          </p:cNvPr>
          <p:cNvSpPr txBox="1"/>
          <p:nvPr/>
        </p:nvSpPr>
        <p:spPr>
          <a:xfrm>
            <a:off x="9321318" y="1297029"/>
            <a:ext cx="182607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dirty="0" err="1"/>
              <a:t>Calculation</a:t>
            </a:r>
            <a:endParaRPr lang="de-DE" u="sng" dirty="0"/>
          </a:p>
          <a:p>
            <a:r>
              <a:rPr lang="de-DE" u="sng" dirty="0"/>
              <a:t>PSA 1077112206</a:t>
            </a:r>
          </a:p>
          <a:p>
            <a:r>
              <a:rPr lang="de-DE" u="sng" dirty="0"/>
              <a:t>FAUF#10014407</a:t>
            </a:r>
          </a:p>
          <a:p>
            <a:r>
              <a:rPr lang="de-DE" u="sng" dirty="0"/>
              <a:t>3.120 </a:t>
            </a:r>
            <a:r>
              <a:rPr lang="de-DE" u="sng" dirty="0" err="1"/>
              <a:t>pcs</a:t>
            </a:r>
            <a:r>
              <a:rPr lang="de-DE" u="sng" dirty="0"/>
              <a:t>.</a:t>
            </a:r>
          </a:p>
          <a:p>
            <a:endParaRPr lang="de-DE" u="sng" dirty="0"/>
          </a:p>
          <a:p>
            <a:r>
              <a:rPr lang="de-DE" u="sng" dirty="0"/>
              <a:t>3.120 </a:t>
            </a:r>
            <a:r>
              <a:rPr lang="de-DE" u="sng" dirty="0" err="1"/>
              <a:t>pcs</a:t>
            </a:r>
            <a:r>
              <a:rPr lang="de-DE" u="sng" dirty="0"/>
              <a:t>.</a:t>
            </a:r>
          </a:p>
          <a:p>
            <a:r>
              <a:rPr lang="de-DE" dirty="0"/>
              <a:t>1.560 </a:t>
            </a:r>
            <a:r>
              <a:rPr lang="de-DE" dirty="0" err="1"/>
              <a:t>pcs</a:t>
            </a:r>
            <a:r>
              <a:rPr lang="de-DE" dirty="0"/>
              <a:t>.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1175AF42-1114-4A18-B614-3F2714B917EA}"/>
              </a:ext>
            </a:extLst>
          </p:cNvPr>
          <p:cNvSpPr txBox="1"/>
          <p:nvPr/>
        </p:nvSpPr>
        <p:spPr>
          <a:xfrm>
            <a:off x="10392206" y="2810266"/>
            <a:ext cx="1142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= 2 </a:t>
            </a:r>
            <a:r>
              <a:rPr lang="de-DE" dirty="0" err="1"/>
              <a:t>pallets</a:t>
            </a:r>
            <a:endParaRPr lang="de-DE" dirty="0"/>
          </a:p>
        </p:txBody>
      </p:sp>
      <p:sp>
        <p:nvSpPr>
          <p:cNvPr id="14" name="Pfeil: nach unten 13">
            <a:extLst>
              <a:ext uri="{FF2B5EF4-FFF2-40B4-BE49-F238E27FC236}">
                <a16:creationId xmlns:a16="http://schemas.microsoft.com/office/drawing/2014/main" id="{12AC2E6F-DB6D-4FEE-8DCA-16E64F035C90}"/>
              </a:ext>
            </a:extLst>
          </p:cNvPr>
          <p:cNvSpPr/>
          <p:nvPr/>
        </p:nvSpPr>
        <p:spPr>
          <a:xfrm>
            <a:off x="10014012" y="3536960"/>
            <a:ext cx="609747" cy="3692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A146ACC9-11B1-40F5-BD4D-A030FCD70BD9}"/>
              </a:ext>
            </a:extLst>
          </p:cNvPr>
          <p:cNvSpPr txBox="1"/>
          <p:nvPr/>
        </p:nvSpPr>
        <p:spPr>
          <a:xfrm>
            <a:off x="9101857" y="4043078"/>
            <a:ext cx="281545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dirty="0" err="1">
                <a:solidFill>
                  <a:schemeClr val="accent6">
                    <a:lumMod val="75000"/>
                  </a:schemeClr>
                </a:solidFill>
              </a:rPr>
              <a:t>Calculation</a:t>
            </a:r>
            <a:r>
              <a:rPr lang="de-DE" u="sng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de-DE" u="sng" dirty="0" err="1">
                <a:solidFill>
                  <a:schemeClr val="accent6">
                    <a:lumMod val="75000"/>
                  </a:schemeClr>
                </a:solidFill>
              </a:rPr>
              <a:t>Packaging</a:t>
            </a:r>
            <a:r>
              <a:rPr lang="de-DE" u="sng" dirty="0">
                <a:solidFill>
                  <a:schemeClr val="accent6">
                    <a:lumMod val="75000"/>
                  </a:schemeClr>
                </a:solidFill>
              </a:rPr>
              <a:t>:</a:t>
            </a:r>
          </a:p>
          <a:p>
            <a:r>
              <a:rPr lang="de-DE" dirty="0">
                <a:solidFill>
                  <a:schemeClr val="accent6">
                    <a:lumMod val="75000"/>
                  </a:schemeClr>
                </a:solidFill>
              </a:rPr>
              <a:t>2x 599910210-001 EU Pallet</a:t>
            </a:r>
          </a:p>
          <a:p>
            <a:r>
              <a:rPr lang="de-DE" dirty="0">
                <a:solidFill>
                  <a:schemeClr val="accent6">
                    <a:lumMod val="75000"/>
                  </a:schemeClr>
                </a:solidFill>
              </a:rPr>
              <a:t>2x 599910715-001 Cover</a:t>
            </a:r>
          </a:p>
          <a:p>
            <a:r>
              <a:rPr lang="de-DE" dirty="0">
                <a:solidFill>
                  <a:schemeClr val="accent6">
                    <a:lumMod val="75000"/>
                  </a:schemeClr>
                </a:solidFill>
              </a:rPr>
              <a:t>24x 599910864-001 KLT</a:t>
            </a:r>
          </a:p>
          <a:p>
            <a:endParaRPr lang="de-DE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04942FC1-8CFA-4791-9F34-48CD47D796CF}"/>
              </a:ext>
            </a:extLst>
          </p:cNvPr>
          <p:cNvSpPr txBox="1"/>
          <p:nvPr/>
        </p:nvSpPr>
        <p:spPr>
          <a:xfrm>
            <a:off x="9534856" y="5335740"/>
            <a:ext cx="1714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6">
                    <a:lumMod val="75000"/>
                  </a:schemeClr>
                </a:solidFill>
              </a:rPr>
              <a:t>TARGET RESULT!</a:t>
            </a:r>
          </a:p>
        </p:txBody>
      </p:sp>
      <p:sp>
        <p:nvSpPr>
          <p:cNvPr id="36" name="Fußzeilenplatzhalter 3">
            <a:extLst>
              <a:ext uri="{FF2B5EF4-FFF2-40B4-BE49-F238E27FC236}">
                <a16:creationId xmlns:a16="http://schemas.microsoft.com/office/drawing/2014/main" id="{5AB109A2-5479-4D88-B642-599BF0548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731626" cy="365125"/>
          </a:xfrm>
        </p:spPr>
        <p:txBody>
          <a:bodyPr/>
          <a:lstStyle/>
          <a:p>
            <a:r>
              <a:rPr lang="en-US" dirty="0"/>
              <a:t>OL144 W. Becker 09.07.2021</a:t>
            </a:r>
            <a:endParaRPr lang="de-DE" dirty="0"/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6CD718B3-D4D0-452C-8A62-39656FF84D9C}"/>
              </a:ext>
            </a:extLst>
          </p:cNvPr>
          <p:cNvSpPr/>
          <p:nvPr/>
        </p:nvSpPr>
        <p:spPr>
          <a:xfrm>
            <a:off x="10098241" y="0"/>
            <a:ext cx="202728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Master Data</a:t>
            </a:r>
          </a:p>
        </p:txBody>
      </p:sp>
    </p:spTree>
    <p:extLst>
      <p:ext uri="{BB962C8B-B14F-4D97-AF65-F5344CB8AC3E}">
        <p14:creationId xmlns:p14="http://schemas.microsoft.com/office/powerpoint/2010/main" val="3915845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41A24536-0A17-4F6E-8035-07FE9B797F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9406" y="523220"/>
            <a:ext cx="10062629" cy="5843386"/>
          </a:xfrm>
          <a:prstGeom prst="rect">
            <a:avLst/>
          </a:prstGeo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7224DE6B-3B29-4C62-AA4D-93BF3CEA6516}"/>
              </a:ext>
            </a:extLst>
          </p:cNvPr>
          <p:cNvSpPr/>
          <p:nvPr/>
        </p:nvSpPr>
        <p:spPr>
          <a:xfrm>
            <a:off x="10098241" y="0"/>
            <a:ext cx="202728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Master Data</a:t>
            </a:r>
          </a:p>
        </p:txBody>
      </p:sp>
      <p:sp>
        <p:nvSpPr>
          <p:cNvPr id="8" name="Fußzeilenplatzhalter 3">
            <a:extLst>
              <a:ext uri="{FF2B5EF4-FFF2-40B4-BE49-F238E27FC236}">
                <a16:creationId xmlns:a16="http://schemas.microsoft.com/office/drawing/2014/main" id="{E5CBF341-BD2C-435C-85D2-7F7D263F8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731626" cy="365125"/>
          </a:xfrm>
        </p:spPr>
        <p:txBody>
          <a:bodyPr/>
          <a:lstStyle/>
          <a:p>
            <a:r>
              <a:rPr lang="en-US" dirty="0"/>
              <a:t>OL144 W. Becker 09.07.2021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65280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ußzeilenplatzhalter 3">
            <a:extLst>
              <a:ext uri="{FF2B5EF4-FFF2-40B4-BE49-F238E27FC236}">
                <a16:creationId xmlns:a16="http://schemas.microsoft.com/office/drawing/2014/main" id="{2EB8A617-83BC-44A8-8464-70E43823E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731626" cy="365125"/>
          </a:xfrm>
        </p:spPr>
        <p:txBody>
          <a:bodyPr/>
          <a:lstStyle/>
          <a:p>
            <a:r>
              <a:rPr lang="en-US" dirty="0"/>
              <a:t>OL144 W. Becker 09.07.2021</a:t>
            </a:r>
            <a:endParaRPr lang="de-DE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03801B2E-13EE-4C4D-A398-7468F9748213}"/>
              </a:ext>
            </a:extLst>
          </p:cNvPr>
          <p:cNvSpPr txBox="1"/>
          <p:nvPr/>
        </p:nvSpPr>
        <p:spPr>
          <a:xfrm>
            <a:off x="344515" y="741888"/>
            <a:ext cx="20590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dirty="0"/>
              <a:t>SQVI-Query: </a:t>
            </a:r>
            <a:r>
              <a:rPr lang="de-DE" u="sng" dirty="0" err="1"/>
              <a:t>InfoSet</a:t>
            </a:r>
            <a:endParaRPr lang="de-DE" dirty="0">
              <a:solidFill>
                <a:schemeClr val="accent1"/>
              </a:solidFill>
            </a:endParaRPr>
          </a:p>
          <a:p>
            <a:endParaRPr lang="de-D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EA221FC3-2D7D-41B6-A118-DA60778B02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673" y="1388219"/>
            <a:ext cx="10766654" cy="4036630"/>
          </a:xfrm>
          <a:prstGeom prst="rect">
            <a:avLst/>
          </a:prstGeom>
        </p:spPr>
      </p:pic>
      <p:sp>
        <p:nvSpPr>
          <p:cNvPr id="18" name="Rechteck 17">
            <a:extLst>
              <a:ext uri="{FF2B5EF4-FFF2-40B4-BE49-F238E27FC236}">
                <a16:creationId xmlns:a16="http://schemas.microsoft.com/office/drawing/2014/main" id="{80E89F15-3A9C-4C9A-A578-45AF8D77DB87}"/>
              </a:ext>
            </a:extLst>
          </p:cNvPr>
          <p:cNvSpPr/>
          <p:nvPr/>
        </p:nvSpPr>
        <p:spPr>
          <a:xfrm>
            <a:off x="9493683" y="34002"/>
            <a:ext cx="260667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Movement Data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1286370F-3D30-4C16-A157-445B8A88B658}"/>
              </a:ext>
            </a:extLst>
          </p:cNvPr>
          <p:cNvSpPr txBox="1"/>
          <p:nvPr/>
        </p:nvSpPr>
        <p:spPr>
          <a:xfrm>
            <a:off x="4479290" y="298359"/>
            <a:ext cx="4469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SQVI-Query: Next </a:t>
            </a:r>
            <a:r>
              <a:rPr lang="de-DE" b="1" dirty="0" err="1"/>
              <a:t>Production</a:t>
            </a:r>
            <a:r>
              <a:rPr lang="de-DE" b="1" dirty="0"/>
              <a:t> Orders per PSA</a:t>
            </a:r>
          </a:p>
        </p:txBody>
      </p:sp>
    </p:spTree>
    <p:extLst>
      <p:ext uri="{BB962C8B-B14F-4D97-AF65-F5344CB8AC3E}">
        <p14:creationId xmlns:p14="http://schemas.microsoft.com/office/powerpoint/2010/main" val="3740315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feld 25">
            <a:extLst>
              <a:ext uri="{FF2B5EF4-FFF2-40B4-BE49-F238E27FC236}">
                <a16:creationId xmlns:a16="http://schemas.microsoft.com/office/drawing/2014/main" id="{FEB3F880-BBBD-4A6D-ABEB-BBC2E501AE95}"/>
              </a:ext>
            </a:extLst>
          </p:cNvPr>
          <p:cNvSpPr txBox="1"/>
          <p:nvPr/>
        </p:nvSpPr>
        <p:spPr>
          <a:xfrm>
            <a:off x="4479290" y="298359"/>
            <a:ext cx="4469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SQVI-Query: Next </a:t>
            </a:r>
            <a:r>
              <a:rPr lang="de-DE" b="1" dirty="0" err="1"/>
              <a:t>Production</a:t>
            </a:r>
            <a:r>
              <a:rPr lang="de-DE" b="1" dirty="0"/>
              <a:t> Orders per PSA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03801B2E-13EE-4C4D-A398-7468F9748213}"/>
              </a:ext>
            </a:extLst>
          </p:cNvPr>
          <p:cNvSpPr txBox="1"/>
          <p:nvPr/>
        </p:nvSpPr>
        <p:spPr>
          <a:xfrm>
            <a:off x="344515" y="741888"/>
            <a:ext cx="28487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dirty="0"/>
              <a:t>SQVI-Query: </a:t>
            </a:r>
            <a:r>
              <a:rPr lang="de-DE" u="sng" dirty="0" err="1"/>
              <a:t>Selection</a:t>
            </a:r>
            <a:r>
              <a:rPr lang="de-DE" u="sng" dirty="0"/>
              <a:t> Fields</a:t>
            </a:r>
            <a:endParaRPr lang="de-DE" dirty="0">
              <a:solidFill>
                <a:schemeClr val="accent1"/>
              </a:solidFill>
            </a:endParaRPr>
          </a:p>
          <a:p>
            <a:endParaRPr lang="de-DE" dirty="0"/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id="{27E0A2DF-3C07-4279-A770-8B684EAFFF4E}"/>
              </a:ext>
            </a:extLst>
          </p:cNvPr>
          <p:cNvSpPr txBox="1">
            <a:spLocks/>
          </p:cNvSpPr>
          <p:nvPr/>
        </p:nvSpPr>
        <p:spPr>
          <a:xfrm>
            <a:off x="4191000" y="6508750"/>
            <a:ext cx="4731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OL144 W. Becker 09.07.2021</a:t>
            </a:r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52CF0A48-1BD5-4A54-A99A-C2163360F3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7605" y="1227835"/>
            <a:ext cx="1667549" cy="2201165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D794FD9C-4ABE-4872-BF22-2393672B59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3803" y="1111015"/>
            <a:ext cx="1938469" cy="2402430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0ED4B610-4F54-4AA8-9CB8-F06CDA2641E9}"/>
              </a:ext>
            </a:extLst>
          </p:cNvPr>
          <p:cNvSpPr txBox="1"/>
          <p:nvPr/>
        </p:nvSpPr>
        <p:spPr>
          <a:xfrm>
            <a:off x="7511632" y="741888"/>
            <a:ext cx="23028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dirty="0"/>
              <a:t>SQVI-Query: List Fields</a:t>
            </a:r>
            <a:endParaRPr lang="de-DE" dirty="0">
              <a:solidFill>
                <a:schemeClr val="accent1"/>
              </a:solidFill>
            </a:endParaRPr>
          </a:p>
          <a:p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328EEC1-F470-43BE-B2E9-3CD6416C16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079" y="3630862"/>
            <a:ext cx="4754897" cy="1886713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9E21DE0A-D9F7-40F1-98FF-6098BA6DDC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34306" y="3686957"/>
            <a:ext cx="5800560" cy="452702"/>
          </a:xfrm>
          <a:prstGeom prst="rect">
            <a:avLst/>
          </a:prstGeom>
        </p:spPr>
      </p:pic>
      <p:graphicFrame>
        <p:nvGraphicFramePr>
          <p:cNvPr id="8" name="Objekt 7">
            <a:extLst>
              <a:ext uri="{FF2B5EF4-FFF2-40B4-BE49-F238E27FC236}">
                <a16:creationId xmlns:a16="http://schemas.microsoft.com/office/drawing/2014/main" id="{EB538258-0F56-4557-B653-EA516CAC4B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66164"/>
              </p:ext>
            </p:extLst>
          </p:nvPr>
        </p:nvGraphicFramePr>
        <p:xfrm>
          <a:off x="8465426" y="4657386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6" imgW="914400" imgH="771480" progId="Excel.Sheet.12">
                  <p:embed/>
                </p:oleObj>
              </mc:Choice>
              <mc:Fallback>
                <p:oleObj name="Worksheet" showAsIcon="1" r:id="rId6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465426" y="4657386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hteck 12">
            <a:extLst>
              <a:ext uri="{FF2B5EF4-FFF2-40B4-BE49-F238E27FC236}">
                <a16:creationId xmlns:a16="http://schemas.microsoft.com/office/drawing/2014/main" id="{D97C9172-F384-421F-A12D-8806DB0FF707}"/>
              </a:ext>
            </a:extLst>
          </p:cNvPr>
          <p:cNvSpPr/>
          <p:nvPr/>
        </p:nvSpPr>
        <p:spPr>
          <a:xfrm>
            <a:off x="9493683" y="34002"/>
            <a:ext cx="260667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Movement Data</a:t>
            </a:r>
          </a:p>
        </p:txBody>
      </p:sp>
    </p:spTree>
    <p:extLst>
      <p:ext uri="{BB962C8B-B14F-4D97-AF65-F5344CB8AC3E}">
        <p14:creationId xmlns:p14="http://schemas.microsoft.com/office/powerpoint/2010/main" val="15054858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FOXDOCUMENTCLASSIFICATIONVERSION" val="1"/>
  <p:tag name="ISFOXLABELINGONTITLEPAGESET" val="True"/>
  <p:tag name="ISFOXPRESENTATIONISLABELED" val="Internal: All rights reserved. Distribution within DRÄXLMAIER Group, customer and partners."/>
  <p:tag name="A71660D270C64F5BBB8F27F5E85BE6370" val="DOMFGDVB\BW00037391;d4c75f49-f1ee-485c-aa75-2c54e2ab5223;Internal;2021-04-23T13:18:11;;DRX|"/>
  <p:tag name="A71660D270C64F5BBB8F27F5E85BE630" val="1"/>
  <p:tag name="ISFOXLABELUSERINTERACTION" val="True"/>
  <p:tag name="ISFOXOLDCLASSIFICATIONID" val="00000000-0000-0000-0000-000000000000"/>
  <p:tag name="ISFOXCLASSIFICATIONID" val="d4c75f49-f1ee-485c-aa75-2c54e2ab5223"/>
  <p:tag name="ISFOXCLASSIFICATIONNAME" val="Internal"/>
  <p:tag name="ISFOXPREFIX" val="DRX"/>
  <p:tag name="ISFOXSHOWCLASSIFICATIONREQUESTDIALOG" val="False"/>
  <p:tag name="ISFOXCLASSIFICATIONINKEYWORDS" val="Internal"/>
  <p:tag name="ISFOXDOVERSIONINGONSAVE" val="0"/>
</p:tagLst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</Words>
  <Application>Microsoft Office PowerPoint</Application>
  <PresentationFormat>Breitbild</PresentationFormat>
  <Paragraphs>76</Paragraphs>
  <Slides>7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Office</vt:lpstr>
      <vt:lpstr>Worksheet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Becker Werner OL14</dc:creator>
  <cp:keywords>Internal;</cp:keywords>
  <cp:lastModifiedBy>Becker Werner OL14</cp:lastModifiedBy>
  <cp:revision>147</cp:revision>
  <cp:lastPrinted>2021-07-08T10:15:59Z</cp:lastPrinted>
  <dcterms:created xsi:type="dcterms:W3CDTF">2021-04-23T11:18:05Z</dcterms:created>
  <dcterms:modified xsi:type="dcterms:W3CDTF">2021-07-26T07:29:53Z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71660d270c64f5bbb8f27ffa23">
    <vt:bool>false</vt:bool>
  </property>
  <property fmtid="{D5CDD505-2E9C-101B-9397-08002B2CF9AE}" pid="3" name="Classification">
    <vt:lpwstr>Internal</vt:lpwstr>
  </property>
</Properties>
</file>