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 Werner OG11" userId="e8270ec5-2b29-421d-a1c9-a2d54bad9b61" providerId="ADAL" clId="{85CAD149-2F71-4FB8-B77A-CD6E4BB54E29}"/>
    <pc:docChg chg="modSld">
      <pc:chgData name="Becker Werner OG11" userId="e8270ec5-2b29-421d-a1c9-a2d54bad9b61" providerId="ADAL" clId="{85CAD149-2F71-4FB8-B77A-CD6E4BB54E29}" dt="2023-03-07T13:05:30.004" v="3" actId="1076"/>
      <pc:docMkLst>
        <pc:docMk/>
      </pc:docMkLst>
      <pc:sldChg chg="modSp mod">
        <pc:chgData name="Becker Werner OG11" userId="e8270ec5-2b29-421d-a1c9-a2d54bad9b61" providerId="ADAL" clId="{85CAD149-2F71-4FB8-B77A-CD6E4BB54E29}" dt="2023-03-07T13:05:30.004" v="3" actId="1076"/>
        <pc:sldMkLst>
          <pc:docMk/>
          <pc:sldMk cId="2843190570" sldId="267"/>
        </pc:sldMkLst>
        <pc:spChg chg="mod">
          <ac:chgData name="Becker Werner OG11" userId="e8270ec5-2b29-421d-a1c9-a2d54bad9b61" providerId="ADAL" clId="{85CAD149-2F71-4FB8-B77A-CD6E4BB54E29}" dt="2023-03-07T13:05:30.004" v="3" actId="1076"/>
          <ac:spMkLst>
            <pc:docMk/>
            <pc:sldMk cId="2843190570" sldId="267"/>
            <ac:spMk id="3" creationId="{D2C5307D-CA80-4ADA-877D-3313BB9F3317}"/>
          </ac:spMkLst>
        </pc:spChg>
        <pc:picChg chg="mod">
          <ac:chgData name="Becker Werner OG11" userId="e8270ec5-2b29-421d-a1c9-a2d54bad9b61" providerId="ADAL" clId="{85CAD149-2F71-4FB8-B77A-CD6E4BB54E29}" dt="2023-03-07T10:22:55.169" v="1" actId="1076"/>
          <ac:picMkLst>
            <pc:docMk/>
            <pc:sldMk cId="2843190570" sldId="267"/>
            <ac:picMk id="14" creationId="{37133188-3748-4248-AD3A-05BBAD4B2F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F2DD0-F1A4-46EC-9C1E-DD91FBA2F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6C03E7-BC29-4604-8DF5-21F6CA18A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47F43-5A6D-49FD-80B8-B6E0C288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B5289D-BB94-425A-AA6E-7526CA1E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2FD713-8DC8-4E30-B8C8-0E4670ED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10978-4325-4DC8-9AD2-2B0B00BD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A934FA-D308-4A2E-92AF-F1426E0FD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3B34E6-5E51-424B-A6C6-11F99D8E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3EDD03-AB05-4AC0-AE8C-36CEE55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F9C1F-C98F-4BA5-9696-506FA8E9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10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F23321-C572-468E-B99F-A786FDA1E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3CB884-37BD-4DCA-8381-391459D18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5A68B7-E421-45C4-BD6A-61791C22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CDDC4-6DDC-4CF0-9856-3E0EE0B7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70794F-1D81-4AB0-8A0C-5E4CB77E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42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95B7B-FDD7-4164-B672-BED36CDF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5D2B6A-A907-44F8-8D48-D01A3DD84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6F8622-EDB6-4CEE-9141-6F8B4FD3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32FB7-7662-4661-8169-29FA361C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8CD90E-1A00-483E-8E19-9755457B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0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936E5-F6A3-46F8-BA5A-4C370573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2A9683-25FA-4744-A921-7D812EB6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0E70D1-27E6-472C-B844-2EB01452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BDEDF8-3179-47BA-88F7-4876A9CD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9EC28A-9C28-4E74-93D1-F0C8C704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20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16AC3-96EC-410F-902F-B5E01068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872288-44A4-4A49-A216-0F600EF47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EC55F9-0EBE-4B63-B22F-6969F49E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B6AA9A-5603-4FBB-8421-B1C831A8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624BD3-18E5-40F8-A115-5831458D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386B27-9BFD-48F8-9988-FC9B1E81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29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2A0E7-A8FF-49EF-93CD-C1082E92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C4E6FB-1BBD-49AD-AD07-133A4FF4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BB1059-EBB0-4B97-9CED-EE39B7268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1C87EB-3C0B-4C1B-839B-E275A1B7C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C4510B-2996-4AAE-B44D-0A3BC4AFD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969F-395A-4CA5-B223-12E0E23B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FC453F-0CFF-4902-B215-02EE1349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DA4E6C-F2C7-44AC-8250-8E48ADDC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65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9B0E4-B885-4176-9B66-9F7015C5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4E8E07-FE9F-4C7C-8B0E-4EAD5035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B40B7A-F00A-44F4-8F91-E7FF9426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91D3DD-331D-4700-B3B7-6C56F621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0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035ED7-9511-4DF4-ADAF-75952AB9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755315-ABA6-4F44-8839-781947C2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5442FF-9E2F-46EA-B66C-4D12B082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71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EB6EC-58B2-4D1F-9EDD-5A078679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FB1F2-2F12-42FA-A624-9EE7F0DC5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066BE9-FE7E-430B-87D8-7D4FEC390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855EB-5B8B-4AC4-98C2-32C701E2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D96C2C-8AA3-40F1-B73C-78F18A4B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101E01-77F4-4516-B3C2-2BB8A558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54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472B5-4799-43FA-A7FD-FDD7B707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8491FD-5F60-4674-9DE6-03794890C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F24907-A2F9-4BAA-B1AC-B2B9143CC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A551D3-D500-4C5A-89A4-9FF54949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E2BBB2-9915-4720-9F24-F723D324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6823C3-87F0-4C38-89AF-1F1AA767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1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BF762D-E408-4460-B830-2BBE1B99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D01BF-3310-469A-9368-A580ADF1C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993342-B744-4BAE-9E4A-CD74E681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1A3A-BC21-42FD-AAF2-87ED27DEF5FB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F3365-4E7F-4BC4-9979-62362D713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CA1FDD-D4EE-4162-B0B6-66958C190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FDC9-7107-4DE0-9B4A-DBBE46550E7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MSIPCMContentMarking" descr="{&quot;HashCode&quot;:-464112158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6A849940-F28D-4D96-9F83-6D0E6B4AB072}"/>
              </a:ext>
            </a:extLst>
          </p:cNvPr>
          <p:cNvSpPr txBox="1"/>
          <p:nvPr userDrawn="1"/>
        </p:nvSpPr>
        <p:spPr>
          <a:xfrm>
            <a:off x="0" y="6656129"/>
            <a:ext cx="3934875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808080"/>
                </a:solidFill>
                <a:latin typeface="Arial" panose="020B0604020202020204" pitchFamily="34" charset="0"/>
              </a:rPr>
              <a:t>Internal: All rights reserved. Distribution within DRÄXLMAIER Group, customer and partners</a:t>
            </a:r>
            <a:endParaRPr lang="de-DE" sz="70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B22E37-2E89-45C1-9526-00FEDA1C8BEA}"/>
              </a:ext>
            </a:extLst>
          </p:cNvPr>
          <p:cNvSpPr txBox="1"/>
          <p:nvPr/>
        </p:nvSpPr>
        <p:spPr>
          <a:xfrm>
            <a:off x="365760" y="750771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Ausgangslage: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1556969-A7CD-467A-A81B-430941B9ED21}"/>
              </a:ext>
            </a:extLst>
          </p:cNvPr>
          <p:cNvSpPr txBox="1"/>
          <p:nvPr/>
        </p:nvSpPr>
        <p:spPr>
          <a:xfrm>
            <a:off x="2191387" y="750771"/>
            <a:ext cx="9715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Rieser hat die Info, dass bei folgenden 2 PPE-DIUS Neuanlaufprodukten ein Ausschuss von ca. 15% auf Fertigteilebene stattfindet. Da eine Menge von E/E Komponenten hierfür benötigt wird, möchte er die zu erwartende Mehrmengen für den Ausschuss dispositiv berücksichtigen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300000016-018 ZSB DIUS PYRO (Projekt 03049 Audi-PPE) – RW 432 </a:t>
            </a:r>
            <a:r>
              <a:rPr lang="de-DE" dirty="0" err="1"/>
              <a:t>Stck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300017721-017 ZSB DIUS ISO (Projekt 03049 Audi-PPE) – RW 432 </a:t>
            </a:r>
            <a:r>
              <a:rPr lang="de-DE" dirty="0" err="1"/>
              <a:t>Stck</a:t>
            </a:r>
            <a:r>
              <a:rPr lang="de-DE" dirty="0"/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365760" y="2212576"/>
            <a:ext cx="182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1. Lösungsansatz</a:t>
            </a:r>
            <a:r>
              <a:rPr lang="de-DE" dirty="0"/>
              <a:t> 300000016-018</a:t>
            </a:r>
            <a:endParaRPr lang="de-DE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2228099"/>
            <a:ext cx="971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BaugrAusschuss</a:t>
            </a:r>
            <a:r>
              <a:rPr lang="de-DE" dirty="0"/>
              <a:t> (%) in MM03-Dispo1 (Feld MARC-AUSSS):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Komp.Ausschuss</a:t>
            </a:r>
            <a:r>
              <a:rPr lang="de-DE" dirty="0"/>
              <a:t> (%) in CS03-Stückliste (Feld AUSCH): 15% pro Komponente 300020891-011/ 300019567-014/ 300017724-018)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0583CC-C19C-4502-9C9D-925C050D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45" y="3151429"/>
            <a:ext cx="1993665" cy="33914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DD1FD4-998A-4BA7-A384-981B5D86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81" y="3166952"/>
            <a:ext cx="3850674" cy="2868943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DB1345E5-EB88-4832-9CB3-84F1D22C70D0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114933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7BDAC-54BC-4D4F-9B17-EA885488189D}"/>
              </a:ext>
            </a:extLst>
          </p:cNvPr>
          <p:cNvSpPr txBox="1"/>
          <p:nvPr/>
        </p:nvSpPr>
        <p:spPr>
          <a:xfrm>
            <a:off x="365761" y="600339"/>
            <a:ext cx="1825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3. Ergebnis FAUF/MES</a:t>
            </a:r>
            <a:r>
              <a:rPr lang="de-DE" dirty="0"/>
              <a:t> 300017721-017</a:t>
            </a:r>
            <a:endParaRPr lang="de-DE" u="sng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69CE8F-C958-4422-B095-E675EEA10B18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Erhöhte PLAUF (z.B. 5316311) werden gebildet (FT 300017721-017)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5BC453-A248-48F7-8BF6-5F7A1EDA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631259"/>
            <a:ext cx="5244748" cy="18536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3722AE-4EEA-40E4-9385-CC634C1EA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435" y="1059201"/>
            <a:ext cx="2421156" cy="3409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AD220E1-0A8D-4188-A414-715639CC9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743" y="5429278"/>
            <a:ext cx="3430387" cy="819481"/>
          </a:xfrm>
          <a:prstGeom prst="rect">
            <a:avLst/>
          </a:prstGeom>
        </p:spPr>
      </p:pic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F2979631-97CE-4F2E-B271-5B474D164369}"/>
              </a:ext>
            </a:extLst>
          </p:cNvPr>
          <p:cNvSpPr/>
          <p:nvPr/>
        </p:nvSpPr>
        <p:spPr>
          <a:xfrm>
            <a:off x="6588862" y="4579537"/>
            <a:ext cx="548151" cy="742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9D8E327-0D45-4804-B77A-76E8C81B1C06}"/>
              </a:ext>
            </a:extLst>
          </p:cNvPr>
          <p:cNvSpPr txBox="1"/>
          <p:nvPr/>
        </p:nvSpPr>
        <p:spPr>
          <a:xfrm>
            <a:off x="8754745" y="5156021"/>
            <a:ext cx="267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Führt zu fehlerhafte retrograden Verbrauchs-buchungen mit Dezimalen!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ABEDF1D-B994-4C4D-88D9-D5FFC29FD005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368900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7BDAC-54BC-4D4F-9B17-EA885488189D}"/>
              </a:ext>
            </a:extLst>
          </p:cNvPr>
          <p:cNvSpPr txBox="1"/>
          <p:nvPr/>
        </p:nvSpPr>
        <p:spPr>
          <a:xfrm>
            <a:off x="365761" y="600339"/>
            <a:ext cx="1825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3. Zwischen-lösung </a:t>
            </a:r>
            <a:r>
              <a:rPr lang="de-DE" dirty="0"/>
              <a:t>300017721-017</a:t>
            </a:r>
            <a:endParaRPr lang="de-DE" u="sn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7A214F-07F6-40CF-9F1E-27255E94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20" y="1366786"/>
            <a:ext cx="3042913" cy="435451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79B4026-1B53-4978-A132-F36D4FFAE501}"/>
              </a:ext>
            </a:extLst>
          </p:cNvPr>
          <p:cNvSpPr txBox="1"/>
          <p:nvPr/>
        </p:nvSpPr>
        <p:spPr>
          <a:xfrm>
            <a:off x="2191387" y="645104"/>
            <a:ext cx="97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Temporär pflegt der </a:t>
            </a:r>
            <a:r>
              <a:rPr lang="de-DE" dirty="0" err="1"/>
              <a:t>FST‘ler</a:t>
            </a:r>
            <a:r>
              <a:rPr lang="de-DE" dirty="0"/>
              <a:t> manuell 3 Felder, damit die MES/ Werker-Logik funktioniert, jedoch erkennt man auf MD04 die Ausschussthematik nicht!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2D50664-1D19-4F38-AD49-8870E0D4912D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10712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154453" y="645104"/>
            <a:ext cx="211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4a. Rundungswert: </a:t>
            </a:r>
            <a:r>
              <a:rPr lang="de-DE" dirty="0"/>
              <a:t>300000016-016</a:t>
            </a:r>
          </a:p>
          <a:p>
            <a:r>
              <a:rPr lang="de-DE" dirty="0"/>
              <a:t>(EA1)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Setting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325D49-84C1-48E1-88EE-E538EC47D31C}"/>
              </a:ext>
            </a:extLst>
          </p:cNvPr>
          <p:cNvSpPr txBox="1"/>
          <p:nvPr/>
        </p:nvSpPr>
        <p:spPr>
          <a:xfrm>
            <a:off x="2191387" y="3258241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Ergebnis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7470B8-8D9B-4D77-8B76-D9A85027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89" y="3681407"/>
            <a:ext cx="4442660" cy="26211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A5117F-789D-4DC3-B47D-4347F62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7" y="3476536"/>
            <a:ext cx="4278454" cy="4097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2A30F9-DEE3-4A07-AA03-C96E5DF7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126" y="4138828"/>
            <a:ext cx="4675626" cy="14475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F81952-084D-41AF-97D0-77469784A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07" y="735315"/>
            <a:ext cx="2540750" cy="256956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7133188-3748-4248-AD3A-05BBAD4B2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126" y="724283"/>
            <a:ext cx="3453229" cy="2568737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AFB08A8-7650-45AB-9ABF-FEADCF097185}"/>
              </a:ext>
            </a:extLst>
          </p:cNvPr>
          <p:cNvSpPr/>
          <p:nvPr/>
        </p:nvSpPr>
        <p:spPr>
          <a:xfrm>
            <a:off x="8800058" y="147576"/>
            <a:ext cx="3237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Empfohlende</a:t>
            </a:r>
            <a:r>
              <a:rPr lang="de-DE" sz="28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Lösung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2C5307D-CA80-4ADA-877D-3313BB9F3317}"/>
              </a:ext>
            </a:extLst>
          </p:cNvPr>
          <p:cNvSpPr/>
          <p:nvPr/>
        </p:nvSpPr>
        <p:spPr>
          <a:xfrm>
            <a:off x="3770782" y="1204953"/>
            <a:ext cx="476297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Nachfolger </a:t>
            </a:r>
          </a:p>
          <a:p>
            <a:pPr algn="ctr"/>
            <a:r>
              <a:rPr lang="de-DE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300000016-021</a:t>
            </a:r>
          </a:p>
          <a:p>
            <a:pPr algn="ctr"/>
            <a:r>
              <a:rPr lang="de-DE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300017721-021</a:t>
            </a:r>
          </a:p>
          <a:p>
            <a:pPr algn="ctr"/>
            <a:r>
              <a:rPr lang="de-DE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Nicht umgesetzt</a:t>
            </a:r>
          </a:p>
        </p:txBody>
      </p:sp>
    </p:spTree>
    <p:extLst>
      <p:ext uri="{BB962C8B-B14F-4D97-AF65-F5344CB8AC3E}">
        <p14:creationId xmlns:p14="http://schemas.microsoft.com/office/powerpoint/2010/main" val="284319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154453" y="645104"/>
            <a:ext cx="211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4a. Rundungswert: </a:t>
            </a:r>
            <a:r>
              <a:rPr lang="de-DE" dirty="0"/>
              <a:t>300000016-016</a:t>
            </a:r>
          </a:p>
          <a:p>
            <a:r>
              <a:rPr lang="de-DE" dirty="0"/>
              <a:t>(EA1)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7C4F4F-923F-4FFA-B8B0-21366848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89" y="1125536"/>
            <a:ext cx="5690230" cy="19729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C24912-2007-4B2F-A0D6-2A1E38AB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647" y="1285035"/>
            <a:ext cx="2659927" cy="428793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574AD4F7-E43F-4132-BB3E-8A943E0FA7BF}"/>
              </a:ext>
            </a:extLst>
          </p:cNvPr>
          <p:cNvSpPr/>
          <p:nvPr/>
        </p:nvSpPr>
        <p:spPr>
          <a:xfrm>
            <a:off x="8800058" y="147576"/>
            <a:ext cx="3237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Empfohlende</a:t>
            </a:r>
            <a:r>
              <a:rPr lang="de-DE" sz="28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Lösung</a:t>
            </a:r>
          </a:p>
        </p:txBody>
      </p:sp>
    </p:spTree>
    <p:extLst>
      <p:ext uri="{BB962C8B-B14F-4D97-AF65-F5344CB8AC3E}">
        <p14:creationId xmlns:p14="http://schemas.microsoft.com/office/powerpoint/2010/main" val="377669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154453" y="645104"/>
            <a:ext cx="211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4b. Rundungswert: </a:t>
            </a:r>
            <a:r>
              <a:rPr lang="de-DE" dirty="0"/>
              <a:t>300000016-016</a:t>
            </a:r>
          </a:p>
          <a:p>
            <a:r>
              <a:rPr lang="de-DE" dirty="0"/>
              <a:t>(EA1)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Setting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325D49-84C1-48E1-88EE-E538EC47D31C}"/>
              </a:ext>
            </a:extLst>
          </p:cNvPr>
          <p:cNvSpPr txBox="1"/>
          <p:nvPr/>
        </p:nvSpPr>
        <p:spPr>
          <a:xfrm>
            <a:off x="2191387" y="3258241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Ergebnis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F81952-084D-41AF-97D0-77469784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07" y="735315"/>
            <a:ext cx="2540750" cy="25695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F3C179-528D-4440-A9A3-52B62DD1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716" y="769090"/>
            <a:ext cx="3311111" cy="24234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2F2A32-A3E2-48B1-ACE4-C866C7FC0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92" y="4074843"/>
            <a:ext cx="4235150" cy="145549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707C801-78BD-4409-8C3A-BBF8C0647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113" y="3500227"/>
            <a:ext cx="4411858" cy="48597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47FFBF6-4D6F-40D7-9ED9-F9C7E7A09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2485" y="3986198"/>
            <a:ext cx="2572905" cy="246406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8AD5FB2F-E7E8-490F-B63E-2A3BC0515600}"/>
              </a:ext>
            </a:extLst>
          </p:cNvPr>
          <p:cNvSpPr/>
          <p:nvPr/>
        </p:nvSpPr>
        <p:spPr>
          <a:xfrm>
            <a:off x="10037404" y="56227"/>
            <a:ext cx="21001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Keine Lösung</a:t>
            </a:r>
          </a:p>
        </p:txBody>
      </p:sp>
    </p:spTree>
    <p:extLst>
      <p:ext uri="{BB962C8B-B14F-4D97-AF65-F5344CB8AC3E}">
        <p14:creationId xmlns:p14="http://schemas.microsoft.com/office/powerpoint/2010/main" val="11360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285136" y="629581"/>
            <a:ext cx="200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u="sng" dirty="0"/>
              <a:t>Ergebnis PLAUF</a:t>
            </a:r>
            <a:r>
              <a:rPr lang="de-DE" dirty="0"/>
              <a:t> 300000016-018 </a:t>
            </a:r>
            <a:endParaRPr lang="de-DE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Erhöhte PLAUF (z.B. 5315312) werden gebildet (FT 300000016-018) – Ausschuss in MD04 erkennbar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B7E664-82AF-4708-9089-4CFE69F84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25" y="1059201"/>
            <a:ext cx="5995370" cy="18614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5E37693-249F-46B4-A5BC-34AE104E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17" y="1014436"/>
            <a:ext cx="3858025" cy="4235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38402D-0ED1-48C1-AAC7-DF44EFBEF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25" y="3429000"/>
            <a:ext cx="5669667" cy="132451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32A9DFE-6D24-4D01-A3B9-FD905D39DF43}"/>
              </a:ext>
            </a:extLst>
          </p:cNvPr>
          <p:cNvSpPr txBox="1"/>
          <p:nvPr/>
        </p:nvSpPr>
        <p:spPr>
          <a:xfrm>
            <a:off x="2191387" y="3040798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Mehrbedarfe auf den 3 Komponenten werden entsprechend weitergegeben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74B71A8-F407-4D01-95DD-F993DD0EC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929" y="3346810"/>
            <a:ext cx="3212123" cy="3292302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95A0211-AE24-444D-ACE6-3BC0A5D4584A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240406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645104"/>
            <a:ext cx="97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Umsetzen PLAUF (z.B. 5315312) zu FAUF (300000016-018)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FAUF übernimmt die Logik von PLAUF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84A767-0B3B-4995-8A2F-A9000623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18" y="1275912"/>
            <a:ext cx="5623511" cy="187768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D7E26C-FF21-4D25-AB19-ED4D877FDD46}"/>
              </a:ext>
            </a:extLst>
          </p:cNvPr>
          <p:cNvSpPr txBox="1"/>
          <p:nvPr/>
        </p:nvSpPr>
        <p:spPr>
          <a:xfrm>
            <a:off x="2191387" y="3177561"/>
            <a:ext cx="97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Auch die Mehrmengen auf </a:t>
            </a:r>
            <a:r>
              <a:rPr lang="de-DE" dirty="0" err="1"/>
              <a:t>Komp.ebene</a:t>
            </a:r>
            <a:r>
              <a:rPr lang="de-DE" dirty="0"/>
              <a:t>, etwaige PMR lösen Lageraufgabe mit entsprechenden Mengen inkl. Ausschuss aus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3F29FE-C55E-4579-93D2-2A6DD6D8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18" y="3847860"/>
            <a:ext cx="2396468" cy="254170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214A557-0A36-4713-81BC-C725FD58D2E1}"/>
              </a:ext>
            </a:extLst>
          </p:cNvPr>
          <p:cNvSpPr txBox="1"/>
          <p:nvPr/>
        </p:nvSpPr>
        <p:spPr>
          <a:xfrm>
            <a:off x="285136" y="629581"/>
            <a:ext cx="200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u="sng" dirty="0"/>
              <a:t>Ergebnis FAUF</a:t>
            </a:r>
            <a:r>
              <a:rPr lang="de-DE" dirty="0"/>
              <a:t> 300000016-018 </a:t>
            </a:r>
            <a:endParaRPr lang="de-DE" u="sng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6FE270C-CC9D-4865-830B-756ECE047D44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86830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154453" y="645104"/>
            <a:ext cx="211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u="sng" dirty="0"/>
              <a:t>Problem MES: </a:t>
            </a:r>
            <a:r>
              <a:rPr lang="de-DE" dirty="0"/>
              <a:t>300000016-018</a:t>
            </a:r>
            <a:endParaRPr lang="de-DE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645104"/>
            <a:ext cx="9715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erzielen zwar im MES eine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Qty</a:t>
            </a:r>
            <a:r>
              <a:rPr lang="de-DE" dirty="0"/>
              <a:t>. (</a:t>
            </a:r>
            <a:r>
              <a:rPr lang="de-DE" dirty="0" err="1"/>
              <a:t>gross</a:t>
            </a:r>
            <a:r>
              <a:rPr lang="de-DE" dirty="0"/>
              <a:t>) von 1,00 auf </a:t>
            </a:r>
            <a:r>
              <a:rPr lang="de-DE" dirty="0" err="1"/>
              <a:t>Komp.ebene</a:t>
            </a:r>
            <a:r>
              <a:rPr lang="de-DE" dirty="0"/>
              <a:t>, aber die aktuelle Logik würde bedeutet, dass die Werker immer versuchen werden, die 125 </a:t>
            </a:r>
            <a:r>
              <a:rPr lang="de-DE" dirty="0" err="1"/>
              <a:t>Stck</a:t>
            </a:r>
            <a:r>
              <a:rPr lang="de-DE" dirty="0"/>
              <a:t>. Gesamtmenge zu produzieren, d.h. selbst wenn 125 ./. 17 Ausschuss = 108 </a:t>
            </a:r>
            <a:r>
              <a:rPr lang="de-DE" dirty="0" err="1"/>
              <a:t>Gutmenge</a:t>
            </a:r>
            <a:r>
              <a:rPr lang="de-DE" dirty="0"/>
              <a:t> ausreichen: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Werker erkennt </a:t>
            </a:r>
            <a:r>
              <a:rPr lang="de-DE" b="1" dirty="0"/>
              <a:t>nicht</a:t>
            </a:r>
            <a:r>
              <a:rPr lang="de-DE" dirty="0"/>
              <a:t>, dass er eigentlich bei 108 Schluss machen kann bzw. soll und eine End-Rückmeldung bei 108 macht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30DCA9-F8EA-4CF4-B6CE-F57DD423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89" y="2122432"/>
            <a:ext cx="6433678" cy="104845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73B6214-20BC-470E-B4C1-3CB872749E06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96894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115504" y="629581"/>
            <a:ext cx="199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u="sng" dirty="0"/>
              <a:t>Zwischen-lösung:</a:t>
            </a:r>
            <a:r>
              <a:rPr lang="de-DE" dirty="0"/>
              <a:t> 300000016-018</a:t>
            </a:r>
            <a:endParaRPr lang="de-DE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Temporär pflegt der </a:t>
            </a:r>
            <a:r>
              <a:rPr lang="de-DE" dirty="0" err="1"/>
              <a:t>FST‘ler</a:t>
            </a:r>
            <a:r>
              <a:rPr lang="de-DE" dirty="0"/>
              <a:t> manuell 4 Felder, damit die MES/ Werker-Logik funktioniert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D3F148-DE51-4172-9D7D-F4F8F1CB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87" y="1058182"/>
            <a:ext cx="6195393" cy="7434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EF3969-7BB4-45FE-9BB8-F272CF0E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87" y="2016090"/>
            <a:ext cx="5576200" cy="85047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AC0DF7-2DE4-4005-A7C4-5C76AD5E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193" y="1058182"/>
            <a:ext cx="3098735" cy="332249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67136A3-5B0F-4186-890E-3F929F2CDD8F}"/>
              </a:ext>
            </a:extLst>
          </p:cNvPr>
          <p:cNvSpPr txBox="1"/>
          <p:nvPr/>
        </p:nvSpPr>
        <p:spPr>
          <a:xfrm>
            <a:off x="2191387" y="4445183"/>
            <a:ext cx="971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PMR wird ebenfalls „nur“ auf 108 </a:t>
            </a:r>
            <a:r>
              <a:rPr lang="de-DE" dirty="0" err="1"/>
              <a:t>Stck</a:t>
            </a:r>
            <a:r>
              <a:rPr lang="de-DE" dirty="0"/>
              <a:t>. ausgelöst, jedoch erste Rückmeldung die Versorgung der voraus. 17 Ausschusskomponenten ist ohne großem Aufwand abgesichert. Die notwendigen Komponenten sind ja bereits im Vorfeld disponiert, wo das höhere Risiko liegt!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D942816-444E-4B04-8977-A62EA594504F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41484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365761" y="760291"/>
            <a:ext cx="182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2. Lösungsansatz</a:t>
            </a:r>
            <a:r>
              <a:rPr lang="de-DE" dirty="0"/>
              <a:t> 300017721-017</a:t>
            </a:r>
            <a:endParaRPr lang="de-DE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775814"/>
            <a:ext cx="971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Kein</a:t>
            </a:r>
            <a:r>
              <a:rPr lang="de-DE" dirty="0"/>
              <a:t> </a:t>
            </a:r>
            <a:r>
              <a:rPr lang="de-DE" dirty="0" err="1"/>
              <a:t>BaugrAusschuss</a:t>
            </a:r>
            <a:r>
              <a:rPr lang="de-DE" dirty="0"/>
              <a:t> (%) in MM03-Dispo1 (Feld MARC-AUSSS):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Kein</a:t>
            </a:r>
            <a:r>
              <a:rPr lang="de-DE" dirty="0"/>
              <a:t> </a:t>
            </a:r>
            <a:r>
              <a:rPr lang="de-DE" dirty="0" err="1"/>
              <a:t>Komp.Ausschuss</a:t>
            </a:r>
            <a:r>
              <a:rPr lang="de-DE" dirty="0"/>
              <a:t> (%) in CS03-Stückliste (Feld AUSCH): 0% pro Komponente 300017722-013/ 300019567-014 / 300017726-018)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AEC4AF-B574-4FC8-9558-4557D427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45" y="1699144"/>
            <a:ext cx="1826854" cy="31578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13816C-12E2-464E-A6B8-C3F0D1B2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264" y="1699144"/>
            <a:ext cx="4238502" cy="315784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AC2B3C6-C630-4596-B610-3E30E86223D3}"/>
              </a:ext>
            </a:extLst>
          </p:cNvPr>
          <p:cNvSpPr/>
          <p:nvPr/>
        </p:nvSpPr>
        <p:spPr>
          <a:xfrm>
            <a:off x="10037404" y="56227"/>
            <a:ext cx="21001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Keine Lösung</a:t>
            </a:r>
          </a:p>
        </p:txBody>
      </p:sp>
    </p:spTree>
    <p:extLst>
      <p:ext uri="{BB962C8B-B14F-4D97-AF65-F5344CB8AC3E}">
        <p14:creationId xmlns:p14="http://schemas.microsoft.com/office/powerpoint/2010/main" val="324870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B10781-E077-45B1-91B0-A0543A33031E}"/>
              </a:ext>
            </a:extLst>
          </p:cNvPr>
          <p:cNvSpPr txBox="1"/>
          <p:nvPr/>
        </p:nvSpPr>
        <p:spPr>
          <a:xfrm>
            <a:off x="365761" y="600339"/>
            <a:ext cx="182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2. Ergebnis</a:t>
            </a:r>
            <a:r>
              <a:rPr lang="de-DE" dirty="0"/>
              <a:t> 300017721-017</a:t>
            </a:r>
            <a:endParaRPr lang="de-DE" u="sng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8B073B-8008-46EF-9D10-BAE9B14E3613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Keine</a:t>
            </a:r>
            <a:r>
              <a:rPr lang="de-DE" dirty="0"/>
              <a:t> erhöhte PLAUF (z.B. 5298964) werden gebildet (FT 300017721-017)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51BB43-428E-4EA1-A6E5-FB02A748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37" y="1336863"/>
            <a:ext cx="7177125" cy="418427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6461AB5-15C5-418F-B7C0-0D44E1DFC1CF}"/>
              </a:ext>
            </a:extLst>
          </p:cNvPr>
          <p:cNvSpPr/>
          <p:nvPr/>
        </p:nvSpPr>
        <p:spPr>
          <a:xfrm>
            <a:off x="10037404" y="56227"/>
            <a:ext cx="21001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Keine Lösung</a:t>
            </a:r>
          </a:p>
        </p:txBody>
      </p:sp>
    </p:spTree>
    <p:extLst>
      <p:ext uri="{BB962C8B-B14F-4D97-AF65-F5344CB8AC3E}">
        <p14:creationId xmlns:p14="http://schemas.microsoft.com/office/powerpoint/2010/main" val="327025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7F452D-D0E6-43DA-A6C3-50B2C2AA2679}"/>
              </a:ext>
            </a:extLst>
          </p:cNvPr>
          <p:cNvSpPr txBox="1"/>
          <p:nvPr/>
        </p:nvSpPr>
        <p:spPr>
          <a:xfrm>
            <a:off x="365761" y="775812"/>
            <a:ext cx="182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3. Lösungsansatz</a:t>
            </a:r>
            <a:r>
              <a:rPr lang="de-DE" dirty="0"/>
              <a:t> 300017721-017</a:t>
            </a:r>
            <a:endParaRPr lang="de-DE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98D5CB-3979-46DC-B07F-5B60B4A5C11B}"/>
              </a:ext>
            </a:extLst>
          </p:cNvPr>
          <p:cNvSpPr txBox="1"/>
          <p:nvPr/>
        </p:nvSpPr>
        <p:spPr>
          <a:xfrm>
            <a:off x="2191387" y="775812"/>
            <a:ext cx="971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Kein</a:t>
            </a:r>
            <a:r>
              <a:rPr lang="de-DE" dirty="0"/>
              <a:t> </a:t>
            </a:r>
            <a:r>
              <a:rPr lang="de-DE" dirty="0" err="1"/>
              <a:t>BaugrAusschuss</a:t>
            </a:r>
            <a:r>
              <a:rPr lang="de-DE" dirty="0"/>
              <a:t> (%) in MM03-Dispo1 (Feld MARC-AUSSS):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Komp.Ausschuss</a:t>
            </a:r>
            <a:r>
              <a:rPr lang="de-DE" dirty="0"/>
              <a:t> (%) in CS03-Stückliste (Feld AUSCH): 15% pro Komponente 300017722-013/ 300019567-014 / 300017726-018)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AEC4AF-B574-4FC8-9558-4557D427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45" y="1699142"/>
            <a:ext cx="1826854" cy="31578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68CDA9-0A43-4562-A55C-71C49B89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163" y="1699142"/>
            <a:ext cx="5667423" cy="420984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D7AB1A5-1855-4226-87F5-C1C969F769A1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264822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FB47484-A1E7-48D6-9CB3-A649D6D5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OL144 W. Becker 01.12.2021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C7661-0F27-4027-9E44-FB4E92A4EA07}"/>
              </a:ext>
            </a:extLst>
          </p:cNvPr>
          <p:cNvSpPr txBox="1"/>
          <p:nvPr/>
        </p:nvSpPr>
        <p:spPr>
          <a:xfrm>
            <a:off x="5188016" y="231007"/>
            <a:ext cx="21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SAP Ausschuss-Logik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7BDAC-54BC-4D4F-9B17-EA885488189D}"/>
              </a:ext>
            </a:extLst>
          </p:cNvPr>
          <p:cNvSpPr txBox="1"/>
          <p:nvPr/>
        </p:nvSpPr>
        <p:spPr>
          <a:xfrm>
            <a:off x="365761" y="600339"/>
            <a:ext cx="182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3. Ergebnis</a:t>
            </a:r>
            <a:r>
              <a:rPr lang="de-DE" dirty="0"/>
              <a:t> 300017721-017</a:t>
            </a:r>
            <a:endParaRPr lang="de-DE" u="sng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69CE8F-C958-4422-B095-E675EEA10B18}"/>
              </a:ext>
            </a:extLst>
          </p:cNvPr>
          <p:cNvSpPr txBox="1"/>
          <p:nvPr/>
        </p:nvSpPr>
        <p:spPr>
          <a:xfrm>
            <a:off x="2191387" y="645104"/>
            <a:ext cx="97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</a:t>
            </a:r>
            <a:r>
              <a:rPr lang="de-DE" dirty="0"/>
              <a:t>rhöhte PLAUF (z.B. 5316311) werden gebildet (FT 300017721-017)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B63AA8-D40B-4267-BF90-6E02AB9A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53" y="1246670"/>
            <a:ext cx="4979243" cy="31989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B8BDA3-9D7A-459B-B099-F0C86EB3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64" y="1246670"/>
            <a:ext cx="5430640" cy="16323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CA82095-4999-4E62-AFCE-510AEF0C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064" y="2990516"/>
            <a:ext cx="4670243" cy="322238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19C8A02-0F95-4C13-9D46-C3F7E393DD5A}"/>
              </a:ext>
            </a:extLst>
          </p:cNvPr>
          <p:cNvSpPr/>
          <p:nvPr/>
        </p:nvSpPr>
        <p:spPr>
          <a:xfrm>
            <a:off x="9108190" y="147576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mögliche Lösung</a:t>
            </a:r>
          </a:p>
        </p:txBody>
      </p:sp>
    </p:spTree>
    <p:extLst>
      <p:ext uri="{BB962C8B-B14F-4D97-AF65-F5344CB8AC3E}">
        <p14:creationId xmlns:p14="http://schemas.microsoft.com/office/powerpoint/2010/main" val="1584398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OXDOCUMENTCLASSIFICATIONVERSION" val="1"/>
  <p:tag name="ISFOXLABELINGONTITLEPAGESET" val="True"/>
  <p:tag name="ISFOXPRESENTATIONISLABELED" val="Internal: All rights reserved. Distribution within DRÄXLMAIER Group, customer and partners."/>
  <p:tag name="A71660D270C64F5BBB8F27F5E85BE6370" val="DOMFGDVB\BW00037391;d4c75f49-f1ee-485c-aa75-2c54e2ab5223;Internal;2021-07-27T13:13:33;;DRX|"/>
  <p:tag name="A71660D270C64F5BBB8F27F5E85BE630" val="1"/>
  <p:tag name="ISFOXLABELUSERINTERACTION" val="True"/>
  <p:tag name="ISFOXCLASSIFICATIONID" val="d4c75f49-f1ee-485c-aa75-2c54e2ab5223"/>
  <p:tag name="ISFOXCLASSIFICATIONNAME" val="Internal"/>
  <p:tag name="ISFOXPREFIX" val="DRX"/>
  <p:tag name="ISFOXSHOWCLASSIFICATIONREQUESTDIALOG" val="False"/>
  <p:tag name="ISFOXOLDCLASSIFICATIONID" val="d4c75f49-f1ee-485c-aa75-2c54e2ab5223"/>
  <p:tag name="ISFOXCLASSIFICATIONINKEYWORDS" val="Internal"/>
  <p:tag name="ISFOXDOVERSIONINGONSAVE" val="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Breitbild</PresentationFormat>
  <Paragraphs>91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Becker Werner OL14</dc:creator>
  <cp:keywords>Internal;</cp:keywords>
  <cp:lastModifiedBy>Becker Werner OG11</cp:lastModifiedBy>
  <cp:revision>89</cp:revision>
  <dcterms:created xsi:type="dcterms:W3CDTF">2021-07-27T11:07:54Z</dcterms:created>
  <dcterms:modified xsi:type="dcterms:W3CDTF">2023-03-07T13:05:38Z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MSIP_Label_3d921970-61b0-4443-b2b0-d966ab82c5d1_Enabled">
    <vt:lpwstr>true</vt:lpwstr>
  </property>
  <property fmtid="{D5CDD505-2E9C-101B-9397-08002B2CF9AE}" pid="4" name="MSIP_Label_3d921970-61b0-4443-b2b0-d966ab82c5d1_SetDate">
    <vt:lpwstr>2022-01-25T15:31:21Z</vt:lpwstr>
  </property>
  <property fmtid="{D5CDD505-2E9C-101B-9397-08002B2CF9AE}" pid="5" name="MSIP_Label_3d921970-61b0-4443-b2b0-d966ab82c5d1_Method">
    <vt:lpwstr>Standard</vt:lpwstr>
  </property>
  <property fmtid="{D5CDD505-2E9C-101B-9397-08002B2CF9AE}" pid="6" name="MSIP_Label_3d921970-61b0-4443-b2b0-d966ab82c5d1_Name">
    <vt:lpwstr>Internal</vt:lpwstr>
  </property>
  <property fmtid="{D5CDD505-2E9C-101B-9397-08002B2CF9AE}" pid="7" name="MSIP_Label_3d921970-61b0-4443-b2b0-d966ab82c5d1_SiteId">
    <vt:lpwstr>492ac175-0fcd-4d6c-8fde-e15c70d1986b</vt:lpwstr>
  </property>
  <property fmtid="{D5CDD505-2E9C-101B-9397-08002B2CF9AE}" pid="8" name="MSIP_Label_3d921970-61b0-4443-b2b0-d966ab82c5d1_ActionId">
    <vt:lpwstr>fc62c76c-b8e3-437c-ac1f-b0f9af2d775c</vt:lpwstr>
  </property>
  <property fmtid="{D5CDD505-2E9C-101B-9397-08002B2CF9AE}" pid="9" name="MSIP_Label_3d921970-61b0-4443-b2b0-d966ab82c5d1_ContentBits">
    <vt:lpwstr>2</vt:lpwstr>
  </property>
  <property fmtid="{D5CDD505-2E9C-101B-9397-08002B2CF9AE}" pid="10" name="Classification">
    <vt:lpwstr>Internal</vt:lpwstr>
  </property>
</Properties>
</file>