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3"/>
  </p:notesMasterIdLst>
  <p:handoutMasterIdLst>
    <p:handoutMasterId r:id="rId14"/>
  </p:handoutMasterIdLst>
  <p:sldIdLst>
    <p:sldId id="2965" r:id="rId2"/>
    <p:sldId id="2969" r:id="rId3"/>
    <p:sldId id="2971" r:id="rId4"/>
    <p:sldId id="2970" r:id="rId5"/>
    <p:sldId id="2972" r:id="rId6"/>
    <p:sldId id="2973" r:id="rId7"/>
    <p:sldId id="2968" r:id="rId8"/>
    <p:sldId id="2966" r:id="rId9"/>
    <p:sldId id="2967" r:id="rId10"/>
    <p:sldId id="2974" r:id="rId11"/>
    <p:sldId id="2975" r:id="rId12"/>
  </p:sldIdLst>
  <p:sldSz cx="12195175" cy="6858000"/>
  <p:notesSz cx="7099300" cy="10234613"/>
  <p:custDataLst>
    <p:tags r:id="rId15"/>
  </p:custDataLst>
  <p:defaultTextStyle>
    <a:defPPr>
      <a:defRPr lang="de-DE"/>
    </a:defPPr>
    <a:lvl1pPr marL="0" indent="0" algn="l" rtl="0" eaLnBrk="1" latinLnBrk="0" hangingPunct="1">
      <a:spcBef>
        <a:spcPts val="600"/>
      </a:spcBef>
      <a:buClr>
        <a:schemeClr val="accent1"/>
      </a:buClr>
      <a:buSzPct val="100000"/>
      <a:buFontTx/>
      <a:buNone/>
      <a:tabLst>
        <a:tab pos="234951" algn="l"/>
      </a:tabLst>
      <a:defRPr kumimoji="0" sz="2000" kern="1200">
        <a:solidFill>
          <a:schemeClr val="tx1"/>
        </a:solidFill>
        <a:latin typeface="+mn-lt"/>
        <a:ea typeface="+mn-ea"/>
        <a:cs typeface="+mn-cs"/>
      </a:defRPr>
    </a:lvl1pPr>
    <a:lvl2pPr marL="216000" indent="-216000" algn="l" rtl="0" eaLnBrk="1" latinLnBrk="0" hangingPunct="1">
      <a:spcBef>
        <a:spcPts val="600"/>
      </a:spcBef>
      <a:buClr>
        <a:schemeClr val="accent1"/>
      </a:buClr>
      <a:buSzPct val="100000"/>
      <a:buFont typeface="Arial"/>
      <a:buChar char="•"/>
      <a:tabLst>
        <a:tab pos="234951" algn="l"/>
      </a:tabLst>
      <a:defRPr kumimoji="0" sz="2000" kern="1200">
        <a:solidFill>
          <a:schemeClr val="tx1"/>
        </a:solidFill>
        <a:latin typeface="+mn-lt"/>
        <a:ea typeface="+mn-ea"/>
        <a:cs typeface="+mn-cs"/>
      </a:defRPr>
    </a:lvl2pPr>
    <a:lvl3pPr marL="432000" indent="-216000" algn="l" rtl="0" eaLnBrk="1" latinLnBrk="0" hangingPunct="1">
      <a:spcBef>
        <a:spcPts val="600"/>
      </a:spcBef>
      <a:buClr>
        <a:schemeClr val="accent1"/>
      </a:buClr>
      <a:buSzPct val="100000"/>
      <a:buFont typeface="Arial"/>
      <a:buChar char="•"/>
      <a:tabLst>
        <a:tab pos="234951" algn="l"/>
      </a:tabLst>
      <a:defRPr kumimoji="0" sz="2000" kern="1200">
        <a:solidFill>
          <a:schemeClr val="tx1"/>
        </a:solidFill>
        <a:latin typeface="+mn-lt"/>
        <a:ea typeface="+mn-ea"/>
        <a:cs typeface="+mn-cs"/>
      </a:defRPr>
    </a:lvl3pPr>
    <a:lvl4pPr marL="648000" indent="-216000" algn="l" rtl="0" eaLnBrk="1" latinLnBrk="0" hangingPunct="1">
      <a:spcBef>
        <a:spcPts val="533"/>
      </a:spcBef>
      <a:buClr>
        <a:schemeClr val="accent1"/>
      </a:buClr>
      <a:buSzPct val="100000"/>
      <a:buFont typeface="Arial"/>
      <a:buChar char="•"/>
      <a:tabLst>
        <a:tab pos="234951" algn="l"/>
      </a:tabLst>
      <a:defRPr kumimoji="0" sz="1700" kern="1200">
        <a:solidFill>
          <a:schemeClr val="tx1"/>
        </a:solidFill>
        <a:latin typeface="+mn-lt"/>
        <a:ea typeface="+mn-ea"/>
        <a:cs typeface="+mn-cs"/>
      </a:defRPr>
    </a:lvl4pPr>
    <a:lvl5pPr marL="864000" indent="-216000" algn="l" rtl="0" eaLnBrk="1" latinLnBrk="0" hangingPunct="1">
      <a:spcBef>
        <a:spcPts val="400"/>
      </a:spcBef>
      <a:buClr>
        <a:schemeClr val="accent2"/>
      </a:buClr>
      <a:buSzPct val="100000"/>
      <a:buFont typeface="Arial"/>
      <a:buChar char="•"/>
      <a:tabLst/>
      <a:defRPr kumimoji="0" sz="1700" kern="1200">
        <a:solidFill>
          <a:schemeClr val="accent2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ch Christian TI7" initials="MCT" lastIdx="1" clrIdx="0">
    <p:extLst>
      <p:ext uri="{19B8F6BF-5375-455C-9EA6-DF929625EA0E}">
        <p15:presenceInfo xmlns:p15="http://schemas.microsoft.com/office/powerpoint/2012/main" userId="S::Christian.Marsch@draexlmaier.com::29c9fb22-c953-495a-ab07-b8e80b2f38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C5B665-69BD-426E-A550-B265C7F8A23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8C5B665-69BD-426E-A550-B265C7F8A23D}" styleName="Dräxlmaier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9252" cmpd="sng">
              <a:solidFill>
                <a:srgbClr val="C3C6CA"/>
              </a:solidFill>
            </a:ln>
          </a:insideH>
          <a:insideV>
            <a:ln w="9252" cmpd="sng">
              <a:solidFill>
                <a:srgbClr val="C3C6C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1E3E4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1E3E4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prstClr val="black"/>
        </a:fontRef>
        <a:schemeClr val="accent1"/>
      </a:tcTxStyle>
      <a:tcStyle>
        <a:tcBdr>
          <a:bottom>
            <a:ln w="19050" cmpd="sng">
              <a:solidFill>
                <a:srgbClr val="C3C6CA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 autoAdjust="0"/>
    <p:restoredTop sz="86869" autoAdjust="0"/>
  </p:normalViewPr>
  <p:slideViewPr>
    <p:cSldViewPr snapToObjects="1" showGuides="1">
      <p:cViewPr>
        <p:scale>
          <a:sx n="118" d="100"/>
          <a:sy n="118" d="100"/>
        </p:scale>
        <p:origin x="5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672"/>
    </p:cViewPr>
  </p:sorterViewPr>
  <p:notesViewPr>
    <p:cSldViewPr snapToObjects="1" showGuides="1">
      <p:cViewPr varScale="1">
        <p:scale>
          <a:sx n="55" d="100"/>
          <a:sy n="55" d="100"/>
        </p:scale>
        <p:origin x="2794" y="4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9A187D-4281-4411-8A33-54D08BC771E0}" type="datetimeFigureOut">
              <a:rPr lang="de-DE" smtClean="0"/>
              <a:pPr/>
              <a:t>15.03.2022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5F85E6-0502-4828-91F3-14FC3D1B01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027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30595E0-B9FD-48B5-8D33-268CBC6EB63C}" type="datetimeFigureOut">
              <a:rPr lang="de-DE" smtClean="0"/>
              <a:pPr/>
              <a:t>15.03.2022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62928EF5-A62C-4775-BE32-0B4BBC1398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28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9722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9444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9166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8888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7892D0A-171A-4132-994E-C6F0FAF81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" y="3048"/>
            <a:ext cx="12185904" cy="6851904"/>
          </a:xfrm>
          <a:prstGeom prst="rect">
            <a:avLst/>
          </a:prstGeom>
        </p:spPr>
      </p:pic>
      <p:sp>
        <p:nvSpPr>
          <p:cNvPr id="18" name="Titel 7"/>
          <p:cNvSpPr txBox="1">
            <a:spLocks/>
          </p:cNvSpPr>
          <p:nvPr/>
        </p:nvSpPr>
        <p:spPr>
          <a:xfrm>
            <a:off x="240060" y="6125740"/>
            <a:ext cx="11715050" cy="525813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239992" tIns="119996" rIns="239992" bIns="719977" anchor="t" anchorCtr="0">
            <a:noAutofit/>
          </a:bodyPr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kumimoji="0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99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398D452-0D2C-433A-BC8E-9C006A4F7BD6}"/>
              </a:ext>
            </a:extLst>
          </p:cNvPr>
          <p:cNvSpPr/>
          <p:nvPr/>
        </p:nvSpPr>
        <p:spPr>
          <a:xfrm>
            <a:off x="240059" y="4773150"/>
            <a:ext cx="11715050" cy="1878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7"/>
          <p:cNvSpPr>
            <a:spLocks noGrp="1"/>
          </p:cNvSpPr>
          <p:nvPr>
            <p:ph type="ctrTitle"/>
          </p:nvPr>
        </p:nvSpPr>
        <p:spPr>
          <a:xfrm>
            <a:off x="240060" y="4773150"/>
            <a:ext cx="11715050" cy="1352591"/>
          </a:xfrm>
          <a:noFill/>
          <a:effectLst/>
        </p:spPr>
        <p:txBody>
          <a:bodyPr lIns="240048" tIns="120024" rIns="240048" bIns="720144" anchor="t" anchorCtr="0">
            <a:noAutofit/>
          </a:bodyPr>
          <a:lstStyle>
            <a:lvl1pPr algn="l">
              <a:defRPr sz="3999" baseline="0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15" name="Untertitel 8"/>
          <p:cNvSpPr>
            <a:spLocks noGrp="1"/>
          </p:cNvSpPr>
          <p:nvPr>
            <p:ph type="subTitle" idx="1"/>
          </p:nvPr>
        </p:nvSpPr>
        <p:spPr>
          <a:xfrm>
            <a:off x="494228" y="5533370"/>
            <a:ext cx="11236559" cy="36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e-DE" sz="2100" kern="1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09600" indent="0" algn="ctr">
              <a:buNone/>
            </a:lvl2pPr>
            <a:lvl3pPr marL="1219200" indent="0" algn="ctr">
              <a:buNone/>
            </a:lvl3pPr>
            <a:lvl4pPr marL="1828800" indent="0" algn="ctr">
              <a:buNone/>
            </a:lvl4pPr>
            <a:lvl5pPr marL="2438400" indent="0" algn="ctr">
              <a:buNone/>
            </a:lvl5pPr>
            <a:lvl6pPr marL="3048000" indent="0" algn="ctr">
              <a:buNone/>
            </a:lvl6pPr>
            <a:lvl7pPr marL="3657600" indent="0" algn="ctr">
              <a:buNone/>
            </a:lvl7pPr>
            <a:lvl8pPr marL="4267199" indent="0" algn="ctr">
              <a:buNone/>
            </a:lvl8pPr>
            <a:lvl9pPr marL="4876799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494226" y="6256020"/>
            <a:ext cx="9189036" cy="121334"/>
          </a:xfrm>
          <a:prstGeom prst="rect">
            <a:avLst/>
          </a:prstGeom>
        </p:spPr>
        <p:txBody>
          <a:bodyPr lIns="0" anchor="ctr" anchorCtr="0"/>
          <a:lstStyle>
            <a:lvl1pPr marL="0" algn="l" defTabSz="1219200" rtl="0" eaLnBrk="1" latinLnBrk="0" hangingPunct="1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pic>
        <p:nvPicPr>
          <p:cNvPr id="48" name="Bild 20" descr="DRX_LO1407_RGB_RZ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88" y="324000"/>
            <a:ext cx="1296000" cy="550657"/>
          </a:xfrm>
          <a:prstGeom prst="rect">
            <a:avLst/>
          </a:prstGeom>
        </p:spPr>
      </p:pic>
      <p:pic>
        <p:nvPicPr>
          <p:cNvPr id="50" name="Bild 19" descr="DRX_LO1407_Claim_RGB_RZ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88" y="6404559"/>
            <a:ext cx="1296000" cy="107972"/>
          </a:xfrm>
          <a:prstGeom prst="rect">
            <a:avLst/>
          </a:prstGeom>
        </p:spPr>
      </p:pic>
      <p:cxnSp>
        <p:nvCxnSpPr>
          <p:cNvPr id="51" name="Gerade Verbindung 50"/>
          <p:cNvCxnSpPr/>
          <p:nvPr/>
        </p:nvCxnSpPr>
        <p:spPr>
          <a:xfrm>
            <a:off x="239674" y="6199176"/>
            <a:ext cx="117158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94226" y="6366509"/>
            <a:ext cx="9184726" cy="215603"/>
          </a:xfrm>
          <a:prstGeom prst="rect">
            <a:avLst/>
          </a:prstGeom>
        </p:spPr>
        <p:txBody>
          <a:bodyPr lIns="0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2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29DCE80-A37B-4920-8174-381EF783CD7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2BBE291B-8A14-4D97-908B-EFE9FCC558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2263" y="1525588"/>
            <a:ext cx="1154732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769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822066C-E29D-4ABF-BEBE-F91EB1C833E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B3E9F7D-B8D3-4AE2-9079-3AAB64C0C9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1154732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3912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BB6443-2004-4402-83B6-9A1C81276484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7A25D9E-4184-40A3-AFED-F776780274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3681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E9D05DA-2E3E-48E8-9FC5-408FD39729E0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86938B70-BEE5-4974-B243-A28B145B83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017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44FAC09-9371-40D7-B487-51FADACDC3B7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7991470-7FC2-4312-A525-2E8AF6343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25588"/>
            <a:ext cx="5918200" cy="485235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5475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ictur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50B192-71BF-4DA4-8CA3-B91B81BB8D67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23EDF0F-554B-4A11-861D-4D88B8B50A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525588"/>
            <a:ext cx="5918200" cy="485235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5470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29DCE80-A37B-4920-8174-381EF783CD7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822066C-E29D-4ABF-BEBE-F91EB1C833E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564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5721C-3415-4FC1-A2C8-F7C0818B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EFB683-5C1B-417D-8869-8F30D183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F3A99E-3F75-4D2E-A598-68FC097C7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27B5A3-1DB7-4EDE-B114-D019747BE7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590F12C-EA5E-4330-99A4-B535D6E0A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25589"/>
            <a:ext cx="12195175" cy="485235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61840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79B978D3-FF7B-44EB-B697-CAE0ACBD2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25590"/>
            <a:ext cx="12195175" cy="485235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054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="0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62EF97-48E6-4AC0-AE53-0F979C519C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2263" y="1525588"/>
            <a:ext cx="11547325" cy="4783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99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Slide,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09F1BC-4191-418E-9D60-15088F46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0405F1-3BDE-4889-A1F6-CF2AAC2E7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48BD1-78DF-4C71-91F5-CE3C9C563C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5FEBDD-01F1-4380-AFBD-60C591F020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5174" cy="637794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5C5A62-E6C1-4C29-B9F5-950EF9ADA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73588" y="324000"/>
            <a:ext cx="1296000" cy="55065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388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Slide,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09F1BC-4191-418E-9D60-15088F46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0405F1-3BDE-4889-A1F6-CF2AAC2E7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48BD1-78DF-4C71-91F5-CE3C9C563C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5FEBDD-01F1-4380-AFBD-60C591F020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5174" cy="637794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5C5A62-E6C1-4C29-B9F5-950EF9ADA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73588" y="324000"/>
            <a:ext cx="1296000" cy="55065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9223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374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8A97ED-EA90-46F5-AB88-22726313DD7C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932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554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65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897045" y="1632247"/>
            <a:ext cx="4401084" cy="2811566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outerShdw blurRad="88900" dir="13500000" sy="23000" kx="1200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20" descr="DRX_LO1407_RGB_RZ.eps">
            <a:extLst>
              <a:ext uri="{FF2B5EF4-FFF2-40B4-BE49-F238E27FC236}">
                <a16:creationId xmlns:a16="http://schemas.microsoft.com/office/drawing/2014/main" id="{DF95B297-28A4-41B2-B66D-87B0A43E7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44" y="1923844"/>
            <a:ext cx="1152000" cy="489727"/>
          </a:xfrm>
          <a:prstGeom prst="rect">
            <a:avLst/>
          </a:prstGeom>
        </p:spPr>
      </p:pic>
      <p:pic>
        <p:nvPicPr>
          <p:cNvPr id="18" name="Bild 20" descr="DRX_LO1407_RGB_RZ.eps">
            <a:extLst>
              <a:ext uri="{FF2B5EF4-FFF2-40B4-BE49-F238E27FC236}">
                <a16:creationId xmlns:a16="http://schemas.microsoft.com/office/drawing/2014/main" id="{9AB5D8C2-ACF1-49C0-BE11-4FF2767A1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44" y="1923844"/>
            <a:ext cx="1152000" cy="489727"/>
          </a:xfrm>
          <a:prstGeom prst="rect">
            <a:avLst/>
          </a:prstGeom>
        </p:spPr>
      </p:pic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FA21A5AC-3EE1-4DA3-8D79-7C43D8D4F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911" y="2364373"/>
            <a:ext cx="2365288" cy="369332"/>
          </a:xfrm>
        </p:spPr>
        <p:txBody>
          <a:bodyPr anchor="b" anchorCtr="0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1200" b="1" dirty="0"/>
              <a:t>First </a:t>
            </a:r>
            <a:r>
              <a:rPr lang="de-DE" sz="1200" b="1" dirty="0" err="1"/>
              <a:t>name</a:t>
            </a:r>
            <a:r>
              <a:rPr lang="de-DE" sz="1200" b="1" dirty="0"/>
              <a:t> Last </a:t>
            </a:r>
            <a:r>
              <a:rPr lang="de-DE" sz="1200" b="1" dirty="0" err="1"/>
              <a:t>name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E3776517-36AA-4A4E-B272-F19F6DB85A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7911" y="2749469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Educational </a:t>
            </a:r>
            <a:r>
              <a:rPr lang="de-DE" dirty="0" err="1"/>
              <a:t>degree</a:t>
            </a:r>
            <a:endParaRPr lang="de-DE" dirty="0"/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259AC1C2-74D1-4A03-8D58-029C9A2CBC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911" y="3082438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Organisational Unit / Head </a:t>
            </a:r>
            <a:r>
              <a:rPr lang="de-DE" dirty="0" err="1"/>
              <a:t>of</a:t>
            </a:r>
            <a:r>
              <a:rPr lang="de-DE" dirty="0"/>
              <a:t> Unit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A0910BA9-BC2D-4CF6-A6D9-FB8223743B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7911" y="3247322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External Title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3BEE9B4-81B9-489C-9424-B9AD62488D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8732" y="3477702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XXXX XX-X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569B553B-5FD3-46BC-8088-05A66210AB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32" y="3643413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 XXXXXXX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66DE97D5-539F-4028-9E3E-5E2686310E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911" y="3870276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Firstname.lastname@draexlmaier.com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710B681-F53E-47BE-BCFE-C63C51C8CD4E}"/>
              </a:ext>
            </a:extLst>
          </p:cNvPr>
          <p:cNvSpPr/>
          <p:nvPr/>
        </p:nvSpPr>
        <p:spPr>
          <a:xfrm>
            <a:off x="4187911" y="4033588"/>
            <a:ext cx="2365289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e-DE" sz="1000" b="1" dirty="0">
                <a:solidFill>
                  <a:schemeClr val="accent1"/>
                </a:solidFill>
              </a:rPr>
              <a:t>www.draexlmaier.com</a:t>
            </a:r>
          </a:p>
        </p:txBody>
      </p:sp>
      <p:sp>
        <p:nvSpPr>
          <p:cNvPr id="27" name="Address">
            <a:extLst>
              <a:ext uri="{FF2B5EF4-FFF2-40B4-BE49-F238E27FC236}">
                <a16:creationId xmlns:a16="http://schemas.microsoft.com/office/drawing/2014/main" id="{B23E7F1E-85CB-412A-93E8-1798D77E2033}"/>
              </a:ext>
            </a:extLst>
          </p:cNvPr>
          <p:cNvSpPr txBox="1">
            <a:spLocks/>
          </p:cNvSpPr>
          <p:nvPr/>
        </p:nvSpPr>
        <p:spPr>
          <a:xfrm>
            <a:off x="6565900" y="2755901"/>
            <a:ext cx="1444544" cy="166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>
              <a:spcBef>
                <a:spcPts val="133"/>
              </a:spcBef>
              <a:buClr>
                <a:schemeClr val="accent1"/>
              </a:buClr>
              <a:buSzPct val="100000"/>
              <a:defRPr/>
            </a:pPr>
            <a:r>
              <a:rPr lang="de-DE" sz="1000" b="1" dirty="0"/>
              <a:t>DRÄXLMAIER Group</a:t>
            </a:r>
          </a:p>
        </p:txBody>
      </p:sp>
      <p:sp>
        <p:nvSpPr>
          <p:cNvPr id="28" name="Textplatzhalter 16">
            <a:extLst>
              <a:ext uri="{FF2B5EF4-FFF2-40B4-BE49-F238E27FC236}">
                <a16:creationId xmlns:a16="http://schemas.microsoft.com/office/drawing/2014/main" id="{E689B8A6-2435-4013-ACA9-DBC1372D4F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7911" y="3477702"/>
            <a:ext cx="180821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D5BA6DFD-B51A-4DC9-9E27-5D2EC51B4B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5900" y="2922676"/>
            <a:ext cx="1444544" cy="153888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/>
              <a:t>Company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230434BD-C894-4892-A903-A91DFA3269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5900" y="3174879"/>
            <a:ext cx="1444544" cy="858709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 err="1"/>
              <a:t>Address</a:t>
            </a:r>
            <a:endParaRPr lang="de-DE" dirty="0"/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F094D396-242D-4599-86FB-03EB85D932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87911" y="3643413"/>
            <a:ext cx="180821" cy="153888"/>
          </a:xfrm>
        </p:spPr>
        <p:txBody>
          <a:bodyPr/>
          <a:lstStyle>
            <a:lvl1pPr>
              <a:defRPr sz="1000"/>
            </a:lvl1pPr>
            <a:lvl2pPr marL="0" indent="0">
              <a:buNone/>
              <a:defRPr/>
            </a:lvl2pPr>
            <a:lvl3pPr marL="239182" indent="0">
              <a:buNone/>
              <a:defRPr/>
            </a:lvl3pPr>
            <a:lvl4pPr marL="478367" indent="0">
              <a:buNone/>
              <a:defRPr/>
            </a:lvl4pPr>
            <a:lvl5pPr marL="719666" indent="0">
              <a:buNone/>
              <a:defRPr/>
            </a:lvl5pPr>
          </a:lstStyle>
          <a:p>
            <a:pPr lvl="0"/>
            <a:r>
              <a:rPr lang="de-DE" dirty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1422623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ontac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897045" y="881380"/>
            <a:ext cx="4401084" cy="2811566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outerShdw blurRad="88900" dir="13500000" sy="23000" kx="1200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20" descr="DRX_LO1407_RGB_RZ.eps">
            <a:extLst>
              <a:ext uri="{FF2B5EF4-FFF2-40B4-BE49-F238E27FC236}">
                <a16:creationId xmlns:a16="http://schemas.microsoft.com/office/drawing/2014/main" id="{D3DBDC87-2644-4E91-B0E0-BF0368466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9" y="1170305"/>
            <a:ext cx="1152000" cy="489727"/>
          </a:xfrm>
          <a:prstGeom prst="rect">
            <a:avLst/>
          </a:prstGeom>
        </p:spPr>
      </p:pic>
      <p:sp>
        <p:nvSpPr>
          <p:cNvPr id="18" name="Inhaltsplatzhalter 19">
            <a:extLst>
              <a:ext uri="{FF2B5EF4-FFF2-40B4-BE49-F238E27FC236}">
                <a16:creationId xmlns:a16="http://schemas.microsoft.com/office/drawing/2014/main" id="{B636A7FA-55E7-4107-AA08-C736EBBB830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31911" y="4141836"/>
            <a:ext cx="6531352" cy="18468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8E48FF13-8F91-4784-A97B-8C414F5DA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6006" y="1610834"/>
            <a:ext cx="2365288" cy="369332"/>
          </a:xfrm>
        </p:spPr>
        <p:txBody>
          <a:bodyPr anchor="b" anchorCtr="0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1200" b="1" dirty="0"/>
              <a:t>First </a:t>
            </a:r>
            <a:r>
              <a:rPr lang="de-DE" sz="1200" b="1" dirty="0" err="1"/>
              <a:t>name</a:t>
            </a:r>
            <a:r>
              <a:rPr lang="de-DE" sz="1200" b="1" dirty="0"/>
              <a:t> Last </a:t>
            </a:r>
            <a:r>
              <a:rPr lang="de-DE" sz="1200" b="1" dirty="0" err="1"/>
              <a:t>name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99C99D3C-288E-448F-B1B4-E51856E155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6006" y="1995930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Educational </a:t>
            </a:r>
            <a:r>
              <a:rPr lang="de-DE" dirty="0" err="1"/>
              <a:t>degree</a:t>
            </a:r>
            <a:endParaRPr lang="de-DE" dirty="0"/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DEDD4CC3-E060-4C66-BE6D-1CC3DD5C1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6006" y="2328899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Organisational Unit / Head </a:t>
            </a:r>
            <a:r>
              <a:rPr lang="de-DE" dirty="0" err="1"/>
              <a:t>of</a:t>
            </a:r>
            <a:r>
              <a:rPr lang="de-DE" dirty="0"/>
              <a:t> Unit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FFC89D91-67B0-457C-A329-4ED2C677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6006" y="2493783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External Title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37EBD4F-1BC2-4C63-8876-A4AEAFCFC3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6827" y="2724163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XXXX XX-X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C10B9E1D-0772-43E4-8EF9-ED0BF350F9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6827" y="2889874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 XXXXXXX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D7508E7-C604-4F42-9D54-96AD10AE75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6006" y="3116737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Firstname.lastname@draexlmaier.com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A0A547-FF05-4B28-8EEC-44128317F25D}"/>
              </a:ext>
            </a:extLst>
          </p:cNvPr>
          <p:cNvSpPr/>
          <p:nvPr/>
        </p:nvSpPr>
        <p:spPr>
          <a:xfrm>
            <a:off x="4186006" y="3280049"/>
            <a:ext cx="2365289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e-DE" sz="1000" b="1" dirty="0">
                <a:solidFill>
                  <a:schemeClr val="accent1"/>
                </a:solidFill>
              </a:rPr>
              <a:t>www.draexlmaier.com</a:t>
            </a:r>
          </a:p>
        </p:txBody>
      </p:sp>
      <p:sp>
        <p:nvSpPr>
          <p:cNvPr id="27" name="Address">
            <a:extLst>
              <a:ext uri="{FF2B5EF4-FFF2-40B4-BE49-F238E27FC236}">
                <a16:creationId xmlns:a16="http://schemas.microsoft.com/office/drawing/2014/main" id="{BF0BBCFC-29E9-4944-A4C8-967D9E435E80}"/>
              </a:ext>
            </a:extLst>
          </p:cNvPr>
          <p:cNvSpPr txBox="1">
            <a:spLocks/>
          </p:cNvSpPr>
          <p:nvPr/>
        </p:nvSpPr>
        <p:spPr>
          <a:xfrm>
            <a:off x="6563995" y="2002362"/>
            <a:ext cx="1444544" cy="165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>
              <a:spcBef>
                <a:spcPts val="133"/>
              </a:spcBef>
              <a:buClr>
                <a:schemeClr val="accent1"/>
              </a:buClr>
              <a:buSzPct val="100000"/>
              <a:defRPr/>
            </a:pPr>
            <a:r>
              <a:rPr lang="de-DE" sz="1000" b="1" dirty="0"/>
              <a:t>DRÄXLMAIER Group</a:t>
            </a:r>
          </a:p>
        </p:txBody>
      </p:sp>
      <p:sp>
        <p:nvSpPr>
          <p:cNvPr id="28" name="Textplatzhalter 16">
            <a:extLst>
              <a:ext uri="{FF2B5EF4-FFF2-40B4-BE49-F238E27FC236}">
                <a16:creationId xmlns:a16="http://schemas.microsoft.com/office/drawing/2014/main" id="{449FA0D1-1368-4C05-9A54-6E02C4CD45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6006" y="2724163"/>
            <a:ext cx="180821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10FB2AB1-9AA8-432E-85E5-3FE7D7410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995" y="2168120"/>
            <a:ext cx="1444544" cy="153888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/>
              <a:t>Company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783DEBE8-AECE-46B7-AA36-CC2BC83352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63995" y="2420323"/>
            <a:ext cx="1444544" cy="858709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 err="1"/>
              <a:t>Address</a:t>
            </a:r>
            <a:endParaRPr lang="de-DE" dirty="0"/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32171D20-BD25-45CF-9225-E862CB7EAF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6006" y="2889874"/>
            <a:ext cx="180821" cy="153888"/>
          </a:xfrm>
        </p:spPr>
        <p:txBody>
          <a:bodyPr/>
          <a:lstStyle>
            <a:lvl1pPr>
              <a:defRPr sz="1000"/>
            </a:lvl1pPr>
            <a:lvl2pPr marL="0" indent="0">
              <a:buNone/>
              <a:defRPr/>
            </a:lvl2pPr>
            <a:lvl3pPr marL="239182" indent="0">
              <a:buNone/>
              <a:defRPr/>
            </a:lvl3pPr>
            <a:lvl4pPr marL="478367" indent="0">
              <a:buNone/>
              <a:defRPr/>
            </a:lvl4pPr>
            <a:lvl5pPr marL="719666" indent="0">
              <a:buNone/>
              <a:defRPr/>
            </a:lvl5pPr>
          </a:lstStyle>
          <a:p>
            <a:pPr lvl="0"/>
            <a:r>
              <a:rPr lang="de-DE" dirty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242105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24001" y="2448789"/>
            <a:ext cx="11545587" cy="1732452"/>
          </a:xfrm>
        </p:spPr>
        <p:txBody>
          <a:bodyPr tIns="72000" bIns="72000" anchor="b"/>
          <a:lstStyle>
            <a:lvl1pPr>
              <a:defRPr sz="5999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Chapter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322263" y="4181241"/>
            <a:ext cx="115455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15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23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76B9DA7-F8F6-48F6-A234-C6F4B7EFEF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1154732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522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7A25D9E-4184-40A3-AFED-F776780274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142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 userDrawn="1">
          <p15:clr>
            <a:srgbClr val="FBAE40"/>
          </p15:clr>
        </p15:guide>
        <p15:guide id="2" pos="39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86938B70-BEE5-4974-B243-A28B145B83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2450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 userDrawn="1">
          <p15:clr>
            <a:srgbClr val="FBAE40"/>
          </p15:clr>
        </p15:guide>
        <p15:guide id="2" pos="39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7991470-7FC2-4312-A525-2E8AF6343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25588"/>
            <a:ext cx="5918200" cy="485235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9219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23EDF0F-554B-4A11-861D-4D88B8B50A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525588"/>
            <a:ext cx="5918200" cy="485235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55577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47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1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861319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324000" y="1526078"/>
            <a:ext cx="11545588" cy="4783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6" name="Gerade Verbindung 25"/>
          <p:cNvCxnSpPr/>
          <p:nvPr>
            <p:custDataLst>
              <p:tags r:id="rId28"/>
            </p:custDataLst>
          </p:nvPr>
        </p:nvCxnSpPr>
        <p:spPr>
          <a:xfrm flipV="1">
            <a:off x="1" y="6381582"/>
            <a:ext cx="12195175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25.01.2022 | synapsis DeepDive "Prozessdisziplin" | C. Marsch, synapsis ENG</a:t>
            </a:r>
            <a:endParaRPr lang="en-US" dirty="0"/>
          </a:p>
        </p:txBody>
      </p:sp>
      <p:sp>
        <p:nvSpPr>
          <p:cNvPr id="1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pic>
        <p:nvPicPr>
          <p:cNvPr id="10" name="Bild 20" descr="DRX_LO1407_RGB_RZ.eps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88" y="324000"/>
            <a:ext cx="1296000" cy="550657"/>
          </a:xfrm>
          <a:prstGeom prst="rect">
            <a:avLst/>
          </a:prstGeom>
        </p:spPr>
      </p:pic>
      <p:sp>
        <p:nvSpPr>
          <p:cNvPr id="2" name="MSIPCMContentMarking" descr="{&quot;HashCode&quot;:-464112158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D13DEB30-EAFC-4C74-85F3-79A90B0D156F}"/>
              </a:ext>
            </a:extLst>
          </p:cNvPr>
          <p:cNvSpPr txBox="1"/>
          <p:nvPr userDrawn="1"/>
        </p:nvSpPr>
        <p:spPr>
          <a:xfrm>
            <a:off x="0" y="6656129"/>
            <a:ext cx="3934875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808080"/>
                </a:solidFill>
                <a:latin typeface="Arial" panose="020B0604020202020204" pitchFamily="34" charset="0"/>
              </a:rPr>
              <a:t>Internal: All rights reserved. Distribution within DRÄXLMAIER Group, customer and partners</a:t>
            </a:r>
            <a:endParaRPr lang="de-DE" sz="700" dirty="0" err="1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28" r:id="rId3"/>
    <p:sldLayoutId id="2147483747" r:id="rId4"/>
    <p:sldLayoutId id="2147483748" r:id="rId5"/>
    <p:sldLayoutId id="2147483756" r:id="rId6"/>
    <p:sldLayoutId id="2147483757" r:id="rId7"/>
    <p:sldLayoutId id="2147483731" r:id="rId8"/>
    <p:sldLayoutId id="2147483744" r:id="rId9"/>
    <p:sldLayoutId id="2147483729" r:id="rId10"/>
    <p:sldLayoutId id="2147483730" r:id="rId11"/>
    <p:sldLayoutId id="2147483749" r:id="rId12"/>
    <p:sldLayoutId id="2147483750" r:id="rId13"/>
    <p:sldLayoutId id="2147483758" r:id="rId14"/>
    <p:sldLayoutId id="2147483759" r:id="rId15"/>
    <p:sldLayoutId id="2147483745" r:id="rId16"/>
    <p:sldLayoutId id="2147483746" r:id="rId17"/>
    <p:sldLayoutId id="2147483751" r:id="rId18"/>
    <p:sldLayoutId id="2147483752" r:id="rId19"/>
    <p:sldLayoutId id="2147483753" r:id="rId20"/>
    <p:sldLayoutId id="2147483760" r:id="rId21"/>
    <p:sldLayoutId id="2147483716" r:id="rId22"/>
    <p:sldLayoutId id="2147483754" r:id="rId23"/>
    <p:sldLayoutId id="2147483717" r:id="rId24"/>
    <p:sldLayoutId id="2147483718" r:id="rId25"/>
    <p:sldLayoutId id="2147483721" r:id="rId26"/>
  </p:sldLayoutIdLst>
  <p:hf hdr="0"/>
  <p:txStyles>
    <p:titleStyle>
      <a:lvl1pPr algn="l" rtl="0" eaLnBrk="1" latinLnBrk="0" hangingPunct="1">
        <a:lnSpc>
          <a:spcPct val="100000"/>
        </a:lnSpc>
        <a:spcBef>
          <a:spcPct val="0"/>
        </a:spcBef>
        <a:spcAft>
          <a:spcPts val="800"/>
        </a:spcAft>
        <a:buNone/>
        <a:defRPr kumimoji="0" sz="26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ts val="600"/>
        </a:spcBef>
        <a:buClr>
          <a:schemeClr val="accent1"/>
        </a:buClr>
        <a:buSzPct val="100000"/>
        <a:buFontTx/>
        <a:buNone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rtl="0" eaLnBrk="1" latinLnBrk="0" hangingPunct="1">
        <a:spcBef>
          <a:spcPts val="533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rtl="0" eaLnBrk="1" latinLnBrk="0" hangingPunct="1">
        <a:spcBef>
          <a:spcPts val="400"/>
        </a:spcBef>
        <a:buClr>
          <a:schemeClr val="accent2"/>
        </a:buClr>
        <a:buSzPct val="100000"/>
        <a:buFont typeface="Arial"/>
        <a:buChar char="•"/>
        <a:tabLst/>
        <a:defRPr kumimoji="0" sz="17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94560" indent="-243840" algn="l" rtl="0" eaLnBrk="1" latinLnBrk="0" hangingPunct="1">
        <a:spcBef>
          <a:spcPts val="4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1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438400" indent="-243840" algn="l" rtl="0" eaLnBrk="1" latinLnBrk="0" hangingPunct="1">
        <a:spcBef>
          <a:spcPts val="4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682239" indent="-243840" algn="l" rtl="0" eaLnBrk="1" latinLnBrk="0" hangingPunct="1">
        <a:spcBef>
          <a:spcPts val="4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43840" algn="l" rtl="0" eaLnBrk="1" latinLnBrk="0" hangingPunct="1">
        <a:spcBef>
          <a:spcPts val="400"/>
        </a:spcBef>
        <a:buClr>
          <a:srgbClr val="9FB8CD"/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rtl="0" eaLnBrk="1" latinLnBrk="0" hangingPunct="1">
        <a:spcBef>
          <a:spcPts val="600"/>
        </a:spcBef>
        <a:buClr>
          <a:schemeClr val="accent1"/>
        </a:buClr>
        <a:buSzPct val="100000"/>
        <a:buFontTx/>
        <a:buNone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rtl="0" eaLnBrk="1" latinLnBrk="0" hangingPunct="1">
        <a:spcBef>
          <a:spcPts val="533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rtl="0" eaLnBrk="1" latinLnBrk="0" hangingPunct="1">
        <a:spcBef>
          <a:spcPts val="400"/>
        </a:spcBef>
        <a:buClr>
          <a:schemeClr val="accent2"/>
        </a:buClr>
        <a:buSzPct val="100000"/>
        <a:buFont typeface="Arial"/>
        <a:buChar char="•"/>
        <a:tabLst/>
        <a:defRPr kumimoji="0" sz="17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94560" indent="-243840" algn="l" rtl="0" eaLnBrk="1" latinLnBrk="0" hangingPunct="1">
        <a:spcBef>
          <a:spcPts val="4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1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438400" indent="-243840" algn="l" rtl="0" eaLnBrk="1" latinLnBrk="0" hangingPunct="1">
        <a:spcBef>
          <a:spcPts val="4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682239" indent="-243840" algn="l" rtl="0" eaLnBrk="1" latinLnBrk="0" hangingPunct="1">
        <a:spcBef>
          <a:spcPts val="4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43840" algn="l" rtl="0" eaLnBrk="1" latinLnBrk="0" hangingPunct="1">
        <a:spcBef>
          <a:spcPts val="400"/>
        </a:spcBef>
        <a:buClr>
          <a:srgbClr val="9FB8CD"/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F26B43"/>
          </p15:clr>
        </p15:guide>
        <p15:guide id="2" pos="203">
          <p15:clr>
            <a:srgbClr val="F26B43"/>
          </p15:clr>
        </p15:guide>
        <p15:guide id="3" pos="7477">
          <p15:clr>
            <a:srgbClr val="F26B43"/>
          </p15:clr>
        </p15:guide>
        <p15:guide id="5" orient="horz" pos="961">
          <p15:clr>
            <a:srgbClr val="F26B43"/>
          </p15:clr>
        </p15:guide>
        <p15:guide id="6" orient="horz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7C976-EFB1-4A88-8400-56C8E2E3E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B6988-05B1-498B-AA71-6B917D584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6B707E-50E6-41B4-90BF-BE43776C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Reporting „Order Readiness Pre-Series“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D1CD9A8-A63B-47C5-9273-074AE3B0394E}"/>
              </a:ext>
            </a:extLst>
          </p:cNvPr>
          <p:cNvGrpSpPr/>
          <p:nvPr/>
        </p:nvGrpSpPr>
        <p:grpSpPr>
          <a:xfrm>
            <a:off x="419683" y="1798336"/>
            <a:ext cx="1309090" cy="1472993"/>
            <a:chOff x="324002" y="1710817"/>
            <a:chExt cx="1309090" cy="147299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99AC1F8-50DD-45D0-8FC1-76F58009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002" y="1710817"/>
              <a:ext cx="1309090" cy="1126572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EA1C8A3-0B14-41AC-A471-5B38CAECD202}"/>
                </a:ext>
              </a:extLst>
            </p:cNvPr>
            <p:cNvSpPr/>
            <p:nvPr/>
          </p:nvSpPr>
          <p:spPr>
            <a:xfrm>
              <a:off x="402547" y="2845256"/>
              <a:ext cx="1152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rgbClr val="BFE4EA"/>
                  </a:solidFill>
                </a:rPr>
                <a:t>Teamcenter</a:t>
              </a:r>
            </a:p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rgbClr val="BFE4EA"/>
                  </a:solidFill>
                </a:rPr>
                <a:t>PLM Next</a:t>
              </a:r>
              <a:endParaRPr lang="de-DE" sz="1050" b="1" dirty="0">
                <a:solidFill>
                  <a:srgbClr val="BFE4EA"/>
                </a:solidFill>
              </a:endParaRPr>
            </a:p>
          </p:txBody>
        </p:sp>
      </p:grpSp>
      <p:sp>
        <p:nvSpPr>
          <p:cNvPr id="9" name="Pfeil: Fünfeck 8">
            <a:extLst>
              <a:ext uri="{FF2B5EF4-FFF2-40B4-BE49-F238E27FC236}">
                <a16:creationId xmlns:a16="http://schemas.microsoft.com/office/drawing/2014/main" id="{CF426597-1A05-4A77-9CCF-1B7BD7D74982}"/>
              </a:ext>
            </a:extLst>
          </p:cNvPr>
          <p:cNvSpPr/>
          <p:nvPr/>
        </p:nvSpPr>
        <p:spPr>
          <a:xfrm>
            <a:off x="552971" y="1268760"/>
            <a:ext cx="1309090" cy="442057"/>
          </a:xfrm>
          <a:prstGeom prst="homePlate">
            <a:avLst/>
          </a:prstGeom>
          <a:solidFill>
            <a:srgbClr val="D0EBF0"/>
          </a:solidFill>
          <a:ln>
            <a:solidFill>
              <a:srgbClr val="BFE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ENG</a:t>
            </a:r>
            <a:endParaRPr lang="de-DE" dirty="0" err="1"/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BDB52623-5EAA-4223-BC77-619953D5AC00}"/>
              </a:ext>
            </a:extLst>
          </p:cNvPr>
          <p:cNvSpPr/>
          <p:nvPr/>
        </p:nvSpPr>
        <p:spPr>
          <a:xfrm>
            <a:off x="4463843" y="1258481"/>
            <a:ext cx="7106351" cy="442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MDG – Master Data Readiness</a:t>
            </a:r>
            <a:endParaRPr lang="de-DE" dirty="0" err="1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3929230-3DE2-47B9-8188-A64CC3C821BE}"/>
              </a:ext>
            </a:extLst>
          </p:cNvPr>
          <p:cNvGrpSpPr/>
          <p:nvPr/>
        </p:nvGrpSpPr>
        <p:grpSpPr>
          <a:xfrm>
            <a:off x="2279571" y="2013472"/>
            <a:ext cx="1152000" cy="1203762"/>
            <a:chOff x="2209155" y="1909115"/>
            <a:chExt cx="1152000" cy="120376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47D7297-A8F2-4558-9C8C-2583A4045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0032" y="1909115"/>
              <a:ext cx="619202" cy="619202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5C93127-624F-47DE-A777-7850F20937FD}"/>
                </a:ext>
              </a:extLst>
            </p:cNvPr>
            <p:cNvSpPr/>
            <p:nvPr/>
          </p:nvSpPr>
          <p:spPr>
            <a:xfrm>
              <a:off x="2209155" y="2605046"/>
              <a:ext cx="1152000" cy="50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Material Overview Projects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C76400A0-63D9-41C5-A202-70AA794E159A}"/>
              </a:ext>
            </a:extLst>
          </p:cNvPr>
          <p:cNvSpPr txBox="1"/>
          <p:nvPr/>
        </p:nvSpPr>
        <p:spPr>
          <a:xfrm>
            <a:off x="2255480" y="1252577"/>
            <a:ext cx="11683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600"/>
              <a:t>Manual</a:t>
            </a:r>
          </a:p>
          <a:p>
            <a:pPr algn="ctr">
              <a:spcBef>
                <a:spcPts val="0"/>
              </a:spcBef>
            </a:pPr>
            <a:r>
              <a:rPr lang="de-DE" sz="1600"/>
              <a:t>retrievement</a:t>
            </a:r>
            <a:endParaRPr lang="de-DE" sz="1600" dirty="0" err="1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78AE9DF8-84D4-49DC-86A0-87B1C3E0A890}"/>
              </a:ext>
            </a:extLst>
          </p:cNvPr>
          <p:cNvSpPr/>
          <p:nvPr/>
        </p:nvSpPr>
        <p:spPr>
          <a:xfrm>
            <a:off x="324001" y="1124744"/>
            <a:ext cx="1597122" cy="5112568"/>
          </a:xfrm>
          <a:prstGeom prst="roundRect">
            <a:avLst/>
          </a:prstGeom>
          <a:noFill/>
          <a:ln w="28575">
            <a:solidFill>
              <a:srgbClr val="BFE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BB02DF9-C846-43F1-A396-F097883CA031}"/>
              </a:ext>
            </a:extLst>
          </p:cNvPr>
          <p:cNvSpPr/>
          <p:nvPr/>
        </p:nvSpPr>
        <p:spPr>
          <a:xfrm>
            <a:off x="529828" y="4261877"/>
            <a:ext cx="115200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de-DE" sz="1600">
                <a:solidFill>
                  <a:srgbClr val="BFE4EA"/>
                </a:solidFill>
              </a:rPr>
              <a:t>Out-of-Scope</a:t>
            </a:r>
            <a:endParaRPr lang="de-DE" sz="1600" dirty="0">
              <a:solidFill>
                <a:srgbClr val="BFE4EA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C3E0F73-BA27-41DB-B9C1-A10E10E710FA}"/>
              </a:ext>
            </a:extLst>
          </p:cNvPr>
          <p:cNvSpPr/>
          <p:nvPr/>
        </p:nvSpPr>
        <p:spPr>
          <a:xfrm>
            <a:off x="2067989" y="1124744"/>
            <a:ext cx="1597122" cy="5112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695CE08-85B4-4639-A39D-A5B254404967}"/>
              </a:ext>
            </a:extLst>
          </p:cNvPr>
          <p:cNvSpPr/>
          <p:nvPr/>
        </p:nvSpPr>
        <p:spPr>
          <a:xfrm>
            <a:off x="2309156" y="4138766"/>
            <a:ext cx="1152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From </a:t>
            </a:r>
          </a:p>
          <a:p>
            <a:pPr lvl="0" algn="ctr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FPL-L</a:t>
            </a:r>
          </a:p>
          <a:p>
            <a:pPr lvl="0" algn="ctr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or ALK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BD0206F-A48C-4019-AE52-E0F2BFCB3981}"/>
              </a:ext>
            </a:extLst>
          </p:cNvPr>
          <p:cNvSpPr/>
          <p:nvPr/>
        </p:nvSpPr>
        <p:spPr>
          <a:xfrm>
            <a:off x="4078150" y="2932775"/>
            <a:ext cx="455024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1. Overview open CR Workflow Steps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9E51C53-8210-4A59-94C3-C7330F844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49" y="3434416"/>
            <a:ext cx="2724574" cy="1477372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A60CDE55-80B2-420F-97A5-BD7EB7F9376A}"/>
              </a:ext>
            </a:extLst>
          </p:cNvPr>
          <p:cNvSpPr/>
          <p:nvPr/>
        </p:nvSpPr>
        <p:spPr>
          <a:xfrm>
            <a:off x="4086680" y="3253836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</a:t>
            </a:r>
            <a:endParaRPr lang="de-DE" sz="1200" dirty="0">
              <a:solidFill>
                <a:schemeClr val="accent1"/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04F067E-ACDE-40A1-8834-8C40966FA3F9}"/>
              </a:ext>
            </a:extLst>
          </p:cNvPr>
          <p:cNvGrpSpPr/>
          <p:nvPr/>
        </p:nvGrpSpPr>
        <p:grpSpPr>
          <a:xfrm>
            <a:off x="7175162" y="2032675"/>
            <a:ext cx="1174266" cy="846949"/>
            <a:chOff x="4403239" y="1788057"/>
            <a:chExt cx="1174266" cy="846949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EDB32A9-E681-4169-A7F1-65B2D68F2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9200" y="1788057"/>
              <a:ext cx="1168305" cy="619202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43A16F4-D802-40BA-9171-4F7192DD71DE}"/>
                </a:ext>
              </a:extLst>
            </p:cNvPr>
            <p:cNvSpPr/>
            <p:nvPr/>
          </p:nvSpPr>
          <p:spPr>
            <a:xfrm>
              <a:off x="4403239" y="2465729"/>
              <a:ext cx="1152000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MDG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BEE7191B-6892-41B0-B736-8F3C8B4BB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696" y="5190550"/>
            <a:ext cx="4507155" cy="700264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8CA57AC1-3BB8-40ED-843E-486B8FE6C3BA}"/>
              </a:ext>
            </a:extLst>
          </p:cNvPr>
          <p:cNvSpPr/>
          <p:nvPr/>
        </p:nvSpPr>
        <p:spPr>
          <a:xfrm>
            <a:off x="4463844" y="5953001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ZMDG_MM_CR_Report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EB9B24B-60D5-466F-B727-C0D5E81E1266}"/>
              </a:ext>
            </a:extLst>
          </p:cNvPr>
          <p:cNvSpPr/>
          <p:nvPr/>
        </p:nvSpPr>
        <p:spPr>
          <a:xfrm>
            <a:off x="4126766" y="4983113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27102735-C231-4176-ABAE-EB3D22A4B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1761" y="3492577"/>
            <a:ext cx="2712237" cy="2398237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A82470C8-5EF5-427A-BF6B-31B068285F2B}"/>
              </a:ext>
            </a:extLst>
          </p:cNvPr>
          <p:cNvSpPr/>
          <p:nvPr/>
        </p:nvSpPr>
        <p:spPr>
          <a:xfrm>
            <a:off x="8931761" y="3284673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Result-Pivot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F9FC87B9-0DAC-4F98-B62E-2C61005921B0}"/>
              </a:ext>
            </a:extLst>
          </p:cNvPr>
          <p:cNvSpPr/>
          <p:nvPr/>
        </p:nvSpPr>
        <p:spPr>
          <a:xfrm>
            <a:off x="3817884" y="1147055"/>
            <a:ext cx="8053290" cy="5112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37" name="Gewitterblitz 36">
            <a:extLst>
              <a:ext uri="{FF2B5EF4-FFF2-40B4-BE49-F238E27FC236}">
                <a16:creationId xmlns:a16="http://schemas.microsoft.com/office/drawing/2014/main" id="{ED943D52-B4E9-492B-8137-1B8831FB7310}"/>
              </a:ext>
            </a:extLst>
          </p:cNvPr>
          <p:cNvSpPr/>
          <p:nvPr/>
        </p:nvSpPr>
        <p:spPr>
          <a:xfrm>
            <a:off x="8977860" y="2594148"/>
            <a:ext cx="323151" cy="43630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745B9D9-7911-4225-A551-78A06952DA1B}"/>
              </a:ext>
            </a:extLst>
          </p:cNvPr>
          <p:cNvSpPr/>
          <p:nvPr/>
        </p:nvSpPr>
        <p:spPr>
          <a:xfrm>
            <a:off x="9396693" y="2591991"/>
            <a:ext cx="237879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100">
                <a:solidFill>
                  <a:schemeClr val="accent1"/>
                </a:solidFill>
              </a:rPr>
              <a:t>No possibility to check if one plant has finished if parallel steps in one role (e.g. Local Material Planner (SCM)</a:t>
            </a:r>
            <a:endParaRPr lang="de-DE" sz="1100" dirty="0">
              <a:solidFill>
                <a:schemeClr val="accent1"/>
              </a:solidFill>
            </a:endParaRPr>
          </a:p>
        </p:txBody>
      </p:sp>
      <p:sp>
        <p:nvSpPr>
          <p:cNvPr id="39" name="Foliennummernplatzhalter 38">
            <a:extLst>
              <a:ext uri="{FF2B5EF4-FFF2-40B4-BE49-F238E27FC236}">
                <a16:creationId xmlns:a16="http://schemas.microsoft.com/office/drawing/2014/main" id="{B6160EF4-77A3-40DF-917D-6FE731C1B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376A408-866A-4F15-967C-43909901F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179" y="5255790"/>
            <a:ext cx="852625" cy="8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9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6C62B1-2159-47CC-A09B-0B8509D2DF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15.03.2022 | Order Readiness | G.. Neudecker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7C701-3354-4893-9651-351E13189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95DC9F-92EA-460E-A8E8-C2212A4D0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B39476-6F83-4D52-B850-6BEA4F0D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Beispiel: Reifegrad-Tracking OI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16B7F7-C0AD-467F-B546-CACA02AC5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8" y="1124744"/>
            <a:ext cx="955951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2B1BF8-95BD-445C-BE11-0DC59D837C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15.03.2022 | Order Readiness | G.. Neudecker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0C510E-04C8-4B9C-9558-72B15D956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606520-BB71-4A9E-A4F8-22E76FE9B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DF4D93-EF1B-4561-A0FC-511E713B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Zuständigkeitsmatrix Anlauf-Projekte (OI)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28626D-81E9-4727-AA29-2B0D2F5E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1" y="1191496"/>
            <a:ext cx="11521062" cy="4181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CE04FEA-6D07-45A7-8B1B-C3C4CBB10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802" y="3162192"/>
            <a:ext cx="7289571" cy="5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0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7C976-EFB1-4A88-8400-56C8E2E3E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B6988-05B1-498B-AA71-6B917D584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6B707E-50E6-41B4-90BF-BE43776C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Reporting „Order Readiness Pre-Series“</a:t>
            </a:r>
            <a:endParaRPr lang="de-DE" dirty="0"/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BDB52623-5EAA-4223-BC77-619953D5AC00}"/>
              </a:ext>
            </a:extLst>
          </p:cNvPr>
          <p:cNvSpPr/>
          <p:nvPr/>
        </p:nvSpPr>
        <p:spPr>
          <a:xfrm>
            <a:off x="827722" y="1274312"/>
            <a:ext cx="10526449" cy="442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PS4 – Order Readiness Pre-Series</a:t>
            </a:r>
            <a:endParaRPr lang="de-DE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BD0206F-A48C-4019-AE52-E0F2BFCB3981}"/>
              </a:ext>
            </a:extLst>
          </p:cNvPr>
          <p:cNvSpPr/>
          <p:nvPr/>
        </p:nvSpPr>
        <p:spPr>
          <a:xfrm>
            <a:off x="926303" y="2669832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1. Make Parts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60CDE55-80B2-420F-97A5-BD7EB7F9376A}"/>
              </a:ext>
            </a:extLst>
          </p:cNvPr>
          <p:cNvSpPr/>
          <p:nvPr/>
        </p:nvSpPr>
        <p:spPr>
          <a:xfrm>
            <a:off x="926303" y="3017872"/>
            <a:ext cx="2651004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Correct BOM &amp; BOP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CA57AC1-3BB8-40ED-843E-486B8FE6C3BA}"/>
              </a:ext>
            </a:extLst>
          </p:cNvPr>
          <p:cNvSpPr/>
          <p:nvPr/>
        </p:nvSpPr>
        <p:spPr>
          <a:xfrm>
            <a:off x="932907" y="5874992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ZPP_LBD_MON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EB9B24B-60D5-466F-B727-C0D5E81E1266}"/>
              </a:ext>
            </a:extLst>
          </p:cNvPr>
          <p:cNvSpPr/>
          <p:nvPr/>
        </p:nvSpPr>
        <p:spPr>
          <a:xfrm>
            <a:off x="926303" y="4411708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F9FC87B9-0DAC-4F98-B62E-2C61005921B0}"/>
              </a:ext>
            </a:extLst>
          </p:cNvPr>
          <p:cNvSpPr/>
          <p:nvPr/>
        </p:nvSpPr>
        <p:spPr>
          <a:xfrm>
            <a:off x="192931" y="1147055"/>
            <a:ext cx="11678243" cy="5112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D97B44F-0A21-4BE5-A8B7-1FCB53E6BFA9}"/>
              </a:ext>
            </a:extLst>
          </p:cNvPr>
          <p:cNvGrpSpPr/>
          <p:nvPr/>
        </p:nvGrpSpPr>
        <p:grpSpPr>
          <a:xfrm>
            <a:off x="5521523" y="1541856"/>
            <a:ext cx="1443255" cy="1132079"/>
            <a:chOff x="516546" y="2593136"/>
            <a:chExt cx="1443255" cy="11320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08FC4CA-DBED-49A3-9EF4-D23BD636F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722" y="2593136"/>
              <a:ext cx="1132079" cy="1132079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E168DFE-CAF6-4D0C-8B34-60FA7D116C43}"/>
                </a:ext>
              </a:extLst>
            </p:cNvPr>
            <p:cNvSpPr/>
            <p:nvPr/>
          </p:nvSpPr>
          <p:spPr>
            <a:xfrm>
              <a:off x="516546" y="3479167"/>
              <a:ext cx="1152000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PS4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B28CF487-7E26-4B0B-86A5-C124607441A5}"/>
              </a:ext>
            </a:extLst>
          </p:cNvPr>
          <p:cNvSpPr/>
          <p:nvPr/>
        </p:nvSpPr>
        <p:spPr>
          <a:xfrm>
            <a:off x="9409955" y="2682453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2. Buy Parts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9F48027-C681-46D8-A852-DB342E2D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8" y="3297662"/>
            <a:ext cx="2365537" cy="98775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A58FD15-9FCB-42C5-99FB-6F3337AF6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64" y="4666435"/>
            <a:ext cx="5174323" cy="521443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BB0719E-3963-46AE-AA94-1DF310270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04" y="5282147"/>
            <a:ext cx="2074940" cy="370525"/>
          </a:xfrm>
          <a:prstGeom prst="rect">
            <a:avLst/>
          </a:prstGeom>
        </p:spPr>
      </p:pic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F216283-578B-4894-B9E5-B9E8CD4301A6}"/>
              </a:ext>
            </a:extLst>
          </p:cNvPr>
          <p:cNvCxnSpPr>
            <a:stCxn id="10" idx="1"/>
            <a:endCxn id="23" idx="3"/>
          </p:cNvCxnSpPr>
          <p:nvPr/>
        </p:nvCxnSpPr>
        <p:spPr>
          <a:xfrm flipH="1">
            <a:off x="2353171" y="2107896"/>
            <a:ext cx="3479528" cy="68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9C5BAFDC-3A13-4570-98FF-BED6E96474F5}"/>
              </a:ext>
            </a:extLst>
          </p:cNvPr>
          <p:cNvSpPr/>
          <p:nvPr/>
        </p:nvSpPr>
        <p:spPr>
          <a:xfrm rot="20991421">
            <a:off x="2986097" y="1880834"/>
            <a:ext cx="198515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Automated MRP on components via PIR –ZVSF possible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77E118E5-3876-4AAB-BF31-FE1E726F0675}"/>
              </a:ext>
            </a:extLst>
          </p:cNvPr>
          <p:cNvCxnSpPr>
            <a:cxnSpLocks/>
            <a:stCxn id="10" idx="3"/>
            <a:endCxn id="40" idx="0"/>
          </p:cNvCxnSpPr>
          <p:nvPr/>
        </p:nvCxnSpPr>
        <p:spPr>
          <a:xfrm>
            <a:off x="6964778" y="2107896"/>
            <a:ext cx="3158611" cy="5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5814FBEB-845C-46D3-9C31-330D3F321A04}"/>
              </a:ext>
            </a:extLst>
          </p:cNvPr>
          <p:cNvSpPr/>
          <p:nvPr/>
        </p:nvSpPr>
        <p:spPr>
          <a:xfrm rot="682860">
            <a:off x="7553693" y="1984979"/>
            <a:ext cx="198515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Manual MRP on components via Material Reservations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5B651AF-8EC4-437F-A0B7-6811B920E7E9}"/>
              </a:ext>
            </a:extLst>
          </p:cNvPr>
          <p:cNvSpPr/>
          <p:nvPr/>
        </p:nvSpPr>
        <p:spPr>
          <a:xfrm>
            <a:off x="6509620" y="5868755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MB25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B692CBCE-03EC-4CED-9B2A-9495FA19C96A}"/>
              </a:ext>
            </a:extLst>
          </p:cNvPr>
          <p:cNvSpPr/>
          <p:nvPr/>
        </p:nvSpPr>
        <p:spPr>
          <a:xfrm>
            <a:off x="6509620" y="3034862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Reservations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9E5576F-FB01-4798-92F4-9A6490206695}"/>
              </a:ext>
            </a:extLst>
          </p:cNvPr>
          <p:cNvSpPr/>
          <p:nvPr/>
        </p:nvSpPr>
        <p:spPr>
          <a:xfrm>
            <a:off x="6520048" y="4426040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A01DD936-4F4E-43BD-9DB3-2CF98DA99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620" y="3297661"/>
            <a:ext cx="2480517" cy="987751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9EA905AD-D1CD-4E36-AC7D-61321B724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048" y="4640329"/>
            <a:ext cx="4828446" cy="879553"/>
          </a:xfrm>
          <a:prstGeom prst="rect">
            <a:avLst/>
          </a:prstGeom>
        </p:spPr>
      </p:pic>
      <p:sp>
        <p:nvSpPr>
          <p:cNvPr id="57" name="Foliennummernplatzhalter 56">
            <a:extLst>
              <a:ext uri="{FF2B5EF4-FFF2-40B4-BE49-F238E27FC236}">
                <a16:creationId xmlns:a16="http://schemas.microsoft.com/office/drawing/2014/main" id="{45C1631A-6D72-47BE-BC65-8C4EC1495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69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7C976-EFB1-4A88-8400-56C8E2E3E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B6988-05B1-498B-AA71-6B917D584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6B707E-50E6-41B4-90BF-BE43776C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Reporting „Order Readiness Pre-Series“</a:t>
            </a:r>
            <a:endParaRPr lang="de-DE" dirty="0"/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BDB52623-5EAA-4223-BC77-619953D5AC00}"/>
              </a:ext>
            </a:extLst>
          </p:cNvPr>
          <p:cNvSpPr/>
          <p:nvPr/>
        </p:nvSpPr>
        <p:spPr>
          <a:xfrm>
            <a:off x="827722" y="1274312"/>
            <a:ext cx="10526449" cy="442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PS4 – Order Readiness Pre-Series</a:t>
            </a:r>
            <a:endParaRPr lang="de-DE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BD0206F-A48C-4019-AE52-E0F2BFCB3981}"/>
              </a:ext>
            </a:extLst>
          </p:cNvPr>
          <p:cNvSpPr/>
          <p:nvPr/>
        </p:nvSpPr>
        <p:spPr>
          <a:xfrm>
            <a:off x="926303" y="2669832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1. Make Parts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60CDE55-80B2-420F-97A5-BD7EB7F9376A}"/>
              </a:ext>
            </a:extLst>
          </p:cNvPr>
          <p:cNvSpPr/>
          <p:nvPr/>
        </p:nvSpPr>
        <p:spPr>
          <a:xfrm>
            <a:off x="926303" y="3017872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PIR -ZVSF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CA57AC1-3BB8-40ED-843E-486B8FE6C3BA}"/>
              </a:ext>
            </a:extLst>
          </p:cNvPr>
          <p:cNvSpPr/>
          <p:nvPr/>
        </p:nvSpPr>
        <p:spPr>
          <a:xfrm>
            <a:off x="932907" y="5874992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MD79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EB9B24B-60D5-466F-B727-C0D5E81E1266}"/>
              </a:ext>
            </a:extLst>
          </p:cNvPr>
          <p:cNvSpPr/>
          <p:nvPr/>
        </p:nvSpPr>
        <p:spPr>
          <a:xfrm>
            <a:off x="890080" y="5114051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F9FC87B9-0DAC-4F98-B62E-2C61005921B0}"/>
              </a:ext>
            </a:extLst>
          </p:cNvPr>
          <p:cNvSpPr/>
          <p:nvPr/>
        </p:nvSpPr>
        <p:spPr>
          <a:xfrm>
            <a:off x="192931" y="1147055"/>
            <a:ext cx="11678243" cy="5112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D97B44F-0A21-4BE5-A8B7-1FCB53E6BFA9}"/>
              </a:ext>
            </a:extLst>
          </p:cNvPr>
          <p:cNvGrpSpPr/>
          <p:nvPr/>
        </p:nvGrpSpPr>
        <p:grpSpPr>
          <a:xfrm>
            <a:off x="5521523" y="1541856"/>
            <a:ext cx="1443255" cy="1132079"/>
            <a:chOff x="516546" y="2593136"/>
            <a:chExt cx="1443255" cy="11320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08FC4CA-DBED-49A3-9EF4-D23BD636F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722" y="2593136"/>
              <a:ext cx="1132079" cy="1132079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E168DFE-CAF6-4D0C-8B34-60FA7D116C43}"/>
                </a:ext>
              </a:extLst>
            </p:cNvPr>
            <p:cNvSpPr/>
            <p:nvPr/>
          </p:nvSpPr>
          <p:spPr>
            <a:xfrm>
              <a:off x="516546" y="3479167"/>
              <a:ext cx="1152000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PS4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B28CF487-7E26-4B0B-86A5-C124607441A5}"/>
              </a:ext>
            </a:extLst>
          </p:cNvPr>
          <p:cNvSpPr/>
          <p:nvPr/>
        </p:nvSpPr>
        <p:spPr>
          <a:xfrm>
            <a:off x="9409955" y="2682453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2. Buy Parts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F216283-578B-4894-B9E5-B9E8CD4301A6}"/>
              </a:ext>
            </a:extLst>
          </p:cNvPr>
          <p:cNvCxnSpPr>
            <a:stCxn id="10" idx="1"/>
            <a:endCxn id="23" idx="3"/>
          </p:cNvCxnSpPr>
          <p:nvPr/>
        </p:nvCxnSpPr>
        <p:spPr>
          <a:xfrm flipH="1">
            <a:off x="2353171" y="2107896"/>
            <a:ext cx="3479528" cy="68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9C5BAFDC-3A13-4570-98FF-BED6E96474F5}"/>
              </a:ext>
            </a:extLst>
          </p:cNvPr>
          <p:cNvSpPr/>
          <p:nvPr/>
        </p:nvSpPr>
        <p:spPr>
          <a:xfrm rot="20991421">
            <a:off x="2986097" y="1880834"/>
            <a:ext cx="198515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Automated MRP on components via PIR –ZVSF possible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77E118E5-3876-4AAB-BF31-FE1E726F0675}"/>
              </a:ext>
            </a:extLst>
          </p:cNvPr>
          <p:cNvCxnSpPr>
            <a:cxnSpLocks/>
            <a:stCxn id="10" idx="3"/>
            <a:endCxn id="40" idx="0"/>
          </p:cNvCxnSpPr>
          <p:nvPr/>
        </p:nvCxnSpPr>
        <p:spPr>
          <a:xfrm>
            <a:off x="6964778" y="2107896"/>
            <a:ext cx="3158611" cy="5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5814FBEB-845C-46D3-9C31-330D3F321A04}"/>
              </a:ext>
            </a:extLst>
          </p:cNvPr>
          <p:cNvSpPr/>
          <p:nvPr/>
        </p:nvSpPr>
        <p:spPr>
          <a:xfrm rot="682860">
            <a:off x="7553693" y="1984979"/>
            <a:ext cx="198515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Manual MRP on components via Material Reservations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5B651AF-8EC4-437F-A0B7-6811B920E7E9}"/>
              </a:ext>
            </a:extLst>
          </p:cNvPr>
          <p:cNvSpPr/>
          <p:nvPr/>
        </p:nvSpPr>
        <p:spPr>
          <a:xfrm>
            <a:off x="6509620" y="5868755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ME3M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B692CBCE-03EC-4CED-9B2A-9495FA19C96A}"/>
              </a:ext>
            </a:extLst>
          </p:cNvPr>
          <p:cNvSpPr/>
          <p:nvPr/>
        </p:nvSpPr>
        <p:spPr>
          <a:xfrm>
            <a:off x="6509619" y="3034862"/>
            <a:ext cx="5048166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Available Purchasing Contracts (462010#####) 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9E5576F-FB01-4798-92F4-9A6490206695}"/>
              </a:ext>
            </a:extLst>
          </p:cNvPr>
          <p:cNvSpPr/>
          <p:nvPr/>
        </p:nvSpPr>
        <p:spPr>
          <a:xfrm>
            <a:off x="6520048" y="4830498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AE555E-506E-46F9-B154-449832252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3F8F9B-750A-4F40-8D9F-95F3BFB7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60" y="3241784"/>
            <a:ext cx="1630564" cy="18049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0C1854-A25F-441C-AA68-BA27DA86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80" y="5362355"/>
            <a:ext cx="3681597" cy="4178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01CB535-7DCF-4BC6-B375-7776BF2A0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11" y="4838417"/>
            <a:ext cx="3376572" cy="168829"/>
          </a:xfrm>
          <a:prstGeom prst="rect">
            <a:avLst/>
          </a:prstGeom>
        </p:spPr>
      </p:pic>
      <p:sp>
        <p:nvSpPr>
          <p:cNvPr id="34" name="Gewitterblitz 33">
            <a:extLst>
              <a:ext uri="{FF2B5EF4-FFF2-40B4-BE49-F238E27FC236}">
                <a16:creationId xmlns:a16="http://schemas.microsoft.com/office/drawing/2014/main" id="{C36FADD3-161D-4DAE-ABE6-231FA294E838}"/>
              </a:ext>
            </a:extLst>
          </p:cNvPr>
          <p:cNvSpPr/>
          <p:nvPr/>
        </p:nvSpPr>
        <p:spPr>
          <a:xfrm>
            <a:off x="2594911" y="4215206"/>
            <a:ext cx="323151" cy="43630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EB4DCBE-8856-4FB6-8BB4-2A2B0436467C}"/>
              </a:ext>
            </a:extLst>
          </p:cNvPr>
          <p:cNvSpPr/>
          <p:nvPr/>
        </p:nvSpPr>
        <p:spPr>
          <a:xfrm>
            <a:off x="3228753" y="4272152"/>
            <a:ext cx="237879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100">
                <a:solidFill>
                  <a:schemeClr val="accent1"/>
                </a:solidFill>
              </a:rPr>
              <a:t>Adjust customizing since max. 100 schedule line dates!</a:t>
            </a:r>
            <a:endParaRPr lang="de-DE" sz="1100" dirty="0">
              <a:solidFill>
                <a:schemeClr val="accent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8BB8BE4-AE3A-465B-A1EC-4ECFEDBEA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215" y="3250674"/>
            <a:ext cx="2396845" cy="14008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7F5BCEA-8806-419B-ABD9-8644FC9E3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599" y="4873791"/>
            <a:ext cx="3849186" cy="10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9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7C976-EFB1-4A88-8400-56C8E2E3E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B6988-05B1-498B-AA71-6B917D584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6B707E-50E6-41B4-90BF-BE43776C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Reporting „Order Readiness Pre-Series“</a:t>
            </a:r>
            <a:endParaRPr lang="de-DE" dirty="0"/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BDB52623-5EAA-4223-BC77-619953D5AC00}"/>
              </a:ext>
            </a:extLst>
          </p:cNvPr>
          <p:cNvSpPr/>
          <p:nvPr/>
        </p:nvSpPr>
        <p:spPr>
          <a:xfrm>
            <a:off x="827722" y="1274312"/>
            <a:ext cx="10526449" cy="442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PS4 – Order Readiness Pre-Series</a:t>
            </a:r>
            <a:endParaRPr lang="de-DE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BD0206F-A48C-4019-AE52-E0F2BFCB3981}"/>
              </a:ext>
            </a:extLst>
          </p:cNvPr>
          <p:cNvSpPr/>
          <p:nvPr/>
        </p:nvSpPr>
        <p:spPr>
          <a:xfrm>
            <a:off x="926303" y="2669832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1. Make Parts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60CDE55-80B2-420F-97A5-BD7EB7F9376A}"/>
              </a:ext>
            </a:extLst>
          </p:cNvPr>
          <p:cNvSpPr/>
          <p:nvPr/>
        </p:nvSpPr>
        <p:spPr>
          <a:xfrm>
            <a:off x="926303" y="3017872"/>
            <a:ext cx="3587108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MRP-List (Exception Messages)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CA57AC1-3BB8-40ED-843E-486B8FE6C3BA}"/>
              </a:ext>
            </a:extLst>
          </p:cNvPr>
          <p:cNvSpPr/>
          <p:nvPr/>
        </p:nvSpPr>
        <p:spPr>
          <a:xfrm>
            <a:off x="932907" y="5874992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MD07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EB9B24B-60D5-466F-B727-C0D5E81E1266}"/>
              </a:ext>
            </a:extLst>
          </p:cNvPr>
          <p:cNvSpPr/>
          <p:nvPr/>
        </p:nvSpPr>
        <p:spPr>
          <a:xfrm>
            <a:off x="890080" y="4719415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F9FC87B9-0DAC-4F98-B62E-2C61005921B0}"/>
              </a:ext>
            </a:extLst>
          </p:cNvPr>
          <p:cNvSpPr/>
          <p:nvPr/>
        </p:nvSpPr>
        <p:spPr>
          <a:xfrm>
            <a:off x="192931" y="1147055"/>
            <a:ext cx="11678243" cy="5112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D97B44F-0A21-4BE5-A8B7-1FCB53E6BFA9}"/>
              </a:ext>
            </a:extLst>
          </p:cNvPr>
          <p:cNvGrpSpPr/>
          <p:nvPr/>
        </p:nvGrpSpPr>
        <p:grpSpPr>
          <a:xfrm>
            <a:off x="5521523" y="1541856"/>
            <a:ext cx="1443255" cy="1132079"/>
            <a:chOff x="516546" y="2593136"/>
            <a:chExt cx="1443255" cy="11320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08FC4CA-DBED-49A3-9EF4-D23BD636F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722" y="2593136"/>
              <a:ext cx="1132079" cy="1132079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E168DFE-CAF6-4D0C-8B34-60FA7D116C43}"/>
                </a:ext>
              </a:extLst>
            </p:cNvPr>
            <p:cNvSpPr/>
            <p:nvPr/>
          </p:nvSpPr>
          <p:spPr>
            <a:xfrm>
              <a:off x="516546" y="3479167"/>
              <a:ext cx="1152000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PS4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B28CF487-7E26-4B0B-86A5-C124607441A5}"/>
              </a:ext>
            </a:extLst>
          </p:cNvPr>
          <p:cNvSpPr/>
          <p:nvPr/>
        </p:nvSpPr>
        <p:spPr>
          <a:xfrm>
            <a:off x="9409955" y="2682453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2. Buy Parts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F216283-578B-4894-B9E5-B9E8CD4301A6}"/>
              </a:ext>
            </a:extLst>
          </p:cNvPr>
          <p:cNvCxnSpPr>
            <a:stCxn id="10" idx="1"/>
            <a:endCxn id="23" idx="3"/>
          </p:cNvCxnSpPr>
          <p:nvPr/>
        </p:nvCxnSpPr>
        <p:spPr>
          <a:xfrm flipH="1">
            <a:off x="2353171" y="2107896"/>
            <a:ext cx="3479528" cy="68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9C5BAFDC-3A13-4570-98FF-BED6E96474F5}"/>
              </a:ext>
            </a:extLst>
          </p:cNvPr>
          <p:cNvSpPr/>
          <p:nvPr/>
        </p:nvSpPr>
        <p:spPr>
          <a:xfrm rot="20991421">
            <a:off x="2986097" y="1880834"/>
            <a:ext cx="198515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Automated MRP on components via PIR –ZVSF possible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77E118E5-3876-4AAB-BF31-FE1E726F0675}"/>
              </a:ext>
            </a:extLst>
          </p:cNvPr>
          <p:cNvCxnSpPr>
            <a:cxnSpLocks/>
            <a:stCxn id="10" idx="3"/>
            <a:endCxn id="40" idx="0"/>
          </p:cNvCxnSpPr>
          <p:nvPr/>
        </p:nvCxnSpPr>
        <p:spPr>
          <a:xfrm>
            <a:off x="6964778" y="2107896"/>
            <a:ext cx="3158611" cy="5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5814FBEB-845C-46D3-9C31-330D3F321A04}"/>
              </a:ext>
            </a:extLst>
          </p:cNvPr>
          <p:cNvSpPr/>
          <p:nvPr/>
        </p:nvSpPr>
        <p:spPr>
          <a:xfrm rot="682860">
            <a:off x="7553693" y="1984979"/>
            <a:ext cx="198515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Manual MRP on components via Material Reservations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5B651AF-8EC4-437F-A0B7-6811B920E7E9}"/>
              </a:ext>
            </a:extLst>
          </p:cNvPr>
          <p:cNvSpPr/>
          <p:nvPr/>
        </p:nvSpPr>
        <p:spPr>
          <a:xfrm>
            <a:off x="6509620" y="5868755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ME3M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B692CBCE-03EC-4CED-9B2A-9495FA19C96A}"/>
              </a:ext>
            </a:extLst>
          </p:cNvPr>
          <p:cNvSpPr/>
          <p:nvPr/>
        </p:nvSpPr>
        <p:spPr>
          <a:xfrm>
            <a:off x="6509619" y="3034862"/>
            <a:ext cx="4556519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Available MM-Scheduling Agreements (550000####)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9E5576F-FB01-4798-92F4-9A6490206695}"/>
              </a:ext>
            </a:extLst>
          </p:cNvPr>
          <p:cNvSpPr/>
          <p:nvPr/>
        </p:nvSpPr>
        <p:spPr>
          <a:xfrm>
            <a:off x="6520048" y="4830498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AE555E-506E-46F9-B154-449832252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2B7BEB-3AEA-4B7A-B386-863A6B4E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48" y="3248941"/>
            <a:ext cx="2360171" cy="14186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88226B0-37A5-4914-BCBF-CBD7D98F2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33" y="4824794"/>
            <a:ext cx="3748875" cy="102822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8209739-B8FE-46B5-98DF-B68412B80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080" y="3266176"/>
            <a:ext cx="1805551" cy="141864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D689E24-17CD-411A-AD6E-74F14A754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676" y="4746580"/>
            <a:ext cx="4117225" cy="1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7C976-EFB1-4A88-8400-56C8E2E3E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B6988-05B1-498B-AA71-6B917D584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6B707E-50E6-41B4-90BF-BE43776C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Reporting „Order Readiness Pre-Series“</a:t>
            </a:r>
            <a:endParaRPr lang="de-DE" dirty="0"/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BDB52623-5EAA-4223-BC77-619953D5AC00}"/>
              </a:ext>
            </a:extLst>
          </p:cNvPr>
          <p:cNvSpPr/>
          <p:nvPr/>
        </p:nvSpPr>
        <p:spPr>
          <a:xfrm>
            <a:off x="827722" y="1274312"/>
            <a:ext cx="10526449" cy="442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PS4 – Order Readiness Pre-Series</a:t>
            </a:r>
            <a:endParaRPr lang="de-DE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BD0206F-A48C-4019-AE52-E0F2BFCB3981}"/>
              </a:ext>
            </a:extLst>
          </p:cNvPr>
          <p:cNvSpPr/>
          <p:nvPr/>
        </p:nvSpPr>
        <p:spPr>
          <a:xfrm>
            <a:off x="926303" y="2669832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1. Make Parts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F9FC87B9-0DAC-4F98-B62E-2C61005921B0}"/>
              </a:ext>
            </a:extLst>
          </p:cNvPr>
          <p:cNvSpPr/>
          <p:nvPr/>
        </p:nvSpPr>
        <p:spPr>
          <a:xfrm>
            <a:off x="192931" y="1147055"/>
            <a:ext cx="11678243" cy="5112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D97B44F-0A21-4BE5-A8B7-1FCB53E6BFA9}"/>
              </a:ext>
            </a:extLst>
          </p:cNvPr>
          <p:cNvGrpSpPr/>
          <p:nvPr/>
        </p:nvGrpSpPr>
        <p:grpSpPr>
          <a:xfrm>
            <a:off x="5521523" y="1541856"/>
            <a:ext cx="1443255" cy="1132079"/>
            <a:chOff x="516546" y="2593136"/>
            <a:chExt cx="1443255" cy="11320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08FC4CA-DBED-49A3-9EF4-D23BD636F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722" y="2593136"/>
              <a:ext cx="1132079" cy="1132079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E168DFE-CAF6-4D0C-8B34-60FA7D116C43}"/>
                </a:ext>
              </a:extLst>
            </p:cNvPr>
            <p:cNvSpPr/>
            <p:nvPr/>
          </p:nvSpPr>
          <p:spPr>
            <a:xfrm>
              <a:off x="516546" y="3479167"/>
              <a:ext cx="1152000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PS4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B28CF487-7E26-4B0B-86A5-C124607441A5}"/>
              </a:ext>
            </a:extLst>
          </p:cNvPr>
          <p:cNvSpPr/>
          <p:nvPr/>
        </p:nvSpPr>
        <p:spPr>
          <a:xfrm>
            <a:off x="9409955" y="2682453"/>
            <a:ext cx="14268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2. Buy Parts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F216283-578B-4894-B9E5-B9E8CD4301A6}"/>
              </a:ext>
            </a:extLst>
          </p:cNvPr>
          <p:cNvCxnSpPr>
            <a:stCxn id="10" idx="1"/>
            <a:endCxn id="23" idx="3"/>
          </p:cNvCxnSpPr>
          <p:nvPr/>
        </p:nvCxnSpPr>
        <p:spPr>
          <a:xfrm flipH="1">
            <a:off x="2353171" y="2107896"/>
            <a:ext cx="3479528" cy="68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9C5BAFDC-3A13-4570-98FF-BED6E96474F5}"/>
              </a:ext>
            </a:extLst>
          </p:cNvPr>
          <p:cNvSpPr/>
          <p:nvPr/>
        </p:nvSpPr>
        <p:spPr>
          <a:xfrm rot="20991421">
            <a:off x="2986097" y="1880834"/>
            <a:ext cx="198515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Automated MRP on components via PIR –ZVSF possible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77E118E5-3876-4AAB-BF31-FE1E726F0675}"/>
              </a:ext>
            </a:extLst>
          </p:cNvPr>
          <p:cNvCxnSpPr>
            <a:cxnSpLocks/>
            <a:stCxn id="10" idx="3"/>
            <a:endCxn id="40" idx="0"/>
          </p:cNvCxnSpPr>
          <p:nvPr/>
        </p:nvCxnSpPr>
        <p:spPr>
          <a:xfrm>
            <a:off x="6964778" y="2107896"/>
            <a:ext cx="3158611" cy="5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5814FBEB-845C-46D3-9C31-330D3F321A04}"/>
              </a:ext>
            </a:extLst>
          </p:cNvPr>
          <p:cNvSpPr/>
          <p:nvPr/>
        </p:nvSpPr>
        <p:spPr>
          <a:xfrm rot="682860">
            <a:off x="7553693" y="1984979"/>
            <a:ext cx="198515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Manual MRP on components via Material Reservations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5B651AF-8EC4-437F-A0B7-6811B920E7E9}"/>
              </a:ext>
            </a:extLst>
          </p:cNvPr>
          <p:cNvSpPr/>
          <p:nvPr/>
        </p:nvSpPr>
        <p:spPr>
          <a:xfrm>
            <a:off x="6509620" y="5868755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ZMM_246N_MONITOR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B692CBCE-03EC-4CED-9B2A-9495FA19C96A}"/>
              </a:ext>
            </a:extLst>
          </p:cNvPr>
          <p:cNvSpPr/>
          <p:nvPr/>
        </p:nvSpPr>
        <p:spPr>
          <a:xfrm>
            <a:off x="6509619" y="3034862"/>
            <a:ext cx="4556519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GAP-246 worked correct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9E5576F-FB01-4798-92F4-9A6490206695}"/>
              </a:ext>
            </a:extLst>
          </p:cNvPr>
          <p:cNvSpPr/>
          <p:nvPr/>
        </p:nvSpPr>
        <p:spPr>
          <a:xfrm>
            <a:off x="6520048" y="4830498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AE555E-506E-46F9-B154-449832252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DB0189-8821-4FA2-A454-36579130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619" y="3255135"/>
            <a:ext cx="1577025" cy="1567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787B8D-BA2B-4042-9D32-06AEA9130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18" y="5089000"/>
            <a:ext cx="4924195" cy="6395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6D964D-DB1C-47CD-B355-CC22EF7D3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32" y="5201490"/>
            <a:ext cx="851931" cy="8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1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7C976-EFB1-4A88-8400-56C8E2E3E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B6988-05B1-498B-AA71-6B917D584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6B707E-50E6-41B4-90BF-BE43776C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Reporting „Order Readiness Pre-Series“</a:t>
            </a:r>
            <a:endParaRPr lang="de-DE" dirty="0"/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BDB52623-5EAA-4223-BC77-619953D5AC00}"/>
              </a:ext>
            </a:extLst>
          </p:cNvPr>
          <p:cNvSpPr/>
          <p:nvPr/>
        </p:nvSpPr>
        <p:spPr>
          <a:xfrm>
            <a:off x="827722" y="1274312"/>
            <a:ext cx="10526449" cy="442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PS4 – Order Readiness Pre-Series</a:t>
            </a:r>
            <a:endParaRPr lang="de-DE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BD0206F-A48C-4019-AE52-E0F2BFCB3981}"/>
              </a:ext>
            </a:extLst>
          </p:cNvPr>
          <p:cNvSpPr/>
          <p:nvPr/>
        </p:nvSpPr>
        <p:spPr>
          <a:xfrm>
            <a:off x="926303" y="2669832"/>
            <a:ext cx="29390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600">
                <a:solidFill>
                  <a:schemeClr val="accent1"/>
                </a:solidFill>
              </a:rPr>
              <a:t>General Master Data Review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F9FC87B9-0DAC-4F98-B62E-2C61005921B0}"/>
              </a:ext>
            </a:extLst>
          </p:cNvPr>
          <p:cNvSpPr/>
          <p:nvPr/>
        </p:nvSpPr>
        <p:spPr>
          <a:xfrm>
            <a:off x="192931" y="1147055"/>
            <a:ext cx="11678243" cy="5112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D97B44F-0A21-4BE5-A8B7-1FCB53E6BFA9}"/>
              </a:ext>
            </a:extLst>
          </p:cNvPr>
          <p:cNvGrpSpPr/>
          <p:nvPr/>
        </p:nvGrpSpPr>
        <p:grpSpPr>
          <a:xfrm>
            <a:off x="5521523" y="1541856"/>
            <a:ext cx="1443255" cy="1132079"/>
            <a:chOff x="516546" y="2593136"/>
            <a:chExt cx="1443255" cy="11320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08FC4CA-DBED-49A3-9EF4-D23BD636F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722" y="2593136"/>
              <a:ext cx="1132079" cy="1132079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E168DFE-CAF6-4D0C-8B34-60FA7D116C43}"/>
                </a:ext>
              </a:extLst>
            </p:cNvPr>
            <p:cNvSpPr/>
            <p:nvPr/>
          </p:nvSpPr>
          <p:spPr>
            <a:xfrm>
              <a:off x="516546" y="3479167"/>
              <a:ext cx="1152000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PS4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1" name="Rechteck 50">
            <a:extLst>
              <a:ext uri="{FF2B5EF4-FFF2-40B4-BE49-F238E27FC236}">
                <a16:creationId xmlns:a16="http://schemas.microsoft.com/office/drawing/2014/main" id="{B692CBCE-03EC-4CED-9B2A-9495FA19C96A}"/>
              </a:ext>
            </a:extLst>
          </p:cNvPr>
          <p:cNvSpPr/>
          <p:nvPr/>
        </p:nvSpPr>
        <p:spPr>
          <a:xfrm>
            <a:off x="926303" y="2980415"/>
            <a:ext cx="4556519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Selection: Example Selection Screen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9E5576F-FB01-4798-92F4-9A6490206695}"/>
              </a:ext>
            </a:extLst>
          </p:cNvPr>
          <p:cNvSpPr/>
          <p:nvPr/>
        </p:nvSpPr>
        <p:spPr>
          <a:xfrm>
            <a:off x="4926739" y="2980415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Result-Standard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AE555E-506E-46F9-B154-449832252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5C1F16-5E11-471A-A549-D10A3463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03" y="3244414"/>
            <a:ext cx="3296983" cy="241079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B0AD45-19F4-4110-9B07-B972AB8E7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061" y="3244414"/>
            <a:ext cx="6889675" cy="53110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815FB41B-5D9B-4336-9CF3-FF211FD0314F}"/>
              </a:ext>
            </a:extLst>
          </p:cNvPr>
          <p:cNvSpPr/>
          <p:nvPr/>
        </p:nvSpPr>
        <p:spPr>
          <a:xfrm>
            <a:off x="985019" y="5961088"/>
            <a:ext cx="198515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ZQ_SCM01_00#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28" name="Gewitterblitz 27">
            <a:extLst>
              <a:ext uri="{FF2B5EF4-FFF2-40B4-BE49-F238E27FC236}">
                <a16:creationId xmlns:a16="http://schemas.microsoft.com/office/drawing/2014/main" id="{CCAF2A57-2DD1-453F-AEBC-C4B04F8F1C13}"/>
              </a:ext>
            </a:extLst>
          </p:cNvPr>
          <p:cNvSpPr/>
          <p:nvPr/>
        </p:nvSpPr>
        <p:spPr>
          <a:xfrm>
            <a:off x="2395821" y="5719253"/>
            <a:ext cx="323151" cy="43630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D80930-28E2-4CDB-ACA8-CFDED190D579}"/>
              </a:ext>
            </a:extLst>
          </p:cNvPr>
          <p:cNvSpPr/>
          <p:nvPr/>
        </p:nvSpPr>
        <p:spPr>
          <a:xfrm>
            <a:off x="2936020" y="5962932"/>
            <a:ext cx="2378799" cy="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100">
                <a:solidFill>
                  <a:schemeClr val="accent1"/>
                </a:solidFill>
              </a:rPr>
              <a:t>Query to be designed by SYNRE</a:t>
            </a:r>
            <a:endParaRPr lang="de-DE" sz="1100" dirty="0">
              <a:solidFill>
                <a:schemeClr val="accent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B8988B1-7B61-4D5A-937E-F98E107D0E92}"/>
              </a:ext>
            </a:extLst>
          </p:cNvPr>
          <p:cNvSpPr/>
          <p:nvPr/>
        </p:nvSpPr>
        <p:spPr>
          <a:xfrm>
            <a:off x="5482822" y="5762877"/>
            <a:ext cx="377633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Alternatively ZMM60 enlarged customizing</a:t>
            </a:r>
          </a:p>
          <a:p>
            <a:pPr lvl="0">
              <a:spcBef>
                <a:spcPts val="0"/>
              </a:spcBef>
            </a:pPr>
            <a:r>
              <a:rPr lang="de-DE" sz="1200">
                <a:solidFill>
                  <a:schemeClr val="accent1"/>
                </a:solidFill>
              </a:rPr>
              <a:t>Align Christine Schinagl SYNRE-1183</a:t>
            </a:r>
            <a:endParaRPr lang="de-D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7C976-EFB1-4A88-8400-56C8E2E3E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B6988-05B1-498B-AA71-6B917D584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6B707E-50E6-41B4-90BF-BE43776C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015F20-A1FF-443F-845F-51C141A11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82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F3ED7-DB56-4289-90C2-214839B4C8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4A9A8B-DD9F-4445-9D91-99F27528C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6658C0A-000B-4BAE-B69F-B8EDA69B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Operative Praxis-Beispiele</a:t>
            </a:r>
            <a:endParaRPr lang="de-DE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3D49687-02D3-4650-8CBE-1FD3C7461FA5}"/>
              </a:ext>
            </a:extLst>
          </p:cNvPr>
          <p:cNvGrpSpPr/>
          <p:nvPr/>
        </p:nvGrpSpPr>
        <p:grpSpPr>
          <a:xfrm>
            <a:off x="1603303" y="4496811"/>
            <a:ext cx="1522700" cy="1684861"/>
            <a:chOff x="913183" y="3689976"/>
            <a:chExt cx="1522700" cy="1684861"/>
          </a:xfrm>
        </p:grpSpPr>
        <p:sp>
          <p:nvSpPr>
            <p:cNvPr id="29" name="Rechteck 28"/>
            <p:cNvSpPr/>
            <p:nvPr/>
          </p:nvSpPr>
          <p:spPr>
            <a:xfrm>
              <a:off x="1057027" y="4759284"/>
              <a:ext cx="1152000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PS4 PSP-Shoppingcard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LED ohne Mat.nr.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(590005140-001)</a:t>
              </a:r>
              <a:endParaRPr lang="de-DE" sz="1000" dirty="0">
                <a:solidFill>
                  <a:schemeClr val="accent1"/>
                </a:solidFill>
              </a:endParaRPr>
            </a:p>
          </p:txBody>
        </p: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98608AA-099F-43CE-AFB1-F376B4BCC75E}"/>
                </a:ext>
              </a:extLst>
            </p:cNvPr>
            <p:cNvGrpSpPr/>
            <p:nvPr/>
          </p:nvGrpSpPr>
          <p:grpSpPr>
            <a:xfrm>
              <a:off x="913183" y="3689976"/>
              <a:ext cx="1522700" cy="944638"/>
              <a:chOff x="913183" y="3689976"/>
              <a:chExt cx="1522700" cy="944638"/>
            </a:xfrm>
          </p:grpSpPr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F9400201-F60A-4D36-B0AD-D029A827E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8004" y="3689976"/>
                <a:ext cx="751514" cy="751514"/>
              </a:xfrm>
              <a:prstGeom prst="rect">
                <a:avLst/>
              </a:prstGeom>
            </p:spPr>
          </p:pic>
          <p:sp>
            <p:nvSpPr>
              <p:cNvPr id="108" name="Rechteck 107">
                <a:extLst>
                  <a:ext uri="{FF2B5EF4-FFF2-40B4-BE49-F238E27FC236}">
                    <a16:creationId xmlns:a16="http://schemas.microsoft.com/office/drawing/2014/main" id="{AC899567-CBDD-4B95-866C-6170DFDD46CA}"/>
                  </a:ext>
                </a:extLst>
              </p:cNvPr>
              <p:cNvSpPr/>
              <p:nvPr/>
            </p:nvSpPr>
            <p:spPr>
              <a:xfrm>
                <a:off x="913183" y="4465337"/>
                <a:ext cx="1522700" cy="169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b" anchorCtr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de-DE" sz="1100" b="1">
                    <a:solidFill>
                      <a:schemeClr val="accent1"/>
                    </a:solidFill>
                  </a:rPr>
                  <a:t>G6X/RR24 AMB-Light</a:t>
                </a:r>
                <a:endParaRPr lang="de-DE" sz="105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9F7B7D6-D609-4C6E-AD8B-8B76CCEA29E8}"/>
              </a:ext>
            </a:extLst>
          </p:cNvPr>
          <p:cNvGrpSpPr/>
          <p:nvPr/>
        </p:nvGrpSpPr>
        <p:grpSpPr>
          <a:xfrm>
            <a:off x="288129" y="1092781"/>
            <a:ext cx="1186380" cy="1684861"/>
            <a:chOff x="3142144" y="3689976"/>
            <a:chExt cx="1186380" cy="1684861"/>
          </a:xfrm>
        </p:grpSpPr>
        <p:grpSp>
          <p:nvGrpSpPr>
            <p:cNvPr id="134" name="Gruppieren 133">
              <a:extLst>
                <a:ext uri="{FF2B5EF4-FFF2-40B4-BE49-F238E27FC236}">
                  <a16:creationId xmlns:a16="http://schemas.microsoft.com/office/drawing/2014/main" id="{B5491F86-41A4-459E-BBD2-E130EED0AF46}"/>
                </a:ext>
              </a:extLst>
            </p:cNvPr>
            <p:cNvGrpSpPr/>
            <p:nvPr/>
          </p:nvGrpSpPr>
          <p:grpSpPr>
            <a:xfrm>
              <a:off x="3142144" y="3689976"/>
              <a:ext cx="1152000" cy="944638"/>
              <a:chOff x="1069003" y="3689976"/>
              <a:chExt cx="1152000" cy="944638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AE46785-8FBC-411B-ADBE-0C3D1CC94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8004" y="3689976"/>
                <a:ext cx="751514" cy="75151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4912EE3A-D6AC-4479-8DC5-C825ABEDE36D}"/>
                  </a:ext>
                </a:extLst>
              </p:cNvPr>
              <p:cNvSpPr/>
              <p:nvPr/>
            </p:nvSpPr>
            <p:spPr>
              <a:xfrm>
                <a:off x="1069003" y="4465337"/>
                <a:ext cx="1152000" cy="169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 anchorCtr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de-DE" sz="1100" b="1">
                    <a:solidFill>
                      <a:schemeClr val="accent1"/>
                    </a:solidFill>
                  </a:rPr>
                  <a:t>AMG S-Box</a:t>
                </a:r>
                <a:endParaRPr lang="de-DE" sz="105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02A9686C-A776-47DC-A88C-1DA27F6CE023}"/>
                </a:ext>
              </a:extLst>
            </p:cNvPr>
            <p:cNvSpPr/>
            <p:nvPr/>
          </p:nvSpPr>
          <p:spPr>
            <a:xfrm>
              <a:off x="3176524" y="4759284"/>
              <a:ext cx="1152000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CS02 PSP-Shoppingcard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S-Box Mat.nr.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(Mat.nr. in Klärung)</a:t>
              </a:r>
              <a:endParaRPr lang="de-DE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E075F2FD-F443-4DBF-93D2-ED5B90589DCD}"/>
              </a:ext>
            </a:extLst>
          </p:cNvPr>
          <p:cNvGrpSpPr/>
          <p:nvPr/>
        </p:nvGrpSpPr>
        <p:grpSpPr>
          <a:xfrm>
            <a:off x="8565863" y="791969"/>
            <a:ext cx="1209327" cy="1653809"/>
            <a:chOff x="5217212" y="3721028"/>
            <a:chExt cx="1209327" cy="1653809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275C68C6-8C94-4D70-B36B-CC25AF9EBF97}"/>
                </a:ext>
              </a:extLst>
            </p:cNvPr>
            <p:cNvGrpSpPr/>
            <p:nvPr/>
          </p:nvGrpSpPr>
          <p:grpSpPr>
            <a:xfrm>
              <a:off x="5217212" y="3721028"/>
              <a:ext cx="1152000" cy="944638"/>
              <a:chOff x="1069003" y="3689976"/>
              <a:chExt cx="1152000" cy="944638"/>
            </a:xfrm>
          </p:grpSpPr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F4816F43-9FB3-401D-BE6A-B43623DE7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8004" y="3689976"/>
                <a:ext cx="751514" cy="751514"/>
              </a:xfrm>
              <a:prstGeom prst="rect">
                <a:avLst/>
              </a:prstGeom>
            </p:spPr>
          </p:pic>
          <p:sp>
            <p:nvSpPr>
              <p:cNvPr id="143" name="Rechteck 142">
                <a:extLst>
                  <a:ext uri="{FF2B5EF4-FFF2-40B4-BE49-F238E27FC236}">
                    <a16:creationId xmlns:a16="http://schemas.microsoft.com/office/drawing/2014/main" id="{09D029A0-5D22-4874-B9EF-2F5ED092ED97}"/>
                  </a:ext>
                </a:extLst>
              </p:cNvPr>
              <p:cNvSpPr/>
              <p:nvPr/>
            </p:nvSpPr>
            <p:spPr>
              <a:xfrm>
                <a:off x="1069003" y="4465337"/>
                <a:ext cx="1152000" cy="169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 anchorCtr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de-DE" sz="1100" b="1">
                    <a:solidFill>
                      <a:schemeClr val="accent1"/>
                    </a:solidFill>
                  </a:rPr>
                  <a:t>PPE DIUS</a:t>
                </a:r>
                <a:endParaRPr lang="de-DE" sz="105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6A0BEEF6-BA1F-4DA7-AED4-924AFED7F058}"/>
                </a:ext>
              </a:extLst>
            </p:cNvPr>
            <p:cNvSpPr/>
            <p:nvPr/>
          </p:nvSpPr>
          <p:spPr>
            <a:xfrm>
              <a:off x="5274539" y="4759284"/>
              <a:ext cx="1152000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Kurzfristige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Verlagerung von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BRA nach TEM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(über 100 Mat.nr.)</a:t>
              </a:r>
              <a:endParaRPr lang="de-DE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623AA30-AC67-4543-B88A-CA6BFC112EFC}"/>
              </a:ext>
            </a:extLst>
          </p:cNvPr>
          <p:cNvGrpSpPr/>
          <p:nvPr/>
        </p:nvGrpSpPr>
        <p:grpSpPr>
          <a:xfrm>
            <a:off x="9240361" y="4493704"/>
            <a:ext cx="1154358" cy="1829943"/>
            <a:chOff x="7114839" y="3710046"/>
            <a:chExt cx="1154358" cy="1829943"/>
          </a:xfrm>
        </p:grpSpPr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6BC8B928-1FF6-4696-979C-FD8BAF89B959}"/>
                </a:ext>
              </a:extLst>
            </p:cNvPr>
            <p:cNvGrpSpPr/>
            <p:nvPr/>
          </p:nvGrpSpPr>
          <p:grpSpPr>
            <a:xfrm>
              <a:off x="7114839" y="3710046"/>
              <a:ext cx="1152000" cy="944638"/>
              <a:chOff x="1069003" y="3689976"/>
              <a:chExt cx="1152000" cy="944638"/>
            </a:xfrm>
          </p:grpSpPr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1A778C34-67F5-41B8-AD86-10A426946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8004" y="3689976"/>
                <a:ext cx="751514" cy="751514"/>
              </a:xfrm>
              <a:prstGeom prst="rect">
                <a:avLst/>
              </a:prstGeom>
            </p:spPr>
          </p:pic>
          <p:sp>
            <p:nvSpPr>
              <p:cNvPr id="149" name="Rechteck 148">
                <a:extLst>
                  <a:ext uri="{FF2B5EF4-FFF2-40B4-BE49-F238E27FC236}">
                    <a16:creationId xmlns:a16="http://schemas.microsoft.com/office/drawing/2014/main" id="{C31588FE-8559-4AE5-BF66-366E9D30A937}"/>
                  </a:ext>
                </a:extLst>
              </p:cNvPr>
              <p:cNvSpPr/>
              <p:nvPr/>
            </p:nvSpPr>
            <p:spPr>
              <a:xfrm>
                <a:off x="1069003" y="4465337"/>
                <a:ext cx="1152000" cy="169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 anchorCtr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de-DE" sz="1100" b="1">
                    <a:solidFill>
                      <a:schemeClr val="accent1"/>
                    </a:solidFill>
                  </a:rPr>
                  <a:t>BEA 3.0</a:t>
                </a:r>
                <a:endParaRPr lang="de-DE" sz="105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81787940-A3C4-4818-9A82-7BB58D1FD667}"/>
                </a:ext>
              </a:extLst>
            </p:cNvPr>
            <p:cNvSpPr/>
            <p:nvPr/>
          </p:nvSpPr>
          <p:spPr>
            <a:xfrm>
              <a:off x="7117197" y="4770548"/>
              <a:ext cx="115200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Kurzfristige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Verlagerung von TEM Bestellungen nach Braunau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(ca. 200 Mat.nr.)</a:t>
              </a:r>
              <a:endParaRPr lang="de-DE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9A6A809-A5DD-4C45-A09B-88ADC956A607}"/>
              </a:ext>
            </a:extLst>
          </p:cNvPr>
          <p:cNvGrpSpPr/>
          <p:nvPr/>
        </p:nvGrpSpPr>
        <p:grpSpPr>
          <a:xfrm>
            <a:off x="4476871" y="4491833"/>
            <a:ext cx="1154358" cy="1829943"/>
            <a:chOff x="8869722" y="3721028"/>
            <a:chExt cx="1154358" cy="1829943"/>
          </a:xfrm>
        </p:grpSpPr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CB696B58-6946-4148-948E-AF4E5D86ED89}"/>
                </a:ext>
              </a:extLst>
            </p:cNvPr>
            <p:cNvGrpSpPr/>
            <p:nvPr/>
          </p:nvGrpSpPr>
          <p:grpSpPr>
            <a:xfrm>
              <a:off x="8869722" y="3721028"/>
              <a:ext cx="1152000" cy="944638"/>
              <a:chOff x="1069003" y="3689976"/>
              <a:chExt cx="1152000" cy="944638"/>
            </a:xfrm>
          </p:grpSpPr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4DA51681-1CE2-49E5-A371-8FAED552D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8004" y="3689976"/>
                <a:ext cx="751514" cy="751514"/>
              </a:xfrm>
              <a:prstGeom prst="rect">
                <a:avLst/>
              </a:prstGeom>
            </p:spPr>
          </p:pic>
          <p:sp>
            <p:nvSpPr>
              <p:cNvPr id="155" name="Rechteck 154">
                <a:extLst>
                  <a:ext uri="{FF2B5EF4-FFF2-40B4-BE49-F238E27FC236}">
                    <a16:creationId xmlns:a16="http://schemas.microsoft.com/office/drawing/2014/main" id="{A8859630-1C54-477D-B545-0D518F70FF9F}"/>
                  </a:ext>
                </a:extLst>
              </p:cNvPr>
              <p:cNvSpPr/>
              <p:nvPr/>
            </p:nvSpPr>
            <p:spPr>
              <a:xfrm>
                <a:off x="1069003" y="4465337"/>
                <a:ext cx="1152000" cy="169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 anchorCtr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de-DE" sz="1100" b="1">
                    <a:solidFill>
                      <a:schemeClr val="accent1"/>
                    </a:solidFill>
                  </a:rPr>
                  <a:t>Sternkoppler</a:t>
                </a:r>
                <a:endParaRPr lang="de-DE" sz="105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75716CC1-DAD0-4FDB-959F-57F8A98E76F9}"/>
                </a:ext>
              </a:extLst>
            </p:cNvPr>
            <p:cNvSpPr/>
            <p:nvPr/>
          </p:nvSpPr>
          <p:spPr>
            <a:xfrm>
              <a:off x="8872080" y="4781530"/>
              <a:ext cx="115200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Einmaliges Robben von Braunau oder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Serienbelieferung TEM</a:t>
              </a:r>
            </a:p>
            <a:p>
              <a:pPr lvl="0" algn="ctr">
                <a:spcBef>
                  <a:spcPts val="0"/>
                </a:spcBef>
              </a:pPr>
              <a:r>
                <a:rPr lang="de-DE" sz="1000">
                  <a:solidFill>
                    <a:schemeClr val="accent1"/>
                  </a:solidFill>
                </a:rPr>
                <a:t>(ca. 5 Mat.nr.)</a:t>
              </a:r>
              <a:endParaRPr lang="de-DE" sz="1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8" name="Rechteck 157">
            <a:extLst>
              <a:ext uri="{FF2B5EF4-FFF2-40B4-BE49-F238E27FC236}">
                <a16:creationId xmlns:a16="http://schemas.microsoft.com/office/drawing/2014/main" id="{D15EF72B-724D-4469-9843-0DF5D79F6DC6}"/>
              </a:ext>
            </a:extLst>
          </p:cNvPr>
          <p:cNvSpPr/>
          <p:nvPr/>
        </p:nvSpPr>
        <p:spPr>
          <a:xfrm>
            <a:off x="3952100" y="1794448"/>
            <a:ext cx="11520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b="1">
                <a:solidFill>
                  <a:schemeClr val="accent1"/>
                </a:solidFill>
              </a:rPr>
              <a:t>VIB</a:t>
            </a:r>
            <a:endParaRPr lang="de-DE" sz="1050" b="1" dirty="0">
              <a:solidFill>
                <a:schemeClr val="accent1"/>
              </a:solidFill>
            </a:endParaRP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5379FD02-45D4-4FD4-801E-8EF29002F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44" y="1009401"/>
            <a:ext cx="751514" cy="751514"/>
          </a:xfrm>
          <a:prstGeom prst="rect">
            <a:avLst/>
          </a:prstGeom>
        </p:spPr>
      </p:pic>
      <p:cxnSp>
        <p:nvCxnSpPr>
          <p:cNvPr id="161" name="Gerader Verbinder 160">
            <a:extLst>
              <a:ext uri="{FF2B5EF4-FFF2-40B4-BE49-F238E27FC236}">
                <a16:creationId xmlns:a16="http://schemas.microsoft.com/office/drawing/2014/main" id="{4FC1A91F-B09D-471A-8840-013C34E802EE}"/>
              </a:ext>
            </a:extLst>
          </p:cNvPr>
          <p:cNvCxnSpPr>
            <a:cxnSpLocks/>
          </p:cNvCxnSpPr>
          <p:nvPr/>
        </p:nvCxnSpPr>
        <p:spPr>
          <a:xfrm>
            <a:off x="1515672" y="1548122"/>
            <a:ext cx="2436428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r Verbinder 161">
            <a:extLst>
              <a:ext uri="{FF2B5EF4-FFF2-40B4-BE49-F238E27FC236}">
                <a16:creationId xmlns:a16="http://schemas.microsoft.com/office/drawing/2014/main" id="{E90949F1-E486-48AB-9586-A225A4E508F3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4996075" y="1600138"/>
            <a:ext cx="4432932" cy="1418657"/>
          </a:xfrm>
          <a:prstGeom prst="line">
            <a:avLst/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57BB6912-4326-4562-954C-1AF7C6A45A25}"/>
              </a:ext>
            </a:extLst>
          </p:cNvPr>
          <p:cNvGrpSpPr/>
          <p:nvPr/>
        </p:nvGrpSpPr>
        <p:grpSpPr>
          <a:xfrm>
            <a:off x="1872751" y="2456310"/>
            <a:ext cx="8769952" cy="1971165"/>
            <a:chOff x="1872751" y="2456310"/>
            <a:chExt cx="8769952" cy="1971165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5569B56E-05BA-4DE6-9830-EC6FCE6E0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532" y="2456310"/>
              <a:ext cx="648242" cy="648242"/>
            </a:xfrm>
            <a:prstGeom prst="rect">
              <a:avLst/>
            </a:prstGeom>
          </p:spPr>
        </p:pic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7DDB5443-4B69-4AB1-8DF8-A3DEEE529318}"/>
                </a:ext>
              </a:extLst>
            </p:cNvPr>
            <p:cNvGrpSpPr/>
            <p:nvPr/>
          </p:nvGrpSpPr>
          <p:grpSpPr>
            <a:xfrm>
              <a:off x="1872751" y="2501377"/>
              <a:ext cx="8769952" cy="1926098"/>
              <a:chOff x="1872751" y="2501377"/>
              <a:chExt cx="8769952" cy="1926098"/>
            </a:xfrm>
          </p:grpSpPr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7062FE25-6ADE-43CF-8F6B-F3EC08A5DB90}"/>
                  </a:ext>
                </a:extLst>
              </p:cNvPr>
              <p:cNvGrpSpPr/>
              <p:nvPr/>
            </p:nvGrpSpPr>
            <p:grpSpPr>
              <a:xfrm>
                <a:off x="1872751" y="2501377"/>
                <a:ext cx="8769952" cy="1926098"/>
                <a:chOff x="324000" y="1113584"/>
                <a:chExt cx="8769952" cy="1926098"/>
              </a:xfrm>
            </p:grpSpPr>
            <p:sp>
              <p:nvSpPr>
                <p:cNvPr id="43" name="Rechteck: abgerundete Ecken 42">
                  <a:extLst>
                    <a:ext uri="{FF2B5EF4-FFF2-40B4-BE49-F238E27FC236}">
                      <a16:creationId xmlns:a16="http://schemas.microsoft.com/office/drawing/2014/main" id="{E5BCD049-BD20-4905-BD33-3D69E091BE0A}"/>
                    </a:ext>
                  </a:extLst>
                </p:cNvPr>
                <p:cNvSpPr/>
                <p:nvPr/>
              </p:nvSpPr>
              <p:spPr>
                <a:xfrm>
                  <a:off x="324000" y="1113584"/>
                  <a:ext cx="8725915" cy="1926098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t" anchorCtr="0"/>
                <a:lstStyle/>
                <a:p>
                  <a:pPr algn="l"/>
                  <a:endParaRPr lang="de-DE" dirty="0" err="1"/>
                </a:p>
              </p:txBody>
            </p:sp>
            <p:cxnSp>
              <p:nvCxnSpPr>
                <p:cNvPr id="98" name="Gerader Verbinder 97"/>
                <p:cNvCxnSpPr>
                  <a:cxnSpLocks/>
                </p:cNvCxnSpPr>
                <p:nvPr/>
              </p:nvCxnSpPr>
              <p:spPr>
                <a:xfrm>
                  <a:off x="3505299" y="1700808"/>
                  <a:ext cx="4248472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58A6E833-D7F8-4E54-9017-ED14A05D2BAD}"/>
                    </a:ext>
                  </a:extLst>
                </p:cNvPr>
                <p:cNvGrpSpPr/>
                <p:nvPr/>
              </p:nvGrpSpPr>
              <p:grpSpPr>
                <a:xfrm>
                  <a:off x="2722379" y="1226130"/>
                  <a:ext cx="1224007" cy="939459"/>
                  <a:chOff x="3001244" y="4083804"/>
                  <a:chExt cx="1224007" cy="939459"/>
                </a:xfrm>
              </p:grpSpPr>
              <p:sp>
                <p:nvSpPr>
                  <p:cNvPr id="21" name="Rechteck 20"/>
                  <p:cNvSpPr/>
                  <p:nvPr/>
                </p:nvSpPr>
                <p:spPr>
                  <a:xfrm>
                    <a:off x="3073251" y="4853986"/>
                    <a:ext cx="1152000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1077 BRA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  <p:pic>
                <p:nvPicPr>
                  <p:cNvPr id="18" name="Grafik 17">
                    <a:extLst>
                      <a:ext uri="{FF2B5EF4-FFF2-40B4-BE49-F238E27FC236}">
                        <a16:creationId xmlns:a16="http://schemas.microsoft.com/office/drawing/2014/main" id="{47193E7C-AC69-4931-90F0-0EAF0F4AEA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01244" y="4083804"/>
                    <a:ext cx="751514" cy="75151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95F38554-4F40-4966-9B90-9D9441AA617A}"/>
                    </a:ext>
                  </a:extLst>
                </p:cNvPr>
                <p:cNvGrpSpPr/>
                <p:nvPr/>
              </p:nvGrpSpPr>
              <p:grpSpPr>
                <a:xfrm>
                  <a:off x="7880256" y="1255245"/>
                  <a:ext cx="1213696" cy="937981"/>
                  <a:chOff x="7566195" y="4121315"/>
                  <a:chExt cx="1213696" cy="937981"/>
                </a:xfrm>
              </p:grpSpPr>
              <p:pic>
                <p:nvPicPr>
                  <p:cNvPr id="102" name="Grafik 101">
                    <a:extLst>
                      <a:ext uri="{FF2B5EF4-FFF2-40B4-BE49-F238E27FC236}">
                        <a16:creationId xmlns:a16="http://schemas.microsoft.com/office/drawing/2014/main" id="{9DE85B31-E49A-4798-A214-9798179BAC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566195" y="4121315"/>
                    <a:ext cx="751514" cy="751514"/>
                  </a:xfrm>
                  <a:prstGeom prst="rect">
                    <a:avLst/>
                  </a:prstGeom>
                </p:spPr>
              </p:pic>
              <p:sp>
                <p:nvSpPr>
                  <p:cNvPr id="103" name="Rechteck 102">
                    <a:extLst>
                      <a:ext uri="{FF2B5EF4-FFF2-40B4-BE49-F238E27FC236}">
                        <a16:creationId xmlns:a16="http://schemas.microsoft.com/office/drawing/2014/main" id="{D8DC59F6-DB8F-491E-95EB-16687A644867}"/>
                      </a:ext>
                    </a:extLst>
                  </p:cNvPr>
                  <p:cNvSpPr/>
                  <p:nvPr/>
                </p:nvSpPr>
                <p:spPr>
                  <a:xfrm>
                    <a:off x="7627891" y="4890019"/>
                    <a:ext cx="1152000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1178 TEM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24EB00D6-D495-41BE-826B-49D43B56F7B5}"/>
                    </a:ext>
                  </a:extLst>
                </p:cNvPr>
                <p:cNvGrpSpPr/>
                <p:nvPr/>
              </p:nvGrpSpPr>
              <p:grpSpPr>
                <a:xfrm>
                  <a:off x="4960140" y="1878995"/>
                  <a:ext cx="1651782" cy="1051394"/>
                  <a:chOff x="5271696" y="5035244"/>
                  <a:chExt cx="1651782" cy="1051394"/>
                </a:xfrm>
              </p:grpSpPr>
              <p:pic>
                <p:nvPicPr>
                  <p:cNvPr id="20" name="Grafik 19">
                    <a:extLst>
                      <a:ext uri="{FF2B5EF4-FFF2-40B4-BE49-F238E27FC236}">
                        <a16:creationId xmlns:a16="http://schemas.microsoft.com/office/drawing/2014/main" id="{2418840D-B2DA-45B9-AB6A-B05E19E6BC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424021" y="5035244"/>
                    <a:ext cx="1110805" cy="934282"/>
                  </a:xfrm>
                  <a:prstGeom prst="rect">
                    <a:avLst/>
                  </a:prstGeom>
                </p:spPr>
              </p:pic>
              <p:sp>
                <p:nvSpPr>
                  <p:cNvPr id="105" name="Rechteck 104">
                    <a:extLst>
                      <a:ext uri="{FF2B5EF4-FFF2-40B4-BE49-F238E27FC236}">
                        <a16:creationId xmlns:a16="http://schemas.microsoft.com/office/drawing/2014/main" id="{AEA11947-A6AD-474E-A520-6C3FF4F75636}"/>
                      </a:ext>
                    </a:extLst>
                  </p:cNvPr>
                  <p:cNvSpPr/>
                  <p:nvPr/>
                </p:nvSpPr>
                <p:spPr>
                  <a:xfrm>
                    <a:off x="5271696" y="5917361"/>
                    <a:ext cx="1651782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1138 Cross-Dock VIB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cxnSp>
              <p:nvCxnSpPr>
                <p:cNvPr id="113" name="Gerader Verbinder 112">
                  <a:extLst>
                    <a:ext uri="{FF2B5EF4-FFF2-40B4-BE49-F238E27FC236}">
                      <a16:creationId xmlns:a16="http://schemas.microsoft.com/office/drawing/2014/main" id="{6E2A22B6-633D-449E-B6DE-ACF4809511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7843" y="2006759"/>
                  <a:ext cx="1415928" cy="414129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ADB0C4BA-8279-420E-8EE2-047F688FBB17}"/>
                    </a:ext>
                  </a:extLst>
                </p:cNvPr>
                <p:cNvGrpSpPr/>
                <p:nvPr/>
              </p:nvGrpSpPr>
              <p:grpSpPr>
                <a:xfrm>
                  <a:off x="515563" y="1956035"/>
                  <a:ext cx="1217509" cy="946939"/>
                  <a:chOff x="1247009" y="1215717"/>
                  <a:chExt cx="1217509" cy="946939"/>
                </a:xfrm>
              </p:grpSpPr>
              <p:pic>
                <p:nvPicPr>
                  <p:cNvPr id="35" name="Grafik 34">
                    <a:extLst>
                      <a:ext uri="{FF2B5EF4-FFF2-40B4-BE49-F238E27FC236}">
                        <a16:creationId xmlns:a16="http://schemas.microsoft.com/office/drawing/2014/main" id="{96A1CB7B-D204-4953-BC78-317BA26ECA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47009" y="1215717"/>
                    <a:ext cx="798309" cy="798309"/>
                  </a:xfrm>
                  <a:prstGeom prst="rect">
                    <a:avLst/>
                  </a:prstGeom>
                </p:spPr>
              </p:pic>
              <p:sp>
                <p:nvSpPr>
                  <p:cNvPr id="117" name="Rechteck 116">
                    <a:extLst>
                      <a:ext uri="{FF2B5EF4-FFF2-40B4-BE49-F238E27FC236}">
                        <a16:creationId xmlns:a16="http://schemas.microsoft.com/office/drawing/2014/main" id="{6CF9EA71-D462-42FC-9FD5-A329B5316C2E}"/>
                      </a:ext>
                    </a:extLst>
                  </p:cNvPr>
                  <p:cNvSpPr/>
                  <p:nvPr/>
                </p:nvSpPr>
                <p:spPr>
                  <a:xfrm>
                    <a:off x="1312518" y="1993379"/>
                    <a:ext cx="1152000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Lieferant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cxnSp>
              <p:nvCxnSpPr>
                <p:cNvPr id="120" name="Gerader Verbinder 119">
                  <a:extLst>
                    <a:ext uri="{FF2B5EF4-FFF2-40B4-BE49-F238E27FC236}">
                      <a16:creationId xmlns:a16="http://schemas.microsoft.com/office/drawing/2014/main" id="{6BBD4112-B1BA-4830-ADFB-6DC8B3AF2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03474" y="1747857"/>
                  <a:ext cx="1244673" cy="467394"/>
                </a:xfrm>
                <a:prstGeom prst="line">
                  <a:avLst/>
                </a:prstGeom>
                <a:ln w="19050"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Gerader Verbinder 122">
                  <a:extLst>
                    <a:ext uri="{FF2B5EF4-FFF2-40B4-BE49-F238E27FC236}">
                      <a16:creationId xmlns:a16="http://schemas.microsoft.com/office/drawing/2014/main" id="{E36FC711-8343-4FAD-B17E-60647F44AE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9395" y="2439861"/>
                  <a:ext cx="3598072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5" name="Gerader Verbinder 164">
                <a:extLst>
                  <a:ext uri="{FF2B5EF4-FFF2-40B4-BE49-F238E27FC236}">
                    <a16:creationId xmlns:a16="http://schemas.microsoft.com/office/drawing/2014/main" id="{18183C65-762D-472A-8685-E1875FBBD1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0060" y="3241001"/>
                <a:ext cx="4170301" cy="0"/>
              </a:xfrm>
              <a:prstGeom prst="line">
                <a:avLst/>
              </a:prstGeom>
              <a:ln w="19050"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111FCA-A53A-407A-AE55-234ACE00C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90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F3ED7-DB56-4289-90C2-214839B4C8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22.02.2022 | Order Readiness | W. Becker SCM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4A9A8B-DD9F-4445-9D91-99F27528C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6658C0A-000B-4BAE-B69F-B8EDA69B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des Zusammenspiel Projektorganisationen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4D2A88B-A7FE-4BC7-A541-3C0A56AD085F}"/>
              </a:ext>
            </a:extLst>
          </p:cNvPr>
          <p:cNvGrpSpPr/>
          <p:nvPr/>
        </p:nvGrpSpPr>
        <p:grpSpPr>
          <a:xfrm>
            <a:off x="1849115" y="1104781"/>
            <a:ext cx="8769952" cy="1999771"/>
            <a:chOff x="1712611" y="2456310"/>
            <a:chExt cx="8769952" cy="1999771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5569B56E-05BA-4DE6-9830-EC6FCE6E0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0532" y="2456310"/>
              <a:ext cx="648242" cy="648242"/>
            </a:xfrm>
            <a:prstGeom prst="rect">
              <a:avLst/>
            </a:prstGeom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131F97DB-1D72-45FD-AE77-ECABDA34AD5F}"/>
                </a:ext>
              </a:extLst>
            </p:cNvPr>
            <p:cNvGrpSpPr/>
            <p:nvPr/>
          </p:nvGrpSpPr>
          <p:grpSpPr>
            <a:xfrm>
              <a:off x="1712611" y="2529983"/>
              <a:ext cx="8769952" cy="1926098"/>
              <a:chOff x="1872751" y="2501377"/>
              <a:chExt cx="8769952" cy="1926098"/>
            </a:xfrm>
          </p:grpSpPr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7062FE25-6ADE-43CF-8F6B-F3EC08A5DB90}"/>
                  </a:ext>
                </a:extLst>
              </p:cNvPr>
              <p:cNvGrpSpPr/>
              <p:nvPr/>
            </p:nvGrpSpPr>
            <p:grpSpPr>
              <a:xfrm>
                <a:off x="1872751" y="2501377"/>
                <a:ext cx="8769952" cy="1926098"/>
                <a:chOff x="324000" y="1113584"/>
                <a:chExt cx="8769952" cy="1926098"/>
              </a:xfrm>
            </p:grpSpPr>
            <p:sp>
              <p:nvSpPr>
                <p:cNvPr id="43" name="Rechteck: abgerundete Ecken 42">
                  <a:extLst>
                    <a:ext uri="{FF2B5EF4-FFF2-40B4-BE49-F238E27FC236}">
                      <a16:creationId xmlns:a16="http://schemas.microsoft.com/office/drawing/2014/main" id="{E5BCD049-BD20-4905-BD33-3D69E091BE0A}"/>
                    </a:ext>
                  </a:extLst>
                </p:cNvPr>
                <p:cNvSpPr/>
                <p:nvPr/>
              </p:nvSpPr>
              <p:spPr>
                <a:xfrm>
                  <a:off x="324000" y="1113584"/>
                  <a:ext cx="8725915" cy="1926098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t" anchorCtr="0"/>
                <a:lstStyle/>
                <a:p>
                  <a:pPr algn="l"/>
                  <a:endParaRPr lang="de-DE" dirty="0" err="1"/>
                </a:p>
              </p:txBody>
            </p:sp>
            <p:cxnSp>
              <p:nvCxnSpPr>
                <p:cNvPr id="98" name="Gerader Verbinder 97"/>
                <p:cNvCxnSpPr>
                  <a:cxnSpLocks/>
                </p:cNvCxnSpPr>
                <p:nvPr/>
              </p:nvCxnSpPr>
              <p:spPr>
                <a:xfrm>
                  <a:off x="3505299" y="1700808"/>
                  <a:ext cx="4248472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58A6E833-D7F8-4E54-9017-ED14A05D2BAD}"/>
                    </a:ext>
                  </a:extLst>
                </p:cNvPr>
                <p:cNvGrpSpPr/>
                <p:nvPr/>
              </p:nvGrpSpPr>
              <p:grpSpPr>
                <a:xfrm>
                  <a:off x="2722379" y="1226130"/>
                  <a:ext cx="1224007" cy="939459"/>
                  <a:chOff x="3001244" y="4083804"/>
                  <a:chExt cx="1224007" cy="939459"/>
                </a:xfrm>
              </p:grpSpPr>
              <p:sp>
                <p:nvSpPr>
                  <p:cNvPr id="21" name="Rechteck 20"/>
                  <p:cNvSpPr/>
                  <p:nvPr/>
                </p:nvSpPr>
                <p:spPr>
                  <a:xfrm>
                    <a:off x="3073251" y="4853986"/>
                    <a:ext cx="1152000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1077 BRA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  <p:pic>
                <p:nvPicPr>
                  <p:cNvPr id="18" name="Grafik 17">
                    <a:extLst>
                      <a:ext uri="{FF2B5EF4-FFF2-40B4-BE49-F238E27FC236}">
                        <a16:creationId xmlns:a16="http://schemas.microsoft.com/office/drawing/2014/main" id="{47193E7C-AC69-4931-90F0-0EAF0F4AEA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01244" y="4083804"/>
                    <a:ext cx="751514" cy="75151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95F38554-4F40-4966-9B90-9D9441AA617A}"/>
                    </a:ext>
                  </a:extLst>
                </p:cNvPr>
                <p:cNvGrpSpPr/>
                <p:nvPr/>
              </p:nvGrpSpPr>
              <p:grpSpPr>
                <a:xfrm>
                  <a:off x="7880256" y="1255245"/>
                  <a:ext cx="1213696" cy="937981"/>
                  <a:chOff x="7566195" y="4121315"/>
                  <a:chExt cx="1213696" cy="937981"/>
                </a:xfrm>
              </p:grpSpPr>
              <p:pic>
                <p:nvPicPr>
                  <p:cNvPr id="102" name="Grafik 101">
                    <a:extLst>
                      <a:ext uri="{FF2B5EF4-FFF2-40B4-BE49-F238E27FC236}">
                        <a16:creationId xmlns:a16="http://schemas.microsoft.com/office/drawing/2014/main" id="{9DE85B31-E49A-4798-A214-9798179BAC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566195" y="4121315"/>
                    <a:ext cx="751514" cy="751514"/>
                  </a:xfrm>
                  <a:prstGeom prst="rect">
                    <a:avLst/>
                  </a:prstGeom>
                </p:spPr>
              </p:pic>
              <p:sp>
                <p:nvSpPr>
                  <p:cNvPr id="103" name="Rechteck 102">
                    <a:extLst>
                      <a:ext uri="{FF2B5EF4-FFF2-40B4-BE49-F238E27FC236}">
                        <a16:creationId xmlns:a16="http://schemas.microsoft.com/office/drawing/2014/main" id="{D8DC59F6-DB8F-491E-95EB-16687A644867}"/>
                      </a:ext>
                    </a:extLst>
                  </p:cNvPr>
                  <p:cNvSpPr/>
                  <p:nvPr/>
                </p:nvSpPr>
                <p:spPr>
                  <a:xfrm>
                    <a:off x="7627891" y="4890019"/>
                    <a:ext cx="1152000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1178 TEM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24EB00D6-D495-41BE-826B-49D43B56F7B5}"/>
                    </a:ext>
                  </a:extLst>
                </p:cNvPr>
                <p:cNvGrpSpPr/>
                <p:nvPr/>
              </p:nvGrpSpPr>
              <p:grpSpPr>
                <a:xfrm>
                  <a:off x="4960140" y="1878995"/>
                  <a:ext cx="1651782" cy="1051394"/>
                  <a:chOff x="5271696" y="5035244"/>
                  <a:chExt cx="1651782" cy="1051394"/>
                </a:xfrm>
              </p:grpSpPr>
              <p:pic>
                <p:nvPicPr>
                  <p:cNvPr id="20" name="Grafik 19">
                    <a:extLst>
                      <a:ext uri="{FF2B5EF4-FFF2-40B4-BE49-F238E27FC236}">
                        <a16:creationId xmlns:a16="http://schemas.microsoft.com/office/drawing/2014/main" id="{2418840D-B2DA-45B9-AB6A-B05E19E6BC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424021" y="5035244"/>
                    <a:ext cx="1110805" cy="934282"/>
                  </a:xfrm>
                  <a:prstGeom prst="rect">
                    <a:avLst/>
                  </a:prstGeom>
                </p:spPr>
              </p:pic>
              <p:sp>
                <p:nvSpPr>
                  <p:cNvPr id="105" name="Rechteck 104">
                    <a:extLst>
                      <a:ext uri="{FF2B5EF4-FFF2-40B4-BE49-F238E27FC236}">
                        <a16:creationId xmlns:a16="http://schemas.microsoft.com/office/drawing/2014/main" id="{AEA11947-A6AD-474E-A520-6C3FF4F75636}"/>
                      </a:ext>
                    </a:extLst>
                  </p:cNvPr>
                  <p:cNvSpPr/>
                  <p:nvPr/>
                </p:nvSpPr>
                <p:spPr>
                  <a:xfrm>
                    <a:off x="5271696" y="5917361"/>
                    <a:ext cx="1651782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1138 Cross-Dock VIB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cxnSp>
              <p:nvCxnSpPr>
                <p:cNvPr id="113" name="Gerader Verbinder 112">
                  <a:extLst>
                    <a:ext uri="{FF2B5EF4-FFF2-40B4-BE49-F238E27FC236}">
                      <a16:creationId xmlns:a16="http://schemas.microsoft.com/office/drawing/2014/main" id="{6E2A22B6-633D-449E-B6DE-ACF4809511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7843" y="2006759"/>
                  <a:ext cx="1415928" cy="414129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ADB0C4BA-8279-420E-8EE2-047F688FBB17}"/>
                    </a:ext>
                  </a:extLst>
                </p:cNvPr>
                <p:cNvGrpSpPr/>
                <p:nvPr/>
              </p:nvGrpSpPr>
              <p:grpSpPr>
                <a:xfrm>
                  <a:off x="515563" y="1956035"/>
                  <a:ext cx="1217509" cy="946939"/>
                  <a:chOff x="1247009" y="1215717"/>
                  <a:chExt cx="1217509" cy="946939"/>
                </a:xfrm>
              </p:grpSpPr>
              <p:pic>
                <p:nvPicPr>
                  <p:cNvPr id="35" name="Grafik 34">
                    <a:extLst>
                      <a:ext uri="{FF2B5EF4-FFF2-40B4-BE49-F238E27FC236}">
                        <a16:creationId xmlns:a16="http://schemas.microsoft.com/office/drawing/2014/main" id="{96A1CB7B-D204-4953-BC78-317BA26ECA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47009" y="1215717"/>
                    <a:ext cx="798309" cy="798309"/>
                  </a:xfrm>
                  <a:prstGeom prst="rect">
                    <a:avLst/>
                  </a:prstGeom>
                </p:spPr>
              </p:pic>
              <p:sp>
                <p:nvSpPr>
                  <p:cNvPr id="117" name="Rechteck 116">
                    <a:extLst>
                      <a:ext uri="{FF2B5EF4-FFF2-40B4-BE49-F238E27FC236}">
                        <a16:creationId xmlns:a16="http://schemas.microsoft.com/office/drawing/2014/main" id="{6CF9EA71-D462-42FC-9FD5-A329B5316C2E}"/>
                      </a:ext>
                    </a:extLst>
                  </p:cNvPr>
                  <p:cNvSpPr/>
                  <p:nvPr/>
                </p:nvSpPr>
                <p:spPr>
                  <a:xfrm>
                    <a:off x="1312518" y="1993379"/>
                    <a:ext cx="1152000" cy="169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 anchorCtr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de-DE" sz="1100" b="1">
                        <a:solidFill>
                          <a:schemeClr val="accent1"/>
                        </a:solidFill>
                      </a:rPr>
                      <a:t>Lieferant</a:t>
                    </a:r>
                    <a:endParaRPr lang="de-DE" sz="105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cxnSp>
              <p:nvCxnSpPr>
                <p:cNvPr id="120" name="Gerader Verbinder 119">
                  <a:extLst>
                    <a:ext uri="{FF2B5EF4-FFF2-40B4-BE49-F238E27FC236}">
                      <a16:creationId xmlns:a16="http://schemas.microsoft.com/office/drawing/2014/main" id="{6BBD4112-B1BA-4830-ADFB-6DC8B3AF2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03474" y="1747857"/>
                  <a:ext cx="1244673" cy="467394"/>
                </a:xfrm>
                <a:prstGeom prst="line">
                  <a:avLst/>
                </a:prstGeom>
                <a:ln w="19050"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Gerader Verbinder 122">
                  <a:extLst>
                    <a:ext uri="{FF2B5EF4-FFF2-40B4-BE49-F238E27FC236}">
                      <a16:creationId xmlns:a16="http://schemas.microsoft.com/office/drawing/2014/main" id="{E36FC711-8343-4FAD-B17E-60647F44AE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9395" y="2439861"/>
                  <a:ext cx="3598072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5" name="Gerader Verbinder 164">
                <a:extLst>
                  <a:ext uri="{FF2B5EF4-FFF2-40B4-BE49-F238E27FC236}">
                    <a16:creationId xmlns:a16="http://schemas.microsoft.com/office/drawing/2014/main" id="{18183C65-762D-472A-8685-E1875FBBD1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0060" y="3241001"/>
                <a:ext cx="4170301" cy="0"/>
              </a:xfrm>
              <a:prstGeom prst="line">
                <a:avLst/>
              </a:prstGeom>
              <a:ln w="19050"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926E6A2F-67F2-45EE-AEA1-E38FFCA22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27" y="3642534"/>
            <a:ext cx="557217" cy="557217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549CB49A-FF7C-487F-811C-3DBF9ACB6139}"/>
              </a:ext>
            </a:extLst>
          </p:cNvPr>
          <p:cNvSpPr/>
          <p:nvPr/>
        </p:nvSpPr>
        <p:spPr>
          <a:xfrm>
            <a:off x="602835" y="4230420"/>
            <a:ext cx="1152000" cy="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100" b="1">
                <a:solidFill>
                  <a:schemeClr val="accent1"/>
                </a:solidFill>
              </a:rPr>
              <a:t>HPL</a:t>
            </a:r>
            <a:endParaRPr lang="de-DE" sz="1050" b="1" dirty="0">
              <a:solidFill>
                <a:schemeClr val="accent1"/>
              </a:solidFill>
            </a:endParaRP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2889B52F-038C-4AC5-916B-223E92B46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849" y="3592540"/>
            <a:ext cx="557217" cy="557217"/>
          </a:xfrm>
          <a:prstGeom prst="rect">
            <a:avLst/>
          </a:prstGeom>
        </p:spPr>
      </p:pic>
      <p:sp>
        <p:nvSpPr>
          <p:cNvPr id="60" name="Rechteck 59">
            <a:extLst>
              <a:ext uri="{FF2B5EF4-FFF2-40B4-BE49-F238E27FC236}">
                <a16:creationId xmlns:a16="http://schemas.microsoft.com/office/drawing/2014/main" id="{A2DCAF93-C9B2-43A8-9465-2D397E2CBEA3}"/>
              </a:ext>
            </a:extLst>
          </p:cNvPr>
          <p:cNvSpPr/>
          <p:nvPr/>
        </p:nvSpPr>
        <p:spPr>
          <a:xfrm>
            <a:off x="2864290" y="4182031"/>
            <a:ext cx="115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100" b="1">
                <a:solidFill>
                  <a:schemeClr val="accent1"/>
                </a:solidFill>
              </a:rPr>
              <a:t>New Product Launch Manager</a:t>
            </a:r>
            <a:endParaRPr lang="de-DE" sz="1050" b="1" dirty="0">
              <a:solidFill>
                <a:schemeClr val="accent1"/>
              </a:solidFill>
            </a:endParaRP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AD1F6C34-5F0A-40BE-A001-F53EFDDE8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501" y="3578012"/>
            <a:ext cx="557217" cy="557217"/>
          </a:xfrm>
          <a:prstGeom prst="rect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AFF5F9B3-EBDC-46A6-A8B8-312853F5095A}"/>
              </a:ext>
            </a:extLst>
          </p:cNvPr>
          <p:cNvSpPr/>
          <p:nvPr/>
        </p:nvSpPr>
        <p:spPr>
          <a:xfrm>
            <a:off x="4986281" y="4173506"/>
            <a:ext cx="1152000" cy="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100" b="1">
                <a:solidFill>
                  <a:schemeClr val="accent1"/>
                </a:solidFill>
              </a:rPr>
              <a:t>ALK</a:t>
            </a:r>
            <a:endParaRPr lang="de-DE" sz="1050" b="1" dirty="0">
              <a:solidFill>
                <a:schemeClr val="accent1"/>
              </a:solidFill>
            </a:endParaRP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E2243A23-0F49-46B2-B0CA-97D901BBC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203" y="3585927"/>
            <a:ext cx="557217" cy="557217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931FF44C-2815-4363-9C0A-7610AD7C1585}"/>
              </a:ext>
            </a:extLst>
          </p:cNvPr>
          <p:cNvSpPr/>
          <p:nvPr/>
        </p:nvSpPr>
        <p:spPr>
          <a:xfrm>
            <a:off x="8824811" y="4173813"/>
            <a:ext cx="1152000" cy="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100" b="1">
                <a:solidFill>
                  <a:schemeClr val="accent1"/>
                </a:solidFill>
              </a:rPr>
              <a:t>Vorserie-Dispo</a:t>
            </a:r>
            <a:endParaRPr lang="de-DE" sz="1050" b="1" dirty="0">
              <a:solidFill>
                <a:schemeClr val="accent1"/>
              </a:solidFill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B6E9DA4-57C8-40B7-A815-DDFC85435DA0}"/>
              </a:ext>
            </a:extLst>
          </p:cNvPr>
          <p:cNvSpPr/>
          <p:nvPr/>
        </p:nvSpPr>
        <p:spPr>
          <a:xfrm>
            <a:off x="601438" y="4515902"/>
            <a:ext cx="11520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Gesamtprojekt-verantwortung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Sensibilisierung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ECR-Freigabe z.B. vorsorglich für mehrere Werke</a:t>
            </a:r>
            <a:endParaRPr lang="de-DE" sz="1000" dirty="0">
              <a:solidFill>
                <a:schemeClr val="accent1"/>
              </a:solidFill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8911A34-F72D-488A-9485-E1744EE024A1}"/>
              </a:ext>
            </a:extLst>
          </p:cNvPr>
          <p:cNvSpPr/>
          <p:nvPr/>
        </p:nvSpPr>
        <p:spPr>
          <a:xfrm>
            <a:off x="2864290" y="4543826"/>
            <a:ext cx="13982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Kick-Off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Infostreuung, insb. lokale Personen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Sicherstellung weiterer Funktionen </a:t>
            </a:r>
            <a:endParaRPr lang="de-DE" sz="1000" dirty="0">
              <a:solidFill>
                <a:schemeClr val="accent1"/>
              </a:solidFill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1A73C1B3-5925-4976-B525-6257F6AF66F6}"/>
              </a:ext>
            </a:extLst>
          </p:cNvPr>
          <p:cNvSpPr/>
          <p:nvPr/>
        </p:nvSpPr>
        <p:spPr>
          <a:xfrm>
            <a:off x="5201647" y="4504097"/>
            <a:ext cx="11520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Bedarfs-bündelung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Eingreifen im Engpassfall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Bestellungen anlegen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1"/>
                </a:solidFill>
              </a:rPr>
              <a:t>Reporting</a:t>
            </a:r>
            <a:endParaRPr lang="de-DE" sz="1000" dirty="0">
              <a:solidFill>
                <a:schemeClr val="accent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209B246-01AB-4A75-9BA7-984651512E3C}"/>
              </a:ext>
            </a:extLst>
          </p:cNvPr>
          <p:cNvGrpSpPr/>
          <p:nvPr/>
        </p:nvGrpSpPr>
        <p:grpSpPr>
          <a:xfrm>
            <a:off x="10323671" y="3612074"/>
            <a:ext cx="1486973" cy="1845004"/>
            <a:chOff x="9216725" y="3513936"/>
            <a:chExt cx="1486973" cy="1845004"/>
          </a:xfrm>
        </p:grpSpPr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078B13B5-CF92-4A06-87B2-80A9C0163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14117" y="3513936"/>
              <a:ext cx="557217" cy="557217"/>
            </a:xfrm>
            <a:prstGeom prst="rect">
              <a:avLst/>
            </a:prstGeom>
          </p:spPr>
        </p:pic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E0A9C52C-7674-42AD-9B8A-2CD053788CFD}"/>
                </a:ext>
              </a:extLst>
            </p:cNvPr>
            <p:cNvSpPr/>
            <p:nvPr/>
          </p:nvSpPr>
          <p:spPr>
            <a:xfrm>
              <a:off x="9216725" y="4101822"/>
              <a:ext cx="1152000" cy="169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de-DE" sz="1100" b="1">
                  <a:solidFill>
                    <a:schemeClr val="accent1"/>
                  </a:solidFill>
                </a:rPr>
                <a:t>Serien-Dispo</a:t>
              </a:r>
              <a:endParaRPr lang="de-DE" sz="1050" b="1" dirty="0">
                <a:solidFill>
                  <a:schemeClr val="accent1"/>
                </a:solidFill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7220D480-2649-4988-9242-49740E9110A8}"/>
                </a:ext>
              </a:extLst>
            </p:cNvPr>
            <p:cNvSpPr/>
            <p:nvPr/>
          </p:nvSpPr>
          <p:spPr>
            <a:xfrm>
              <a:off x="9334119" y="4435610"/>
              <a:ext cx="1369579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marL="171450" lvl="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de-DE" sz="1000">
                  <a:solidFill>
                    <a:schemeClr val="accent1"/>
                  </a:solidFill>
                </a:rPr>
                <a:t>Einholen von Terminen</a:t>
              </a:r>
            </a:p>
            <a:p>
              <a:pPr marL="171450" lvl="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de-DE" sz="1000">
                  <a:solidFill>
                    <a:schemeClr val="accent1"/>
                  </a:solidFill>
                </a:rPr>
                <a:t>Weitergabe Eskallationsfälle</a:t>
              </a:r>
            </a:p>
            <a:p>
              <a:pPr marL="171450" lvl="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de-DE" sz="1000">
                  <a:solidFill>
                    <a:schemeClr val="accent1"/>
                  </a:solidFill>
                </a:rPr>
                <a:t>Sicherstellung Tagesgeschäft</a:t>
              </a:r>
              <a:endParaRPr lang="de-DE" sz="10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74" name="Grafik 73">
            <a:extLst>
              <a:ext uri="{FF2B5EF4-FFF2-40B4-BE49-F238E27FC236}">
                <a16:creationId xmlns:a16="http://schemas.microsoft.com/office/drawing/2014/main" id="{1C6A0BEE-6E33-4300-9C65-30BCD15D1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672" y="3585620"/>
            <a:ext cx="557217" cy="557217"/>
          </a:xfrm>
          <a:prstGeom prst="rect">
            <a:avLst/>
          </a:prstGeom>
        </p:spPr>
      </p:pic>
      <p:sp>
        <p:nvSpPr>
          <p:cNvPr id="75" name="Rechteck 74">
            <a:extLst>
              <a:ext uri="{FF2B5EF4-FFF2-40B4-BE49-F238E27FC236}">
                <a16:creationId xmlns:a16="http://schemas.microsoft.com/office/drawing/2014/main" id="{42558102-A3B2-4005-B6DC-222C0FA053EA}"/>
              </a:ext>
            </a:extLst>
          </p:cNvPr>
          <p:cNvSpPr/>
          <p:nvPr/>
        </p:nvSpPr>
        <p:spPr>
          <a:xfrm>
            <a:off x="7300280" y="4173506"/>
            <a:ext cx="1152000" cy="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100" b="1">
                <a:solidFill>
                  <a:schemeClr val="accent5"/>
                </a:solidFill>
              </a:rPr>
              <a:t>Anlauf-Logistik</a:t>
            </a:r>
            <a:endParaRPr lang="de-DE" sz="1050" b="1" dirty="0">
              <a:solidFill>
                <a:schemeClr val="accent5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95986F54-E93C-4118-B265-E73F9F53A879}"/>
              </a:ext>
            </a:extLst>
          </p:cNvPr>
          <p:cNvSpPr/>
          <p:nvPr/>
        </p:nvSpPr>
        <p:spPr>
          <a:xfrm>
            <a:off x="7243799" y="4541985"/>
            <a:ext cx="1369579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5"/>
                </a:solidFill>
              </a:rPr>
              <a:t>Stammdaten-überprüfung (Werk, MDG-Flow, Kontrakte, Menge &amp; Termin)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5"/>
                </a:solidFill>
              </a:rPr>
              <a:t>SAP-Expertise (Work-Around-Prozesse)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accent5"/>
                </a:solidFill>
              </a:rPr>
              <a:t>Schnelligkeit</a:t>
            </a:r>
            <a:endParaRPr lang="de-DE" sz="1000" dirty="0">
              <a:solidFill>
                <a:schemeClr val="accent5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767116F-3947-4249-B645-5A95641FB734}"/>
              </a:ext>
            </a:extLst>
          </p:cNvPr>
          <p:cNvSpPr/>
          <p:nvPr/>
        </p:nvSpPr>
        <p:spPr>
          <a:xfrm>
            <a:off x="8707293" y="3491890"/>
            <a:ext cx="3068515" cy="210123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24B0EE43-13F1-40DC-B958-92FF24218DE6}"/>
              </a:ext>
            </a:extLst>
          </p:cNvPr>
          <p:cNvSpPr/>
          <p:nvPr/>
        </p:nvSpPr>
        <p:spPr>
          <a:xfrm>
            <a:off x="6933030" y="3495993"/>
            <a:ext cx="3068515" cy="2566501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D7A44B4F-87A1-437A-A53A-330FABA66CA9}"/>
              </a:ext>
            </a:extLst>
          </p:cNvPr>
          <p:cNvSpPr/>
          <p:nvPr/>
        </p:nvSpPr>
        <p:spPr>
          <a:xfrm>
            <a:off x="4993048" y="3491890"/>
            <a:ext cx="3620330" cy="2566501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DD676095-2666-4771-BF90-ED026ED98ACA}"/>
              </a:ext>
            </a:extLst>
          </p:cNvPr>
          <p:cNvSpPr/>
          <p:nvPr/>
        </p:nvSpPr>
        <p:spPr>
          <a:xfrm>
            <a:off x="413006" y="3486370"/>
            <a:ext cx="4133755" cy="2576123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E4B5E2-CA7D-4913-9D7A-F899543B53EF}"/>
              </a:ext>
            </a:extLst>
          </p:cNvPr>
          <p:cNvSpPr txBox="1"/>
          <p:nvPr/>
        </p:nvSpPr>
        <p:spPr>
          <a:xfrm>
            <a:off x="10575030" y="970259"/>
            <a:ext cx="1538883" cy="22467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800"/>
              <a:t>Guhde (OC)</a:t>
            </a:r>
          </a:p>
          <a:p>
            <a:pPr algn="l">
              <a:spcBef>
                <a:spcPts val="0"/>
              </a:spcBef>
            </a:pPr>
            <a:r>
              <a:rPr lang="de-DE" sz="1800"/>
              <a:t>Gramling (OC)</a:t>
            </a:r>
          </a:p>
          <a:p>
            <a:pPr algn="l">
              <a:spcBef>
                <a:spcPts val="0"/>
              </a:spcBef>
            </a:pPr>
            <a:r>
              <a:rPr lang="de-DE" sz="1800"/>
              <a:t>Blank (OI)</a:t>
            </a:r>
          </a:p>
          <a:p>
            <a:pPr algn="l">
              <a:spcBef>
                <a:spcPts val="0"/>
              </a:spcBef>
            </a:pPr>
            <a:r>
              <a:rPr lang="de-DE" sz="1800"/>
              <a:t>Gurkasch (OE)</a:t>
            </a:r>
          </a:p>
          <a:p>
            <a:pPr algn="l">
              <a:spcBef>
                <a:spcPts val="0"/>
              </a:spcBef>
            </a:pPr>
            <a:r>
              <a:rPr lang="de-DE" sz="1800"/>
              <a:t>Becker </a:t>
            </a:r>
          </a:p>
          <a:p>
            <a:pPr algn="l">
              <a:spcBef>
                <a:spcPts val="0"/>
              </a:spcBef>
            </a:pPr>
            <a:r>
              <a:rPr lang="de-DE" sz="1800" u="sng"/>
              <a:t>Ertl</a:t>
            </a:r>
          </a:p>
          <a:p>
            <a:pPr algn="l">
              <a:spcBef>
                <a:spcPts val="0"/>
              </a:spcBef>
            </a:pPr>
            <a:r>
              <a:rPr lang="de-DE" sz="1800"/>
              <a:t>Nicole</a:t>
            </a:r>
          </a:p>
          <a:p>
            <a:pPr algn="l">
              <a:spcBef>
                <a:spcPts val="0"/>
              </a:spcBef>
            </a:pPr>
            <a:r>
              <a:rPr lang="de-DE" sz="1800"/>
              <a:t>Günther</a:t>
            </a:r>
            <a:endParaRPr lang="de-DE" sz="1800" dirty="0" err="1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7520D8-4880-4276-A33B-89316F488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986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" val="Standard Red"/>
  <p:tag name="ISFOXDOCUMENTCLASSIFICATIONVERSION" val="1"/>
  <p:tag name="ISFOXLABELINGONTITLEPAGESET" val="True"/>
  <p:tag name="ISFOXPRESENTATIONISLABELED" val="Internal: All rights reserved. Distribution within DRÄXLMAIER Group, customer and partners."/>
  <p:tag name="A71660D270C64F5BBB8F27F5E85BE6370" val="DOMFGDVB\MC10828;d4c75f49-f1ee-485c-aa75-2c54e2ab5223;Internal;2021-03-15T14:48:58;;DRX|"/>
  <p:tag name="A71660D270C64F5BBB8F27F5E85BE630" val="1"/>
  <p:tag name="ISFOXLABELUSERINTERACTION" val="True"/>
  <p:tag name="ISFOXOLDCLASSIFICATIONID" val="00000000-0000-0000-0000-000000000000"/>
  <p:tag name="ISFOXCLASSIFICATIONID" val="d4c75f49-f1ee-485c-aa75-2c54e2ab5223"/>
  <p:tag name="ISFOXCLASSIFICATIONNAME" val="Internal"/>
  <p:tag name="ISFOXPREFIX" val="DRX"/>
  <p:tag name="ISFOXSHOWCLASSIFICATIONREQUESTDIALOG" val="False"/>
  <p:tag name="ISFOXCLASSIFICATIONINKEYWORDS" val="Internal"/>
  <p:tag name="ISFOXDOVERSIONINGONSAV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Linie;"/>
  <p:tag name="MIO_USER_INPUT_OPTIONAL" val=" "/>
  <p:tag name="MIO_USER_INPUT_FIXED" val="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exlmaier">
  <a:themeElements>
    <a:clrScheme name="DRX 3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97AC"/>
      </a:accent1>
      <a:accent2>
        <a:srgbClr val="888E95"/>
      </a:accent2>
      <a:accent3>
        <a:srgbClr val="F8DA00"/>
      </a:accent3>
      <a:accent4>
        <a:srgbClr val="F28B00"/>
      </a:accent4>
      <a:accent5>
        <a:srgbClr val="E72D34"/>
      </a:accent5>
      <a:accent6>
        <a:srgbClr val="5EB342"/>
      </a:accent6>
      <a:hlink>
        <a:srgbClr val="0097AC"/>
      </a:hlink>
      <a:folHlink>
        <a:srgbClr val="888E95"/>
      </a:folHlink>
    </a:clrScheme>
    <a:fontScheme name="DR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RX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0"/>
          </a:spcBef>
          <a:defRPr dirty="0" err="1" smtClean="0"/>
        </a:defPPr>
      </a:lstStyle>
    </a:txDef>
  </a:objectDefaults>
  <a:extraClrSchemeLst/>
  <a:custClrLst>
    <a:custClr>
      <a:srgbClr val="FFFFFF"/>
    </a:custClr>
    <a:custClr name="DRÄXLMAIER Turquoise, darker 25%">
      <a:srgbClr val="006675"/>
    </a:custClr>
    <a:custClr>
      <a:srgbClr val="FFFFFF"/>
    </a:custClr>
    <a:custClr>
      <a:srgbClr val="FFFFFF"/>
    </a:custClr>
    <a:custClr name="Orange darker 25%">
      <a:srgbClr val="925800"/>
    </a:custClr>
    <a:custClr name="Red darker 25%">
      <a:srgbClr val="9F2322"/>
    </a:custClr>
    <a:custClr name="Green darker 25%">
      <a:srgbClr val="437E2F"/>
    </a:custClr>
    <a:custClr>
      <a:srgbClr val="FFFFFF"/>
    </a:custClr>
    <a:custClr>
      <a:srgbClr val="FFFFFF"/>
    </a:custClr>
    <a:custClr>
      <a:srgbClr val="FFFFFF"/>
    </a:custClr>
    <a:custClr name="Black">
      <a:srgbClr val="000000"/>
    </a:custClr>
    <a:custClr name="DRÄXLMAIER Turquoisee">
      <a:srgbClr val="0097AC"/>
    </a:custClr>
    <a:custClr name="DRÄXLMAIER Silver">
      <a:srgbClr val="888E95"/>
    </a:custClr>
    <a:custClr name="Yellow">
      <a:srgbClr val="F8DA00"/>
    </a:custClr>
    <a:custClr name="Orange">
      <a:srgbClr val="F28B00"/>
    </a:custClr>
    <a:custClr name="Red">
      <a:srgbClr val="E72D34"/>
    </a:custClr>
    <a:custClr name="Green">
      <a:srgbClr val="5EB342"/>
    </a:custClr>
    <a:custClr>
      <a:srgbClr val="B8860B"/>
    </a:custClr>
    <a:custClr>
      <a:srgbClr val="8B8B00"/>
    </a:custClr>
    <a:custClr>
      <a:srgbClr val="6D4C41"/>
    </a:custClr>
    <a:custClr name="Black 75%">
      <a:srgbClr val="404040"/>
    </a:custClr>
    <a:custClr name="DRÄXLMAIER Turquoise 75%">
      <a:srgbClr val="40B0C2"/>
    </a:custClr>
    <a:custClr name="DRÄXLMAIER Silver 75%">
      <a:srgbClr val="A6AAB0"/>
    </a:custClr>
    <a:custClr name="Yellow 75%">
      <a:srgbClr val="FAE343"/>
    </a:custClr>
    <a:custClr name="Orange 75%">
      <a:srgbClr val="F5A840"/>
    </a:custClr>
    <a:custClr name="Red 75%">
      <a:srgbClr val="EC5A57"/>
    </a:custClr>
    <a:custClr name="Green 75%">
      <a:srgbClr val="86C671"/>
    </a:custClr>
    <a:custClr name="75%">
      <a:srgbClr val="CAA448"/>
    </a:custClr>
    <a:custClr name="75%">
      <a:srgbClr val="A8A840"/>
    </a:custClr>
    <a:custClr name="75%">
      <a:srgbClr val="927971"/>
    </a:custClr>
    <a:custClr name="Black 50%">
      <a:srgbClr val="7F7F7F"/>
    </a:custClr>
    <a:custClr name="DRÄXLMAIER Turquoise 50%">
      <a:srgbClr val="7FCAD6"/>
    </a:custClr>
    <a:custClr name="DRÄXLMAIER Silver 50%">
      <a:srgbClr val="C3C6CA"/>
    </a:custClr>
    <a:custClr name="Yellow 50%">
      <a:srgbClr val="FBEC7F"/>
    </a:custClr>
    <a:custClr name="Orange 50%">
      <a:srgbClr val="F8C57F"/>
    </a:custClr>
    <a:custClr name="Red 50%">
      <a:srgbClr val="F18779"/>
    </a:custClr>
    <a:custClr name="Green 50%">
      <a:srgbClr val="AED9A0"/>
    </a:custClr>
    <a:custClr name="50%">
      <a:srgbClr val="DBC285"/>
    </a:custClr>
    <a:custClr name="50%">
      <a:srgbClr val="C5C57F"/>
    </a:custClr>
    <a:custClr name="50%">
      <a:srgbClr val="B6A5A0"/>
    </a:custClr>
    <a:custClr name="Black 25%">
      <a:srgbClr val="BFBFBF"/>
    </a:custClr>
    <a:custClr name="DRÄXLMAIER Turquoise 25%">
      <a:srgbClr val="BFE4EA"/>
    </a:custClr>
    <a:custClr name="DRÄXLMAIER Silver 25%">
      <a:srgbClr val="E1E3E4"/>
    </a:custClr>
    <a:custClr name="Yellow 25%">
      <a:srgbClr val="FDF6BF"/>
    </a:custClr>
    <a:custClr name="Orange 25%">
      <a:srgbClr val="FCE2BF"/>
    </a:custClr>
    <a:custClr name="Red 25%">
      <a:srgbClr val="F7B59C"/>
    </a:custClr>
    <a:custClr name="Green 25%">
      <a:srgbClr val="D7ECD0"/>
    </a:custClr>
    <a:custClr name="25%">
      <a:srgbClr val="EDE1C2"/>
    </a:custClr>
    <a:custClr name="25%">
      <a:srgbClr val="E2E2BF"/>
    </a:custClr>
    <a:custClr name="25%">
      <a:srgbClr val="DAD2CF"/>
    </a:custClr>
  </a:custClrLst>
  <a:extLst>
    <a:ext uri="{05A4C25C-085E-4340-85A3-A5531E510DB2}">
      <thm15:themeFamily xmlns:thm15="http://schemas.microsoft.com/office/thememl/2012/main" name="Draexlmaier_Template_2019-08-13.potx" id="{4D78CB5D-9F20-4081-A9BE-6ADBBADE84FD}" vid="{DDAFF772-0081-45F4-A255-2821C8689216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Benutzerdefiniert</PresentationFormat>
  <Paragraphs>177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3</vt:lpstr>
      <vt:lpstr>Draexlmaier</vt:lpstr>
      <vt:lpstr>Reporting „Order Readiness Pre-Series“</vt:lpstr>
      <vt:lpstr>Reporting „Order Readiness Pre-Series“</vt:lpstr>
      <vt:lpstr>Reporting „Order Readiness Pre-Series“</vt:lpstr>
      <vt:lpstr>Reporting „Order Readiness Pre-Series“</vt:lpstr>
      <vt:lpstr>Reporting „Order Readiness Pre-Series“</vt:lpstr>
      <vt:lpstr>Reporting „Order Readiness Pre-Series“</vt:lpstr>
      <vt:lpstr>BACKUP</vt:lpstr>
      <vt:lpstr>Operative Praxis-Beispiele</vt:lpstr>
      <vt:lpstr>Optimierung des Zusammenspiel Projektorganisationen</vt:lpstr>
      <vt:lpstr>Beispiel: Reifegrad-Tracking OI</vt:lpstr>
      <vt:lpstr>Zuständigkeitsmatrix Anlauf-Projekte (OI)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synapsis DeepDive „Prozessdisziplin“</dc:title>
  <dc:creator>Koch Sophia EXT</dc:creator>
  <cp:keywords>Internal;</cp:keywords>
  <cp:lastModifiedBy>Becker Werner OL14</cp:lastModifiedBy>
  <cp:revision>60</cp:revision>
  <dcterms:created xsi:type="dcterms:W3CDTF">2021-04-16T09:35:14Z</dcterms:created>
  <dcterms:modified xsi:type="dcterms:W3CDTF">2022-03-15T08:59:24Z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71660d270c64f5bbb8f27ffa23">
    <vt:bool>false</vt:bool>
  </property>
  <property fmtid="{D5CDD505-2E9C-101B-9397-08002B2CF9AE}" pid="3" name="MSIP_Label_3d921970-61b0-4443-b2b0-d966ab82c5d1_Enabled">
    <vt:lpwstr>true</vt:lpwstr>
  </property>
  <property fmtid="{D5CDD505-2E9C-101B-9397-08002B2CF9AE}" pid="4" name="MSIP_Label_3d921970-61b0-4443-b2b0-d966ab82c5d1_SetDate">
    <vt:lpwstr>2022-03-15T08:59:24Z</vt:lpwstr>
  </property>
  <property fmtid="{D5CDD505-2E9C-101B-9397-08002B2CF9AE}" pid="5" name="MSIP_Label_3d921970-61b0-4443-b2b0-d966ab82c5d1_Method">
    <vt:lpwstr>Standard</vt:lpwstr>
  </property>
  <property fmtid="{D5CDD505-2E9C-101B-9397-08002B2CF9AE}" pid="6" name="MSIP_Label_3d921970-61b0-4443-b2b0-d966ab82c5d1_Name">
    <vt:lpwstr>Internal</vt:lpwstr>
  </property>
  <property fmtid="{D5CDD505-2E9C-101B-9397-08002B2CF9AE}" pid="7" name="MSIP_Label_3d921970-61b0-4443-b2b0-d966ab82c5d1_SiteId">
    <vt:lpwstr>492ac175-0fcd-4d6c-8fde-e15c70d1986b</vt:lpwstr>
  </property>
  <property fmtid="{D5CDD505-2E9C-101B-9397-08002B2CF9AE}" pid="8" name="MSIP_Label_3d921970-61b0-4443-b2b0-d966ab82c5d1_ActionId">
    <vt:lpwstr>0e155c3b-334f-49be-8b1b-0f55b3b4d5f7</vt:lpwstr>
  </property>
  <property fmtid="{D5CDD505-2E9C-101B-9397-08002B2CF9AE}" pid="9" name="MSIP_Label_3d921970-61b0-4443-b2b0-d966ab82c5d1_ContentBits">
    <vt:lpwstr>2</vt:lpwstr>
  </property>
  <property fmtid="{D5CDD505-2E9C-101B-9397-08002B2CF9AE}" pid="10" name="Classification">
    <vt:lpwstr>Internal</vt:lpwstr>
  </property>
</Properties>
</file>