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36"/>
  </p:notesMasterIdLst>
  <p:handoutMasterIdLst>
    <p:handoutMasterId r:id="rId37"/>
  </p:handoutMasterIdLst>
  <p:sldIdLst>
    <p:sldId id="313" r:id="rId5"/>
    <p:sldId id="314" r:id="rId6"/>
    <p:sldId id="331" r:id="rId7"/>
    <p:sldId id="334" r:id="rId8"/>
    <p:sldId id="330" r:id="rId9"/>
    <p:sldId id="344" r:id="rId10"/>
    <p:sldId id="318" r:id="rId11"/>
    <p:sldId id="378" r:id="rId12"/>
    <p:sldId id="317" r:id="rId13"/>
    <p:sldId id="374" r:id="rId14"/>
    <p:sldId id="375" r:id="rId15"/>
    <p:sldId id="379" r:id="rId16"/>
    <p:sldId id="315" r:id="rId17"/>
    <p:sldId id="338" r:id="rId18"/>
    <p:sldId id="320" r:id="rId19"/>
    <p:sldId id="343" r:id="rId20"/>
    <p:sldId id="342" r:id="rId21"/>
    <p:sldId id="363" r:id="rId22"/>
    <p:sldId id="321" r:id="rId23"/>
    <p:sldId id="373" r:id="rId24"/>
    <p:sldId id="376" r:id="rId25"/>
    <p:sldId id="377" r:id="rId26"/>
    <p:sldId id="356" r:id="rId27"/>
    <p:sldId id="380" r:id="rId28"/>
    <p:sldId id="347" r:id="rId29"/>
    <p:sldId id="350" r:id="rId30"/>
    <p:sldId id="362" r:id="rId31"/>
    <p:sldId id="360" r:id="rId32"/>
    <p:sldId id="364" r:id="rId33"/>
    <p:sldId id="365" r:id="rId34"/>
    <p:sldId id="366" r:id="rId35"/>
  </p:sldIdLst>
  <p:sldSz cx="12195175" cy="6858000"/>
  <p:notesSz cx="7099300" cy="10234613"/>
  <p:custDataLst>
    <p:tags r:id="rId38"/>
  </p:custDataLst>
  <p:defaultTextStyle>
    <a:defPPr>
      <a:defRPr lang="de-DE"/>
    </a:defPPr>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FB71A-FE40-4232-9BED-D853589CEEA3}" v="1" dt="2023-05-23T08:21:10.812"/>
  </p1510:revLst>
</p1510:revInfo>
</file>

<file path=ppt/tableStyles.xml><?xml version="1.0" encoding="utf-8"?>
<a:tblStyleLst xmlns:a="http://schemas.openxmlformats.org/drawingml/2006/main" def="{38C5B665-69BD-426E-A550-B265C7F8A23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8C5B665-69BD-426E-A550-B265C7F8A23D}" styleName="Dräxlma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9252" cmpd="sng">
              <a:solidFill>
                <a:srgbClr val="C3C6CA"/>
              </a:solidFill>
            </a:ln>
          </a:insideH>
          <a:insideV>
            <a:ln w="9252" cmpd="sng">
              <a:solidFill>
                <a:srgbClr val="C3C6CA"/>
              </a:solidFill>
            </a:ln>
          </a:insideV>
        </a:tcBdr>
      </a:tcStyle>
    </a:wholeTbl>
    <a:band1H>
      <a:tcStyle>
        <a:tcBdr/>
      </a:tcStyle>
    </a:band1H>
    <a:band2H>
      <a:tcStyle>
        <a:tcBdr/>
        <a:fill>
          <a:solidFill>
            <a:srgbClr val="E1E3E4"/>
          </a:solidFill>
        </a:fill>
      </a:tcStyle>
    </a:band2H>
    <a:band1V>
      <a:tcStyle>
        <a:tcBdr/>
      </a:tcStyle>
    </a:band1V>
    <a:band2V>
      <a:tcStyle>
        <a:tcBdr/>
        <a:fill>
          <a:solidFill>
            <a:srgbClr val="E1E3E4"/>
          </a:solidFill>
        </a:fill>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9050" cmpd="sng">
              <a:solidFill>
                <a:schemeClr val="accent1"/>
              </a:solidFill>
            </a:ln>
          </a:top>
        </a:tcBdr>
      </a:tcStyle>
    </a:lastRow>
    <a:firstRow>
      <a:tcTxStyle b="on">
        <a:fontRef idx="minor">
          <a:prstClr val="black"/>
        </a:fontRef>
        <a:schemeClr val="accent1"/>
      </a:tcTxStyle>
      <a:tcStyle>
        <a:tcBdr>
          <a:bottom>
            <a:ln w="19050" cmpd="sng">
              <a:solidFill>
                <a:srgbClr val="C3C6CA"/>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1" autoAdjust="0"/>
    <p:restoredTop sz="86869" autoAdjust="0"/>
  </p:normalViewPr>
  <p:slideViewPr>
    <p:cSldViewPr snapToGrid="0" snapToObjects="1" showGuides="1">
      <p:cViewPr varScale="1">
        <p:scale>
          <a:sx n="114" d="100"/>
          <a:sy n="114" d="100"/>
        </p:scale>
        <p:origin x="89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24"/>
    </p:cViewPr>
  </p:sorterViewPr>
  <p:notesViewPr>
    <p:cSldViewPr snapToGrid="0" snapToObjects="1" showGuides="1">
      <p:cViewPr varScale="1">
        <p:scale>
          <a:sx n="55" d="100"/>
          <a:sy n="55" d="100"/>
        </p:scale>
        <p:origin x="2794" y="4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er Werner OG11" userId="e8270ec5-2b29-421d-a1c9-a2d54bad9b61" providerId="ADAL" clId="{F5CFB71A-FE40-4232-9BED-D853589CEEA3}"/>
    <pc:docChg chg="addSld modSld">
      <pc:chgData name="Becker Werner OG11" userId="e8270ec5-2b29-421d-a1c9-a2d54bad9b61" providerId="ADAL" clId="{F5CFB71A-FE40-4232-9BED-D853589CEEA3}" dt="2023-05-23T08:23:24.296" v="36" actId="20577"/>
      <pc:docMkLst>
        <pc:docMk/>
      </pc:docMkLst>
      <pc:sldChg chg="add">
        <pc:chgData name="Becker Werner OG11" userId="e8270ec5-2b29-421d-a1c9-a2d54bad9b61" providerId="ADAL" clId="{F5CFB71A-FE40-4232-9BED-D853589CEEA3}" dt="2023-05-23T08:21:10.808" v="0"/>
        <pc:sldMkLst>
          <pc:docMk/>
          <pc:sldMk cId="3129032610" sldId="364"/>
        </pc:sldMkLst>
      </pc:sldChg>
      <pc:sldChg chg="add">
        <pc:chgData name="Becker Werner OG11" userId="e8270ec5-2b29-421d-a1c9-a2d54bad9b61" providerId="ADAL" clId="{F5CFB71A-FE40-4232-9BED-D853589CEEA3}" dt="2023-05-23T08:21:10.808" v="0"/>
        <pc:sldMkLst>
          <pc:docMk/>
          <pc:sldMk cId="1979709830" sldId="365"/>
        </pc:sldMkLst>
      </pc:sldChg>
      <pc:sldChg chg="modSp add mod">
        <pc:chgData name="Becker Werner OG11" userId="e8270ec5-2b29-421d-a1c9-a2d54bad9b61" providerId="ADAL" clId="{F5CFB71A-FE40-4232-9BED-D853589CEEA3}" dt="2023-05-23T08:23:24.296" v="36" actId="20577"/>
        <pc:sldMkLst>
          <pc:docMk/>
          <pc:sldMk cId="3652211283" sldId="366"/>
        </pc:sldMkLst>
        <pc:spChg chg="mod">
          <ac:chgData name="Becker Werner OG11" userId="e8270ec5-2b29-421d-a1c9-a2d54bad9b61" providerId="ADAL" clId="{F5CFB71A-FE40-4232-9BED-D853589CEEA3}" dt="2023-05-23T08:23:24.296" v="36" actId="20577"/>
          <ac:spMkLst>
            <pc:docMk/>
            <pc:sldMk cId="3652211283" sldId="366"/>
            <ac:spMk id="7" creationId="{086E9EB7-5FCC-9531-A33B-0A49FCE999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29A187D-4281-4411-8A33-54D08BC771E0}" type="datetimeFigureOut">
              <a:rPr lang="de-DE" smtClean="0"/>
              <a:pPr/>
              <a:t>23.05.2023</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25F85E6-0502-4828-91F3-14FC3D1B016D}" type="slidenum">
              <a:rPr lang="de-DE" smtClean="0"/>
              <a:pPr/>
              <a:t>‹Nr.›</a:t>
            </a:fld>
            <a:endParaRPr lang="de-DE"/>
          </a:p>
        </p:txBody>
      </p:sp>
    </p:spTree>
    <p:extLst>
      <p:ext uri="{BB962C8B-B14F-4D97-AF65-F5344CB8AC3E}">
        <p14:creationId xmlns:p14="http://schemas.microsoft.com/office/powerpoint/2010/main" val="1129027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0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000">
                <a:latin typeface="Arial" pitchFamily="34" charset="0"/>
                <a:cs typeface="Arial" pitchFamily="34" charset="0"/>
              </a:defRPr>
            </a:lvl1pPr>
          </a:lstStyle>
          <a:p>
            <a:fld id="{730595E0-B9FD-48B5-8D33-268CBC6EB63C}" type="datetimeFigureOut">
              <a:rPr lang="de-DE" smtClean="0"/>
              <a:pPr/>
              <a:t>23.05.2023</a:t>
            </a:fld>
            <a:endParaRPr lang="de-DE"/>
          </a:p>
        </p:txBody>
      </p:sp>
      <p:sp>
        <p:nvSpPr>
          <p:cNvPr id="4" name="Folienbildplatzhalter 3"/>
          <p:cNvSpPr>
            <a:spLocks noGrp="1" noRot="1" noChangeAspect="1"/>
          </p:cNvSpPr>
          <p:nvPr>
            <p:ph type="sldImg" idx="2"/>
          </p:nvPr>
        </p:nvSpPr>
        <p:spPr>
          <a:xfrm>
            <a:off x="138113" y="768350"/>
            <a:ext cx="682307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000">
                <a:latin typeface="Arial" pitchFamily="34" charset="0"/>
                <a:cs typeface="Arial" pitchFamily="34" charset="0"/>
              </a:defRPr>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000">
                <a:latin typeface="Arial" pitchFamily="34" charset="0"/>
                <a:cs typeface="Arial" pitchFamily="34" charset="0"/>
              </a:defRPr>
            </a:lvl1pPr>
          </a:lstStyle>
          <a:p>
            <a:fld id="{62928EF5-A62C-4775-BE32-0B4BBC139877}" type="slidenum">
              <a:rPr lang="de-DE" smtClean="0"/>
              <a:pPr/>
              <a:t>‹Nr.›</a:t>
            </a:fld>
            <a:endParaRPr lang="de-DE"/>
          </a:p>
        </p:txBody>
      </p:sp>
    </p:spTree>
    <p:extLst>
      <p:ext uri="{BB962C8B-B14F-4D97-AF65-F5344CB8AC3E}">
        <p14:creationId xmlns:p14="http://schemas.microsoft.com/office/powerpoint/2010/main" val="219328031"/>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200" kern="1200">
        <a:solidFill>
          <a:schemeClr val="tx1"/>
        </a:solidFill>
        <a:latin typeface="Arial" pitchFamily="34" charset="0"/>
        <a:ea typeface="+mn-ea"/>
        <a:cs typeface="Arial" pitchFamily="34" charset="0"/>
      </a:defRPr>
    </a:lvl1pPr>
    <a:lvl2pPr marL="609722" algn="l" defTabSz="1219444" rtl="0" eaLnBrk="1" latinLnBrk="0" hangingPunct="1">
      <a:defRPr sz="1200" kern="1200">
        <a:solidFill>
          <a:schemeClr val="tx1"/>
        </a:solidFill>
        <a:latin typeface="Arial" pitchFamily="34" charset="0"/>
        <a:ea typeface="+mn-ea"/>
        <a:cs typeface="Arial" pitchFamily="34" charset="0"/>
      </a:defRPr>
    </a:lvl2pPr>
    <a:lvl3pPr marL="1219444" algn="l" defTabSz="1219444" rtl="0" eaLnBrk="1" latinLnBrk="0" hangingPunct="1">
      <a:defRPr sz="1200" kern="1200">
        <a:solidFill>
          <a:schemeClr val="tx1"/>
        </a:solidFill>
        <a:latin typeface="Arial" pitchFamily="34" charset="0"/>
        <a:ea typeface="+mn-ea"/>
        <a:cs typeface="Arial" pitchFamily="34" charset="0"/>
      </a:defRPr>
    </a:lvl3pPr>
    <a:lvl4pPr marL="1829166" algn="l" defTabSz="1219444" rtl="0" eaLnBrk="1" latinLnBrk="0" hangingPunct="1">
      <a:defRPr sz="1200" kern="1200">
        <a:solidFill>
          <a:schemeClr val="tx1"/>
        </a:solidFill>
        <a:latin typeface="Arial" pitchFamily="34" charset="0"/>
        <a:ea typeface="+mn-ea"/>
        <a:cs typeface="Arial" pitchFamily="34" charset="0"/>
      </a:defRPr>
    </a:lvl4pPr>
    <a:lvl5pPr marL="2438888" algn="l" defTabSz="1219444" rtl="0" eaLnBrk="1" latinLnBrk="0" hangingPunct="1">
      <a:defRPr sz="1200" kern="1200">
        <a:solidFill>
          <a:schemeClr val="tx1"/>
        </a:solidFill>
        <a:latin typeface="Arial" pitchFamily="34" charset="0"/>
        <a:ea typeface="+mn-ea"/>
        <a:cs typeface="Arial" pitchFamily="34" charset="0"/>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184A6-30CF-4A21-8339-795A59ABA5E5}"/>
              </a:ext>
            </a:extLst>
          </p:cNvPr>
          <p:cNvSpPr/>
          <p:nvPr/>
        </p:nvSpPr>
        <p:spPr>
          <a:xfrm>
            <a:off x="0" y="0"/>
            <a:ext cx="12195175" cy="6858000"/>
          </a:xfrm>
          <a:prstGeom prst="rect">
            <a:avLst/>
          </a:prstGeom>
          <a:gradFill>
            <a:gsLst>
              <a:gs pos="0">
                <a:srgbClr val="EAEAEA"/>
              </a:gs>
              <a:gs pos="50000">
                <a:srgbClr val="FDFDFD"/>
              </a:gs>
              <a:gs pos="10000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dirty="0" err="1"/>
          </a:p>
        </p:txBody>
      </p:sp>
      <p:sp>
        <p:nvSpPr>
          <p:cNvPr id="18" name="Titel 7"/>
          <p:cNvSpPr txBox="1">
            <a:spLocks/>
          </p:cNvSpPr>
          <p:nvPr/>
        </p:nvSpPr>
        <p:spPr>
          <a:xfrm>
            <a:off x="240060" y="6125740"/>
            <a:ext cx="11715050" cy="525813"/>
          </a:xfrm>
          <a:prstGeom prst="rect">
            <a:avLst/>
          </a:prstGeom>
          <a:solidFill>
            <a:schemeClr val="bg1"/>
          </a:solidFill>
          <a:effectLst/>
        </p:spPr>
        <p:txBody>
          <a:bodyPr vert="horz" lIns="239992" tIns="119996" rIns="239992" bIns="719977" anchor="t" anchorCtr="0">
            <a:noAutofit/>
          </a:bodyPr>
          <a:lstStyle>
            <a:lvl1pPr algn="l" rtl="0" eaLnBrk="1" latinLnBrk="0" hangingPunct="1">
              <a:lnSpc>
                <a:spcPct val="100000"/>
              </a:lnSpc>
              <a:spcBef>
                <a:spcPct val="0"/>
              </a:spcBef>
              <a:spcAft>
                <a:spcPts val="600"/>
              </a:spcAft>
              <a:buNone/>
              <a:defRPr kumimoji="0" sz="3000" b="1" kern="1200">
                <a:solidFill>
                  <a:schemeClr val="tx1"/>
                </a:solidFill>
                <a:latin typeface="+mj-lt"/>
                <a:ea typeface="+mj-ea"/>
                <a:cs typeface="+mj-cs"/>
              </a:defRPr>
            </a:lvl1pPr>
          </a:lstStyle>
          <a:p>
            <a:endParaRPr lang="en-US" sz="2999" dirty="0"/>
          </a:p>
        </p:txBody>
      </p:sp>
      <p:pic>
        <p:nvPicPr>
          <p:cNvPr id="6" name="Picture 5" descr="A picture containing person&#10;&#10;Description automatically generated">
            <a:extLst>
              <a:ext uri="{FF2B5EF4-FFF2-40B4-BE49-F238E27FC236}">
                <a16:creationId xmlns:a16="http://schemas.microsoft.com/office/drawing/2014/main" id="{D23BA006-94A1-4747-BFB6-5CC078C03686}"/>
              </a:ext>
            </a:extLst>
          </p:cNvPr>
          <p:cNvPicPr>
            <a:picLocks noChangeAspect="1"/>
          </p:cNvPicPr>
          <p:nvPr/>
        </p:nvPicPr>
        <p:blipFill>
          <a:blip r:embed="rId2"/>
          <a:stretch>
            <a:fillRect/>
          </a:stretch>
        </p:blipFill>
        <p:spPr>
          <a:xfrm>
            <a:off x="1500542" y="471600"/>
            <a:ext cx="9194091" cy="4532400"/>
          </a:xfrm>
          <a:prstGeom prst="rect">
            <a:avLst/>
          </a:prstGeom>
        </p:spPr>
      </p:pic>
      <p:sp>
        <p:nvSpPr>
          <p:cNvPr id="3" name="Rechteck 2">
            <a:extLst>
              <a:ext uri="{FF2B5EF4-FFF2-40B4-BE49-F238E27FC236}">
                <a16:creationId xmlns:a16="http://schemas.microsoft.com/office/drawing/2014/main" id="{F398D452-0D2C-433A-BC8E-9C006A4F7BD6}"/>
              </a:ext>
            </a:extLst>
          </p:cNvPr>
          <p:cNvSpPr/>
          <p:nvPr/>
        </p:nvSpPr>
        <p:spPr>
          <a:xfrm>
            <a:off x="240059" y="4773150"/>
            <a:ext cx="11715050" cy="1878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7"/>
          <p:cNvSpPr>
            <a:spLocks noGrp="1"/>
          </p:cNvSpPr>
          <p:nvPr>
            <p:ph type="ctrTitle"/>
          </p:nvPr>
        </p:nvSpPr>
        <p:spPr>
          <a:xfrm>
            <a:off x="240060" y="4773150"/>
            <a:ext cx="11715050" cy="1352591"/>
          </a:xfrm>
          <a:noFill/>
          <a:effectLst/>
        </p:spPr>
        <p:txBody>
          <a:bodyPr lIns="240048" tIns="120024" rIns="240048" bIns="720144" anchor="t" anchorCtr="0">
            <a:noAutofit/>
          </a:bodyPr>
          <a:lstStyle>
            <a:lvl1pPr algn="l">
              <a:defRPr sz="4000" baseline="0">
                <a:solidFill>
                  <a:schemeClr val="accent1"/>
                </a:solidFill>
              </a:defRPr>
            </a:lvl1pPr>
          </a:lstStyle>
          <a:p>
            <a:r>
              <a:rPr kumimoji="0" lang="de-DE"/>
              <a:t>Mastertitelformat bearbeiten</a:t>
            </a:r>
            <a:endParaRPr kumimoji="0" lang="en-US" dirty="0"/>
          </a:p>
        </p:txBody>
      </p:sp>
      <p:sp>
        <p:nvSpPr>
          <p:cNvPr id="15" name="Untertitel 8"/>
          <p:cNvSpPr>
            <a:spLocks noGrp="1"/>
          </p:cNvSpPr>
          <p:nvPr>
            <p:ph type="subTitle" idx="1"/>
          </p:nvPr>
        </p:nvSpPr>
        <p:spPr>
          <a:xfrm>
            <a:off x="494228" y="5533370"/>
            <a:ext cx="11236559" cy="360000"/>
          </a:xfrm>
          <a:prstGeom prst="rect">
            <a:avLst/>
          </a:prstGeom>
          <a:noFill/>
        </p:spPr>
        <p:txBody>
          <a:bodyPr>
            <a:noAutofit/>
          </a:bodyPr>
          <a:lstStyle>
            <a:lvl1pPr marL="0" indent="0" algn="l">
              <a:spcBef>
                <a:spcPts val="0"/>
              </a:spcBef>
              <a:buNone/>
              <a:defRPr kumimoji="0" lang="de-DE" sz="2100" kern="1200" baseline="0" dirty="0" smtClean="0">
                <a:solidFill>
                  <a:schemeClr val="tx2"/>
                </a:solidFill>
                <a:latin typeface="+mj-lt"/>
                <a:ea typeface="+mj-ea"/>
                <a:cs typeface="+mj-cs"/>
              </a:defRPr>
            </a:lvl1pPr>
            <a:lvl2pPr marL="609600" indent="0" algn="ctr">
              <a:buNone/>
            </a:lvl2pPr>
            <a:lvl3pPr marL="1219200" indent="0" algn="ctr">
              <a:buNone/>
            </a:lvl3pPr>
            <a:lvl4pPr marL="1828800" indent="0" algn="ctr">
              <a:buNone/>
            </a:lvl4pPr>
            <a:lvl5pPr marL="2438400" indent="0" algn="ctr">
              <a:buNone/>
            </a:lvl5pPr>
            <a:lvl6pPr marL="3048000" indent="0" algn="ctr">
              <a:buNone/>
            </a:lvl6pPr>
            <a:lvl7pPr marL="3657600" indent="0" algn="ctr">
              <a:buNone/>
            </a:lvl7pPr>
            <a:lvl8pPr marL="4267199" indent="0" algn="ctr">
              <a:buNone/>
            </a:lvl8pPr>
            <a:lvl9pPr marL="4876799" indent="0" algn="ctr">
              <a:buNone/>
            </a:lvl9pPr>
          </a:lstStyle>
          <a:p>
            <a:r>
              <a:rPr kumimoji="0" lang="de-DE"/>
              <a:t>Master-Untertitelformat bearbeiten</a:t>
            </a:r>
            <a:endParaRPr kumimoji="0" lang="en-US" dirty="0"/>
          </a:p>
        </p:txBody>
      </p:sp>
      <p:sp>
        <p:nvSpPr>
          <p:cNvPr id="11" name="Datumsplatzhalter 13"/>
          <p:cNvSpPr>
            <a:spLocks noGrp="1"/>
          </p:cNvSpPr>
          <p:nvPr>
            <p:ph type="dt" sz="half" idx="2"/>
          </p:nvPr>
        </p:nvSpPr>
        <p:spPr>
          <a:xfrm>
            <a:off x="494226" y="6256020"/>
            <a:ext cx="9189036" cy="121334"/>
          </a:xfrm>
          <a:prstGeom prst="rect">
            <a:avLst/>
          </a:prstGeom>
        </p:spPr>
        <p:txBody>
          <a:bodyPr lIns="0" anchor="ctr" anchorCtr="0"/>
          <a:lstStyle>
            <a:lvl1pPr marL="0" algn="l" defTabSz="1219200" rtl="0" eaLnBrk="1" latinLnBrk="0" hangingPunct="1">
              <a:defRPr lang="de-DE" sz="700" kern="1200" smtClean="0">
                <a:solidFill>
                  <a:schemeClr val="accent2"/>
                </a:solidFill>
                <a:latin typeface="+mn-lt"/>
                <a:ea typeface="+mn-ea"/>
                <a:cs typeface="+mn-cs"/>
              </a:defRPr>
            </a:lvl1pPr>
          </a:lstStyle>
          <a:p>
            <a:r>
              <a:rPr lang="en-US"/>
              <a:t>24.04.2023    How to handle scrap during production order | Becker Werner OG11 | OG11</a:t>
            </a:r>
            <a:endParaRPr lang="en-GB" dirty="0"/>
          </a:p>
        </p:txBody>
      </p:sp>
      <p:pic>
        <p:nvPicPr>
          <p:cNvPr id="48" name="Bild 20" descr="DRX_LO1407_RGB_RZ.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pic>
        <p:nvPicPr>
          <p:cNvPr id="50" name="Bild 19" descr="DRX_LO1407_Claim_RGB_RZ.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88" y="6404559"/>
            <a:ext cx="1296000" cy="107972"/>
          </a:xfrm>
          <a:prstGeom prst="rect">
            <a:avLst/>
          </a:prstGeom>
        </p:spPr>
      </p:pic>
      <p:cxnSp>
        <p:nvCxnSpPr>
          <p:cNvPr id="51" name="Gerade Verbindung 50"/>
          <p:cNvCxnSpPr/>
          <p:nvPr/>
        </p:nvCxnSpPr>
        <p:spPr>
          <a:xfrm>
            <a:off x="239674" y="6199176"/>
            <a:ext cx="117158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2348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8" name="Inhaltsplatzhalter 5">
            <a:extLst>
              <a:ext uri="{FF2B5EF4-FFF2-40B4-BE49-F238E27FC236}">
                <a16:creationId xmlns:a16="http://schemas.microsoft.com/office/drawing/2014/main" id="{2BBE291B-8A14-4D97-908B-EFE9FCC558B9}"/>
              </a:ext>
            </a:extLst>
          </p:cNvPr>
          <p:cNvSpPr>
            <a:spLocks noGrp="1"/>
          </p:cNvSpPr>
          <p:nvPr>
            <p:ph sz="quarter" idx="10"/>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0DDC1D36-D307-49D0-8F00-278BFFD68373}"/>
              </a:ext>
            </a:extLst>
          </p:cNvPr>
          <p:cNvSpPr>
            <a:spLocks noGrp="1"/>
          </p:cNvSpPr>
          <p:nvPr>
            <p:ph type="dt" sz="half" idx="11"/>
          </p:nvPr>
        </p:nvSpPr>
        <p:spPr/>
        <p:txBody>
          <a:bodyPr/>
          <a:lstStyle/>
          <a:p>
            <a:r>
              <a:rPr lang="en-US"/>
              <a:t>24.04.2023    How to handle scrap during production order | Becker Werner OG11 | OG11</a:t>
            </a:r>
            <a:endParaRPr lang="en-GB" dirty="0"/>
          </a:p>
        </p:txBody>
      </p:sp>
      <p:sp>
        <p:nvSpPr>
          <p:cNvPr id="6" name="Slide Number Placeholder 5">
            <a:extLst>
              <a:ext uri="{FF2B5EF4-FFF2-40B4-BE49-F238E27FC236}">
                <a16:creationId xmlns:a16="http://schemas.microsoft.com/office/drawing/2014/main" id="{1EC09AA0-BB4E-473F-A1FD-43C6BACD6EE7}"/>
              </a:ext>
            </a:extLst>
          </p:cNvPr>
          <p:cNvSpPr>
            <a:spLocks noGrp="1"/>
          </p:cNvSpPr>
          <p:nvPr>
            <p:ph type="sldNum" sz="quarter" idx="13"/>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46769133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9" name="Inhaltsplatzhalter 5">
            <a:extLst>
              <a:ext uri="{FF2B5EF4-FFF2-40B4-BE49-F238E27FC236}">
                <a16:creationId xmlns:a16="http://schemas.microsoft.com/office/drawing/2014/main" id="{DB3E9F7D-B8D3-4AE2-9079-3AAB64C0C99E}"/>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AF57936E-57A6-458A-9D44-1D7FF6633ACC}"/>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40F4FB03-8F83-4751-ACCA-263EBF88CD4B}"/>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13912623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BB6443-2004-4402-83B6-9A1C81276484}"/>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D0884039-114A-4FDD-BEA3-6DA5822A3ED9}"/>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0BC7DFD5-7FC9-4F2B-8524-30A069377A2E}"/>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743681629"/>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2 Conten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E9D05DA-2E3E-48E8-9FC5-408FD39729E0}"/>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D3910D7-B700-4F05-B4AB-7842622DDA4C}"/>
              </a:ext>
            </a:extLst>
          </p:cNvPr>
          <p:cNvSpPr>
            <a:spLocks noGrp="1"/>
          </p:cNvSpPr>
          <p:nvPr>
            <p:ph type="dt" sz="half" idx="13"/>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7BD4329F-2574-425A-82A8-DFCDEDE8EE26}"/>
              </a:ext>
            </a:extLst>
          </p:cNvPr>
          <p:cNvSpPr>
            <a:spLocks noGrp="1"/>
          </p:cNvSpPr>
          <p:nvPr>
            <p:ph type="sldNum" sz="quarter" idx="15"/>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560170146"/>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icture, Content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44FAC09-9371-40D7-B487-51FADACDC3B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3"/>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A9599C3C-2684-44A6-924A-4984BE13AB50}"/>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9" name="Slide Number Placeholder 8">
            <a:extLst>
              <a:ext uri="{FF2B5EF4-FFF2-40B4-BE49-F238E27FC236}">
                <a16:creationId xmlns:a16="http://schemas.microsoft.com/office/drawing/2014/main" id="{2C275C45-7BEC-4C42-82DA-C53C9C855632}"/>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454750648"/>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Picture, Content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350B192-71BF-4DA4-8CA3-B91B81BB8D67}"/>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DDEC1FF7-2DA2-4FFC-8A02-D41E108CC133}"/>
              </a:ext>
            </a:extLst>
          </p:cNvPr>
          <p:cNvSpPr>
            <a:spLocks noGrp="1"/>
          </p:cNvSpPr>
          <p:nvPr>
            <p:ph type="dt" sz="half" idx="13"/>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D6D31F3F-7164-40C8-B19D-81648588D42F}"/>
              </a:ext>
            </a:extLst>
          </p:cNvPr>
          <p:cNvSpPr>
            <a:spLocks noGrp="1"/>
          </p:cNvSpPr>
          <p:nvPr>
            <p:ph type="sldNum" sz="quarter" idx="15"/>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754708443"/>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9DCE80-A37B-4920-8174-381EF783CD7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Date Placeholder 3">
            <a:extLst>
              <a:ext uri="{FF2B5EF4-FFF2-40B4-BE49-F238E27FC236}">
                <a16:creationId xmlns:a16="http://schemas.microsoft.com/office/drawing/2014/main" id="{43B56FF3-F3BD-4AAD-BAAF-9AA310055C4B}"/>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6" name="Slide Number Placeholder 5">
            <a:extLst>
              <a:ext uri="{FF2B5EF4-FFF2-40B4-BE49-F238E27FC236}">
                <a16:creationId xmlns:a16="http://schemas.microsoft.com/office/drawing/2014/main" id="{172A35D2-50E5-4AFB-A9DC-E58BB8AED3F5}"/>
              </a:ext>
            </a:extLst>
          </p:cNvPr>
          <p:cNvSpPr>
            <a:spLocks noGrp="1"/>
          </p:cNvSpPr>
          <p:nvPr>
            <p:ph type="sldNum" sz="quarter" idx="12"/>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241433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gre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22066C-E29D-4ABF-BEBE-F91EB1C833E2}"/>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5" name="Date Placeholder 4">
            <a:extLst>
              <a:ext uri="{FF2B5EF4-FFF2-40B4-BE49-F238E27FC236}">
                <a16:creationId xmlns:a16="http://schemas.microsoft.com/office/drawing/2014/main" id="{AED57712-04BF-4B3F-8B72-DDB201F2DA70}"/>
              </a:ext>
            </a:extLst>
          </p:cNvPr>
          <p:cNvSpPr>
            <a:spLocks noGrp="1"/>
          </p:cNvSpPr>
          <p:nvPr>
            <p:ph type="dt" sz="half" idx="11"/>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C4CF2EF7-AC30-4205-B9B9-8DC21232C6D9}"/>
              </a:ext>
            </a:extLst>
          </p:cNvPr>
          <p:cNvSpPr>
            <a:spLocks noGrp="1"/>
          </p:cNvSpPr>
          <p:nvPr>
            <p:ph type="sldNum" sz="quarter" idx="13"/>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75956408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721C-3415-4FC1-A2C8-F7C0818B32C7}"/>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26EFB683-5C1B-417D-8869-8F30D18305E7}"/>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4" name="Foliennummernplatzhalter 3">
            <a:extLst>
              <a:ext uri="{FF2B5EF4-FFF2-40B4-BE49-F238E27FC236}">
                <a16:creationId xmlns:a16="http://schemas.microsoft.com/office/drawing/2014/main" id="{51F3A99E-3F75-4D2E-A598-68FC097C7B94}"/>
              </a:ext>
            </a:extLst>
          </p:cNvPr>
          <p:cNvSpPr>
            <a:spLocks noGrp="1"/>
          </p:cNvSpPr>
          <p:nvPr>
            <p:ph type="sldNum" sz="quarter" idx="11"/>
          </p:nvPr>
        </p:nvSpPr>
        <p:spPr/>
        <p:txBody>
          <a:bodyPr/>
          <a:lstStyle/>
          <a:p>
            <a:fld id="{173FEA60-B56A-DE49-B4F9-939AB62E9280}" type="slidenum">
              <a:rPr lang="de-DE" smtClean="0"/>
              <a:pPr/>
              <a:t>‹Nr.›</a:t>
            </a:fld>
            <a:endParaRPr lang="de-DE" dirty="0"/>
          </a:p>
        </p:txBody>
      </p:sp>
      <p:sp>
        <p:nvSpPr>
          <p:cNvPr id="7" name="Bildplatzhalter 6">
            <a:extLst>
              <a:ext uri="{FF2B5EF4-FFF2-40B4-BE49-F238E27FC236}">
                <a16:creationId xmlns:a16="http://schemas.microsoft.com/office/drawing/2014/main" id="{6590F12C-EA5E-4330-99A4-B535D6E0A2B2}"/>
              </a:ext>
            </a:extLst>
          </p:cNvPr>
          <p:cNvSpPr>
            <a:spLocks noGrp="1"/>
          </p:cNvSpPr>
          <p:nvPr>
            <p:ph type="pic" sz="quarter" idx="13"/>
          </p:nvPr>
        </p:nvSpPr>
        <p:spPr>
          <a:xfrm>
            <a:off x="0" y="1525589"/>
            <a:ext cx="12195175" cy="4852351"/>
          </a:xfrm>
        </p:spPr>
        <p:txBody>
          <a:bodyPr/>
          <a:lstStyle/>
          <a:p>
            <a:r>
              <a:rPr lang="de-DE"/>
              <a:t>Bild durch Klicken auf Symbol hinzufügen</a:t>
            </a:r>
          </a:p>
        </p:txBody>
      </p:sp>
    </p:spTree>
    <p:extLst>
      <p:ext uri="{BB962C8B-B14F-4D97-AF65-F5344CB8AC3E}">
        <p14:creationId xmlns:p14="http://schemas.microsoft.com/office/powerpoint/2010/main" val="2461840301"/>
      </p:ext>
    </p:extLst>
  </p:cSld>
  <p:clrMapOvr>
    <a:masterClrMapping/>
  </p:clrMapOvr>
  <p:hf hdr="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Pictur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8" name="Bildplatzhalter 6">
            <a:extLst>
              <a:ext uri="{FF2B5EF4-FFF2-40B4-BE49-F238E27FC236}">
                <a16:creationId xmlns:a16="http://schemas.microsoft.com/office/drawing/2014/main" id="{79B978D3-FF7B-44EB-B697-CAE0ACBD2AF6}"/>
              </a:ext>
            </a:extLst>
          </p:cNvPr>
          <p:cNvSpPr>
            <a:spLocks noGrp="1"/>
          </p:cNvSpPr>
          <p:nvPr>
            <p:ph type="pic" sz="quarter" idx="13"/>
          </p:nvPr>
        </p:nvSpPr>
        <p:spPr>
          <a:xfrm>
            <a:off x="0" y="1525590"/>
            <a:ext cx="12195175" cy="4852351"/>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043D12D-BCFA-4E25-8C47-EB02F8B42A9F}"/>
              </a:ext>
            </a:extLst>
          </p:cNvPr>
          <p:cNvSpPr>
            <a:spLocks noGrp="1"/>
          </p:cNvSpPr>
          <p:nvPr>
            <p:ph type="dt" sz="half" idx="14"/>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A379FF43-ABFE-4B4E-9C3E-CB52FAEE48B8}"/>
              </a:ext>
            </a:extLst>
          </p:cNvPr>
          <p:cNvSpPr>
            <a:spLocks noGrp="1"/>
          </p:cNvSpPr>
          <p:nvPr>
            <p:ph type="sldNum" sz="quarter" idx="16"/>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6054524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6" name="Inhaltsplatzhalter 5">
            <a:extLst>
              <a:ext uri="{FF2B5EF4-FFF2-40B4-BE49-F238E27FC236}">
                <a16:creationId xmlns:a16="http://schemas.microsoft.com/office/drawing/2014/main" id="{3B62EF97-48E6-4AC0-AE53-0F979C519C58}"/>
              </a:ext>
            </a:extLst>
          </p:cNvPr>
          <p:cNvSpPr>
            <a:spLocks noGrp="1"/>
          </p:cNvSpPr>
          <p:nvPr>
            <p:ph sz="quarter" idx="10"/>
          </p:nvPr>
        </p:nvSpPr>
        <p:spPr>
          <a:xfrm>
            <a:off x="322263" y="1525588"/>
            <a:ext cx="11547325" cy="478313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e Placeholder 3">
            <a:extLst>
              <a:ext uri="{FF2B5EF4-FFF2-40B4-BE49-F238E27FC236}">
                <a16:creationId xmlns:a16="http://schemas.microsoft.com/office/drawing/2014/main" id="{844580E7-AD6F-4947-879D-158F0D9AE37E}"/>
              </a:ext>
            </a:extLst>
          </p:cNvPr>
          <p:cNvSpPr>
            <a:spLocks noGrp="1"/>
          </p:cNvSpPr>
          <p:nvPr>
            <p:ph type="dt" sz="half" idx="11"/>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F833AC7D-9CE6-4A14-91D6-3CF036E568CE}"/>
              </a:ext>
            </a:extLst>
          </p:cNvPr>
          <p:cNvSpPr>
            <a:spLocks noGrp="1"/>
          </p:cNvSpPr>
          <p:nvPr>
            <p:ph type="sldNum" sz="quarter" idx="13"/>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98199365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Full Slide, Logo blac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dirty="0"/>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270388448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Full Slide, Logo wh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C09F1BC-4191-418E-9D60-15088F46A1DB}"/>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4" name="Foliennummernplatzhalter 3">
            <a:extLst>
              <a:ext uri="{FF2B5EF4-FFF2-40B4-BE49-F238E27FC236}">
                <a16:creationId xmlns:a16="http://schemas.microsoft.com/office/drawing/2014/main" id="{AE0405F1-3BDE-4889-A1F6-CF2AAC2E732E}"/>
              </a:ext>
            </a:extLst>
          </p:cNvPr>
          <p:cNvSpPr>
            <a:spLocks noGrp="1"/>
          </p:cNvSpPr>
          <p:nvPr>
            <p:ph type="sldNum" sz="quarter" idx="11"/>
          </p:nvPr>
        </p:nvSpPr>
        <p:spPr/>
        <p:txBody>
          <a:bodyPr/>
          <a:lstStyle/>
          <a:p>
            <a:fld id="{173FEA60-B56A-DE49-B4F9-939AB62E9280}" type="slidenum">
              <a:rPr lang="de-DE" smtClean="0"/>
              <a:pPr/>
              <a:t>‹Nr.›</a:t>
            </a:fld>
            <a:endParaRPr lang="de-DE" dirty="0"/>
          </a:p>
        </p:txBody>
      </p:sp>
      <p:sp>
        <p:nvSpPr>
          <p:cNvPr id="7" name="Bildplatzhalter 6">
            <a:extLst>
              <a:ext uri="{FF2B5EF4-FFF2-40B4-BE49-F238E27FC236}">
                <a16:creationId xmlns:a16="http://schemas.microsoft.com/office/drawing/2014/main" id="{7B5FEBDD-01F1-4380-AFBD-60C591F020C8}"/>
              </a:ext>
            </a:extLst>
          </p:cNvPr>
          <p:cNvSpPr>
            <a:spLocks noGrp="1"/>
          </p:cNvSpPr>
          <p:nvPr>
            <p:ph type="pic" sz="quarter" idx="13"/>
          </p:nvPr>
        </p:nvSpPr>
        <p:spPr>
          <a:xfrm>
            <a:off x="1" y="0"/>
            <a:ext cx="12195174" cy="6377940"/>
          </a:xfrm>
        </p:spPr>
        <p:txBody>
          <a:bodyPr/>
          <a:lstStyle/>
          <a:p>
            <a:r>
              <a:rPr lang="de-DE"/>
              <a:t>Bild durch Klicken auf Symbol hinzufügen</a:t>
            </a:r>
          </a:p>
        </p:txBody>
      </p:sp>
      <p:sp>
        <p:nvSpPr>
          <p:cNvPr id="6" name="Textplatzhalter 5">
            <a:extLst>
              <a:ext uri="{FF2B5EF4-FFF2-40B4-BE49-F238E27FC236}">
                <a16:creationId xmlns:a16="http://schemas.microsoft.com/office/drawing/2014/main" id="{0C5C5A62-E6C1-4C29-B9F5-950EF9ADA967}"/>
              </a:ext>
            </a:extLst>
          </p:cNvPr>
          <p:cNvSpPr>
            <a:spLocks noGrp="1"/>
          </p:cNvSpPr>
          <p:nvPr>
            <p:ph type="body" sz="quarter" idx="14"/>
          </p:nvPr>
        </p:nvSpPr>
        <p:spPr>
          <a:xfrm>
            <a:off x="10573588" y="324000"/>
            <a:ext cx="1296000" cy="550657"/>
          </a:xfrm>
          <a:blipFill>
            <a:blip r:embed="rId2"/>
            <a:stretch>
              <a:fillRect/>
            </a:stretch>
          </a:blipFill>
        </p:spPr>
        <p:txBody>
          <a:bodyPr/>
          <a:lstStyle>
            <a:lvl1pPr>
              <a:defRPr>
                <a:noFill/>
              </a:defRPr>
            </a:lvl1pPr>
          </a:lstStyle>
          <a:p>
            <a:pPr lvl="0"/>
            <a:r>
              <a:rPr lang="de-DE"/>
              <a:t>Mastertextformat bearbeiten</a:t>
            </a:r>
          </a:p>
        </p:txBody>
      </p:sp>
    </p:spTree>
    <p:extLst>
      <p:ext uri="{BB962C8B-B14F-4D97-AF65-F5344CB8AC3E}">
        <p14:creationId xmlns:p14="http://schemas.microsoft.com/office/powerpoint/2010/main" val="150922322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9088F4-EC4B-4D26-84A3-39A891A600D8}"/>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E6648925-414B-4492-A9D9-101BED9DF105}"/>
              </a:ext>
            </a:extLst>
          </p:cNvPr>
          <p:cNvSpPr>
            <a:spLocks noGrp="1"/>
          </p:cNvSpPr>
          <p:nvPr>
            <p:ph type="sldNum" sz="quarter" idx="12"/>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79937456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mpty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8A97ED-EA90-46F5-AB88-22726313DD7C}"/>
              </a:ext>
            </a:extLst>
          </p:cNvPr>
          <p:cNvSpPr/>
          <p:nvPr/>
        </p:nvSpPr>
        <p:spPr>
          <a:xfrm>
            <a:off x="-1" y="2648932"/>
            <a:ext cx="12195175" cy="3727379"/>
          </a:xfrm>
          <a:prstGeom prst="rect">
            <a:avLst/>
          </a:prstGeom>
          <a:gradFill>
            <a:gsLst>
              <a:gs pos="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F8A6225F-E63E-4995-BC5A-0812E3961EAC}"/>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6" name="Slide Number Placeholder 5">
            <a:extLst>
              <a:ext uri="{FF2B5EF4-FFF2-40B4-BE49-F238E27FC236}">
                <a16:creationId xmlns:a16="http://schemas.microsoft.com/office/drawing/2014/main" id="{B1C4674D-C87D-49D5-869B-60FB1113C88E}"/>
              </a:ext>
            </a:extLst>
          </p:cNvPr>
          <p:cNvSpPr>
            <a:spLocks noGrp="1"/>
          </p:cNvSpPr>
          <p:nvPr>
            <p:ph type="sldNum" sz="quarter" idx="12"/>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43093221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st Page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dirty="0"/>
              <a:t>First </a:t>
            </a:r>
            <a:r>
              <a:rPr lang="de-DE" sz="1200" b="1" dirty="0" err="1"/>
              <a:t>name</a:t>
            </a:r>
            <a:r>
              <a:rPr lang="de-DE" sz="1200" b="1" dirty="0"/>
              <a:t> Last </a:t>
            </a:r>
            <a:r>
              <a:rPr lang="de-DE" sz="1200" b="1" dirty="0" err="1"/>
              <a:t>name</a:t>
            </a:r>
            <a:endParaRPr lang="de-DE" dirty="0"/>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dirty="0"/>
              <a:t>Educational </a:t>
            </a:r>
            <a:r>
              <a:rPr lang="de-DE" dirty="0" err="1"/>
              <a:t>degree</a:t>
            </a:r>
            <a:endParaRPr lang="de-DE" dirty="0"/>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dirty="0"/>
              <a:t>Organisational Unit / Head </a:t>
            </a:r>
            <a:r>
              <a:rPr lang="de-DE" dirty="0" err="1"/>
              <a:t>of</a:t>
            </a:r>
            <a:r>
              <a:rPr lang="de-DE" dirty="0"/>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dirty="0"/>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dirty="0"/>
              <a:t>+49 XXXX XX-X</a:t>
            </a:r>
          </a:p>
        </p:txBody>
      </p:sp>
      <p:sp>
        <p:nvSpPr>
          <p:cNvPr id="24" name="Textplatzhalter 16">
            <a:extLst>
              <a:ext uri="{FF2B5EF4-FFF2-40B4-BE49-F238E27FC236}">
                <a16:creationId xmlns:a16="http://schemas.microsoft.com/office/drawing/2014/main" id="{569B553B-5FD3-46BC-8088-05A66210AB55}"/>
              </a:ext>
            </a:extLst>
          </p:cNvPr>
          <p:cNvSpPr>
            <a:spLocks noGrp="1"/>
          </p:cNvSpPr>
          <p:nvPr>
            <p:ph type="body" sz="quarter" idx="16" hasCustomPrompt="1"/>
          </p:nvPr>
        </p:nvSpPr>
        <p:spPr>
          <a:xfrm>
            <a:off x="4368732" y="3643413"/>
            <a:ext cx="2184467" cy="153888"/>
          </a:xfrm>
        </p:spPr>
        <p:txBody>
          <a:bodyPr>
            <a:noAutofit/>
          </a:bodyPr>
          <a:lstStyle>
            <a:lvl1pPr>
              <a:defRPr sz="1000"/>
            </a:lvl1pPr>
          </a:lstStyle>
          <a:p>
            <a:pPr lvl="0"/>
            <a:r>
              <a:rPr lang="de-DE" dirty="0"/>
              <a:t>+49 XXX XXXXXXX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dirty="0"/>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dirty="0">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dirty="0"/>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dirty="0"/>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dirty="0" err="1"/>
              <a:t>Address</a:t>
            </a:r>
            <a:endParaRPr lang="de-DE" dirty="0"/>
          </a:p>
        </p:txBody>
      </p:sp>
      <p:sp>
        <p:nvSpPr>
          <p:cNvPr id="29" name="Textfeld 28">
            <a:extLst>
              <a:ext uri="{FF2B5EF4-FFF2-40B4-BE49-F238E27FC236}">
                <a16:creationId xmlns:a16="http://schemas.microsoft.com/office/drawing/2014/main" id="{3186D95E-B812-48B5-B3B9-BF273EA10A35}"/>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T</a:t>
            </a:r>
          </a:p>
        </p:txBody>
      </p:sp>
      <p:sp>
        <p:nvSpPr>
          <p:cNvPr id="33" name="Textfeld 32">
            <a:extLst>
              <a:ext uri="{FF2B5EF4-FFF2-40B4-BE49-F238E27FC236}">
                <a16:creationId xmlns:a16="http://schemas.microsoft.com/office/drawing/2014/main" id="{39779632-3B70-43B6-AA98-C3B331BECAD4}"/>
              </a:ext>
            </a:extLst>
          </p:cNvPr>
          <p:cNvSpPr txBox="1"/>
          <p:nvPr/>
        </p:nvSpPr>
        <p:spPr>
          <a:xfrm>
            <a:off x="4187911" y="364341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M</a:t>
            </a:r>
          </a:p>
        </p:txBody>
      </p:sp>
    </p:spTree>
    <p:extLst>
      <p:ext uri="{BB962C8B-B14F-4D97-AF65-F5344CB8AC3E}">
        <p14:creationId xmlns:p14="http://schemas.microsoft.com/office/powerpoint/2010/main" val="316588795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st Page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554">
                <a:schemeClr val="accent2">
                  <a:lumMod val="60000"/>
                  <a:lumOff val="40000"/>
                </a:schemeClr>
              </a:gs>
              <a:gs pos="100000">
                <a:schemeClr val="bg1">
                  <a:lumMod val="95000"/>
                </a:schemeClr>
              </a:gs>
              <a:gs pos="65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1632247"/>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F95B297-28A4-41B2-B66D-87B0A43E79FB}"/>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pic>
        <p:nvPicPr>
          <p:cNvPr id="18" name="Bild 20" descr="DRX_LO1407_RGB_RZ.eps">
            <a:extLst>
              <a:ext uri="{FF2B5EF4-FFF2-40B4-BE49-F238E27FC236}">
                <a16:creationId xmlns:a16="http://schemas.microsoft.com/office/drawing/2014/main" id="{9AB5D8C2-ACF1-49C0-BE11-4FF2767A1280}"/>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8444" y="1923844"/>
            <a:ext cx="1152000" cy="489727"/>
          </a:xfrm>
          <a:prstGeom prst="rect">
            <a:avLst/>
          </a:prstGeom>
        </p:spPr>
      </p:pic>
      <p:sp>
        <p:nvSpPr>
          <p:cNvPr id="19" name="Textplatzhalter 7">
            <a:extLst>
              <a:ext uri="{FF2B5EF4-FFF2-40B4-BE49-F238E27FC236}">
                <a16:creationId xmlns:a16="http://schemas.microsoft.com/office/drawing/2014/main" id="{FA21A5AC-3EE1-4DA3-8D79-7C43D8D4FECD}"/>
              </a:ext>
            </a:extLst>
          </p:cNvPr>
          <p:cNvSpPr>
            <a:spLocks noGrp="1"/>
          </p:cNvSpPr>
          <p:nvPr>
            <p:ph type="body" sz="quarter" idx="11" hasCustomPrompt="1"/>
          </p:nvPr>
        </p:nvSpPr>
        <p:spPr>
          <a:xfrm>
            <a:off x="4187911" y="2364373"/>
            <a:ext cx="2365288" cy="369332"/>
          </a:xfrm>
        </p:spPr>
        <p:txBody>
          <a:bodyPr anchor="b" anchorCtr="0">
            <a:noAutofit/>
          </a:bodyPr>
          <a:lstStyle>
            <a:lvl1pPr>
              <a:defRPr sz="1200" b="1">
                <a:solidFill>
                  <a:schemeClr val="accent1"/>
                </a:solidFill>
              </a:defRPr>
            </a:lvl1pPr>
          </a:lstStyle>
          <a:p>
            <a:pPr lvl="0"/>
            <a:r>
              <a:rPr lang="de-DE" sz="1200" b="1" dirty="0"/>
              <a:t>First </a:t>
            </a:r>
            <a:r>
              <a:rPr lang="de-DE" sz="1200" b="1" dirty="0" err="1"/>
              <a:t>name</a:t>
            </a:r>
            <a:r>
              <a:rPr lang="de-DE" sz="1200" b="1" dirty="0"/>
              <a:t> Last </a:t>
            </a:r>
            <a:r>
              <a:rPr lang="de-DE" sz="1200" b="1" dirty="0" err="1"/>
              <a:t>name</a:t>
            </a:r>
            <a:endParaRPr lang="de-DE" dirty="0"/>
          </a:p>
        </p:txBody>
      </p:sp>
      <p:sp>
        <p:nvSpPr>
          <p:cNvPr id="20" name="Textplatzhalter 10">
            <a:extLst>
              <a:ext uri="{FF2B5EF4-FFF2-40B4-BE49-F238E27FC236}">
                <a16:creationId xmlns:a16="http://schemas.microsoft.com/office/drawing/2014/main" id="{E3776517-36AA-4A4E-B272-F19F6DB85A03}"/>
              </a:ext>
            </a:extLst>
          </p:cNvPr>
          <p:cNvSpPr>
            <a:spLocks noGrp="1"/>
          </p:cNvSpPr>
          <p:nvPr>
            <p:ph type="body" sz="quarter" idx="12" hasCustomPrompt="1"/>
          </p:nvPr>
        </p:nvSpPr>
        <p:spPr>
          <a:xfrm>
            <a:off x="4187911" y="2749469"/>
            <a:ext cx="2365288" cy="153888"/>
          </a:xfrm>
        </p:spPr>
        <p:txBody>
          <a:bodyPr>
            <a:noAutofit/>
          </a:bodyPr>
          <a:lstStyle>
            <a:lvl1pPr>
              <a:defRPr sz="1000"/>
            </a:lvl1pPr>
          </a:lstStyle>
          <a:p>
            <a:pPr lvl="0"/>
            <a:r>
              <a:rPr lang="de-DE" dirty="0"/>
              <a:t>Educational </a:t>
            </a:r>
            <a:r>
              <a:rPr lang="de-DE" dirty="0" err="1"/>
              <a:t>degree</a:t>
            </a:r>
            <a:endParaRPr lang="de-DE" dirty="0"/>
          </a:p>
        </p:txBody>
      </p:sp>
      <p:sp>
        <p:nvSpPr>
          <p:cNvPr id="21" name="Textplatzhalter 12">
            <a:extLst>
              <a:ext uri="{FF2B5EF4-FFF2-40B4-BE49-F238E27FC236}">
                <a16:creationId xmlns:a16="http://schemas.microsoft.com/office/drawing/2014/main" id="{259AC1C2-74D1-4A03-8D58-029C9A2CBC3E}"/>
              </a:ext>
            </a:extLst>
          </p:cNvPr>
          <p:cNvSpPr>
            <a:spLocks noGrp="1"/>
          </p:cNvSpPr>
          <p:nvPr>
            <p:ph type="body" sz="quarter" idx="13" hasCustomPrompt="1"/>
          </p:nvPr>
        </p:nvSpPr>
        <p:spPr>
          <a:xfrm>
            <a:off x="4187911" y="3082438"/>
            <a:ext cx="2365288" cy="153888"/>
          </a:xfrm>
        </p:spPr>
        <p:txBody>
          <a:bodyPr>
            <a:noAutofit/>
          </a:bodyPr>
          <a:lstStyle>
            <a:lvl1pPr>
              <a:defRPr sz="1000"/>
            </a:lvl1pPr>
          </a:lstStyle>
          <a:p>
            <a:pPr lvl="0"/>
            <a:r>
              <a:rPr lang="de-DE" dirty="0"/>
              <a:t>Organisational Unit / Head </a:t>
            </a:r>
            <a:r>
              <a:rPr lang="de-DE" dirty="0" err="1"/>
              <a:t>of</a:t>
            </a:r>
            <a:r>
              <a:rPr lang="de-DE" dirty="0"/>
              <a:t> Unit</a:t>
            </a:r>
          </a:p>
        </p:txBody>
      </p:sp>
      <p:sp>
        <p:nvSpPr>
          <p:cNvPr id="22" name="Textplatzhalter 14">
            <a:extLst>
              <a:ext uri="{FF2B5EF4-FFF2-40B4-BE49-F238E27FC236}">
                <a16:creationId xmlns:a16="http://schemas.microsoft.com/office/drawing/2014/main" id="{A0910BA9-BC2D-4CF6-A6D9-FB8223743B84}"/>
              </a:ext>
            </a:extLst>
          </p:cNvPr>
          <p:cNvSpPr>
            <a:spLocks noGrp="1"/>
          </p:cNvSpPr>
          <p:nvPr>
            <p:ph type="body" sz="quarter" idx="14" hasCustomPrompt="1"/>
          </p:nvPr>
        </p:nvSpPr>
        <p:spPr>
          <a:xfrm>
            <a:off x="4187911" y="3247322"/>
            <a:ext cx="2365288" cy="153888"/>
          </a:xfrm>
        </p:spPr>
        <p:txBody>
          <a:bodyPr>
            <a:noAutofit/>
          </a:bodyPr>
          <a:lstStyle>
            <a:lvl1pPr>
              <a:defRPr sz="1000"/>
            </a:lvl1pPr>
          </a:lstStyle>
          <a:p>
            <a:pPr lvl="0"/>
            <a:r>
              <a:rPr lang="de-DE" dirty="0"/>
              <a:t>External Title</a:t>
            </a:r>
          </a:p>
        </p:txBody>
      </p:sp>
      <p:sp>
        <p:nvSpPr>
          <p:cNvPr id="23" name="Textplatzhalter 16">
            <a:extLst>
              <a:ext uri="{FF2B5EF4-FFF2-40B4-BE49-F238E27FC236}">
                <a16:creationId xmlns:a16="http://schemas.microsoft.com/office/drawing/2014/main" id="{13BEE9B4-81B9-489C-9424-B9AD62488D9A}"/>
              </a:ext>
            </a:extLst>
          </p:cNvPr>
          <p:cNvSpPr>
            <a:spLocks noGrp="1"/>
          </p:cNvSpPr>
          <p:nvPr>
            <p:ph type="body" sz="quarter" idx="15" hasCustomPrompt="1"/>
          </p:nvPr>
        </p:nvSpPr>
        <p:spPr>
          <a:xfrm>
            <a:off x="4368732" y="3477702"/>
            <a:ext cx="2184467" cy="153888"/>
          </a:xfrm>
        </p:spPr>
        <p:txBody>
          <a:bodyPr>
            <a:noAutofit/>
          </a:bodyPr>
          <a:lstStyle>
            <a:lvl1pPr>
              <a:defRPr sz="1000"/>
            </a:lvl1pPr>
          </a:lstStyle>
          <a:p>
            <a:pPr lvl="0"/>
            <a:r>
              <a:rPr lang="de-DE" dirty="0"/>
              <a:t>+49 XXXX XX-X</a:t>
            </a:r>
          </a:p>
        </p:txBody>
      </p:sp>
      <p:sp>
        <p:nvSpPr>
          <p:cNvPr id="25" name="Textplatzhalter 19">
            <a:extLst>
              <a:ext uri="{FF2B5EF4-FFF2-40B4-BE49-F238E27FC236}">
                <a16:creationId xmlns:a16="http://schemas.microsoft.com/office/drawing/2014/main" id="{66DE97D5-539F-4028-9E3E-5E2686310E9A}"/>
              </a:ext>
            </a:extLst>
          </p:cNvPr>
          <p:cNvSpPr>
            <a:spLocks noGrp="1"/>
          </p:cNvSpPr>
          <p:nvPr>
            <p:ph type="body" sz="quarter" idx="17" hasCustomPrompt="1"/>
          </p:nvPr>
        </p:nvSpPr>
        <p:spPr>
          <a:xfrm>
            <a:off x="4187911" y="3870276"/>
            <a:ext cx="2365288" cy="153888"/>
          </a:xfrm>
        </p:spPr>
        <p:txBody>
          <a:bodyPr>
            <a:noAutofit/>
          </a:bodyPr>
          <a:lstStyle>
            <a:lvl1pPr>
              <a:defRPr sz="1000"/>
            </a:lvl1pPr>
          </a:lstStyle>
          <a:p>
            <a:pPr lvl="0"/>
            <a:r>
              <a:rPr lang="de-DE" dirty="0"/>
              <a:t>Firstname.lastname@draexlmaier.com</a:t>
            </a:r>
          </a:p>
        </p:txBody>
      </p:sp>
      <p:sp>
        <p:nvSpPr>
          <p:cNvPr id="26" name="Rechteck 25">
            <a:extLst>
              <a:ext uri="{FF2B5EF4-FFF2-40B4-BE49-F238E27FC236}">
                <a16:creationId xmlns:a16="http://schemas.microsoft.com/office/drawing/2014/main" id="{6710B681-F53E-47BE-BCFE-C63C51C8CD4E}"/>
              </a:ext>
            </a:extLst>
          </p:cNvPr>
          <p:cNvSpPr/>
          <p:nvPr/>
        </p:nvSpPr>
        <p:spPr>
          <a:xfrm>
            <a:off x="4187911" y="4033588"/>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dirty="0">
                <a:solidFill>
                  <a:schemeClr val="accent1"/>
                </a:solidFill>
              </a:rPr>
              <a:t>www.draexlmaier.com</a:t>
            </a:r>
          </a:p>
        </p:txBody>
      </p:sp>
      <p:sp>
        <p:nvSpPr>
          <p:cNvPr id="27" name="Address">
            <a:extLst>
              <a:ext uri="{FF2B5EF4-FFF2-40B4-BE49-F238E27FC236}">
                <a16:creationId xmlns:a16="http://schemas.microsoft.com/office/drawing/2014/main" id="{B23E7F1E-85CB-412A-93E8-1798D77E2033}"/>
              </a:ext>
            </a:extLst>
          </p:cNvPr>
          <p:cNvSpPr txBox="1">
            <a:spLocks/>
          </p:cNvSpPr>
          <p:nvPr/>
        </p:nvSpPr>
        <p:spPr>
          <a:xfrm>
            <a:off x="6565900" y="2755901"/>
            <a:ext cx="1444544" cy="166775"/>
          </a:xfrm>
          <a:prstGeom prst="rect">
            <a:avLst/>
          </a:prstGeom>
        </p:spPr>
        <p:txBody>
          <a:bodyPr vert="horz" lIns="0" tIns="0" rIns="0" bIns="0" rtlCol="0">
            <a:noAutofit/>
          </a:bodyPr>
          <a:lstStyle/>
          <a:p>
            <a:pPr algn="r">
              <a:spcBef>
                <a:spcPts val="133"/>
              </a:spcBef>
              <a:buClr>
                <a:schemeClr val="accent1"/>
              </a:buClr>
              <a:buSzPct val="100000"/>
              <a:defRPr/>
            </a:pPr>
            <a:r>
              <a:rPr lang="de-DE" sz="1000" b="1" dirty="0"/>
              <a:t>DRÄXLMAIER Group</a:t>
            </a:r>
          </a:p>
        </p:txBody>
      </p:sp>
      <p:sp>
        <p:nvSpPr>
          <p:cNvPr id="30" name="Textplatzhalter 19">
            <a:extLst>
              <a:ext uri="{FF2B5EF4-FFF2-40B4-BE49-F238E27FC236}">
                <a16:creationId xmlns:a16="http://schemas.microsoft.com/office/drawing/2014/main" id="{D5BA6DFD-B51A-4DC9-9E27-5D2EC51B4BDC}"/>
              </a:ext>
            </a:extLst>
          </p:cNvPr>
          <p:cNvSpPr>
            <a:spLocks noGrp="1"/>
          </p:cNvSpPr>
          <p:nvPr>
            <p:ph type="body" sz="quarter" idx="20" hasCustomPrompt="1"/>
          </p:nvPr>
        </p:nvSpPr>
        <p:spPr>
          <a:xfrm>
            <a:off x="6565900" y="2922676"/>
            <a:ext cx="1444544" cy="153888"/>
          </a:xfrm>
        </p:spPr>
        <p:txBody>
          <a:bodyPr>
            <a:noAutofit/>
          </a:bodyPr>
          <a:lstStyle>
            <a:lvl1pPr algn="r">
              <a:defRPr sz="1000"/>
            </a:lvl1pPr>
          </a:lstStyle>
          <a:p>
            <a:pPr lvl="0"/>
            <a:r>
              <a:rPr lang="de-DE" dirty="0"/>
              <a:t>Company</a:t>
            </a:r>
          </a:p>
        </p:txBody>
      </p:sp>
      <p:sp>
        <p:nvSpPr>
          <p:cNvPr id="31" name="Textplatzhalter 19">
            <a:extLst>
              <a:ext uri="{FF2B5EF4-FFF2-40B4-BE49-F238E27FC236}">
                <a16:creationId xmlns:a16="http://schemas.microsoft.com/office/drawing/2014/main" id="{230434BD-C894-4892-A903-A91DFA326987}"/>
              </a:ext>
            </a:extLst>
          </p:cNvPr>
          <p:cNvSpPr>
            <a:spLocks noGrp="1"/>
          </p:cNvSpPr>
          <p:nvPr>
            <p:ph type="body" sz="quarter" idx="21" hasCustomPrompt="1"/>
          </p:nvPr>
        </p:nvSpPr>
        <p:spPr>
          <a:xfrm>
            <a:off x="6565900" y="3174879"/>
            <a:ext cx="1444544" cy="858709"/>
          </a:xfrm>
        </p:spPr>
        <p:txBody>
          <a:bodyPr>
            <a:noAutofit/>
          </a:bodyPr>
          <a:lstStyle>
            <a:lvl1pPr algn="r">
              <a:defRPr sz="1000"/>
            </a:lvl1pPr>
          </a:lstStyle>
          <a:p>
            <a:pPr lvl="0"/>
            <a:r>
              <a:rPr lang="de-DE" dirty="0" err="1"/>
              <a:t>Address</a:t>
            </a:r>
            <a:endParaRPr lang="de-DE" dirty="0"/>
          </a:p>
        </p:txBody>
      </p:sp>
      <p:sp>
        <p:nvSpPr>
          <p:cNvPr id="3" name="Textfeld 2">
            <a:extLst>
              <a:ext uri="{FF2B5EF4-FFF2-40B4-BE49-F238E27FC236}">
                <a16:creationId xmlns:a16="http://schemas.microsoft.com/office/drawing/2014/main" id="{9A202315-BB52-45CF-B7E3-369E127279F9}"/>
              </a:ext>
            </a:extLst>
          </p:cNvPr>
          <p:cNvSpPr txBox="1"/>
          <p:nvPr/>
        </p:nvSpPr>
        <p:spPr>
          <a:xfrm>
            <a:off x="4187911" y="3477702"/>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T</a:t>
            </a:r>
          </a:p>
        </p:txBody>
      </p:sp>
    </p:spTree>
    <p:extLst>
      <p:ext uri="{BB962C8B-B14F-4D97-AF65-F5344CB8AC3E}">
        <p14:creationId xmlns:p14="http://schemas.microsoft.com/office/powerpoint/2010/main" val="142262384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st Page with Contact grey">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dirty="0"/>
              <a:t>First </a:t>
            </a:r>
            <a:r>
              <a:rPr lang="de-DE" sz="1200" b="1" dirty="0" err="1"/>
              <a:t>name</a:t>
            </a:r>
            <a:r>
              <a:rPr lang="de-DE" sz="1200" b="1" dirty="0"/>
              <a:t> Last </a:t>
            </a:r>
            <a:r>
              <a:rPr lang="de-DE" sz="1200" b="1" dirty="0" err="1"/>
              <a:t>name</a:t>
            </a:r>
            <a:endParaRPr lang="de-DE" dirty="0"/>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dirty="0"/>
              <a:t>Educational </a:t>
            </a:r>
            <a:r>
              <a:rPr lang="de-DE" dirty="0" err="1"/>
              <a:t>degree</a:t>
            </a:r>
            <a:endParaRPr lang="de-DE" dirty="0"/>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dirty="0"/>
              <a:t>Organisational Unit / Head </a:t>
            </a:r>
            <a:r>
              <a:rPr lang="de-DE" dirty="0" err="1"/>
              <a:t>of</a:t>
            </a:r>
            <a:r>
              <a:rPr lang="de-DE" dirty="0"/>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dirty="0"/>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dirty="0"/>
              <a:t>+49 XXXX XX-X</a:t>
            </a:r>
          </a:p>
        </p:txBody>
      </p:sp>
      <p:sp>
        <p:nvSpPr>
          <p:cNvPr id="24" name="Textplatzhalter 16">
            <a:extLst>
              <a:ext uri="{FF2B5EF4-FFF2-40B4-BE49-F238E27FC236}">
                <a16:creationId xmlns:a16="http://schemas.microsoft.com/office/drawing/2014/main" id="{C10B9E1D-0772-43E4-8EF9-ED0BF350F9B7}"/>
              </a:ext>
            </a:extLst>
          </p:cNvPr>
          <p:cNvSpPr>
            <a:spLocks noGrp="1"/>
          </p:cNvSpPr>
          <p:nvPr>
            <p:ph type="body" sz="quarter" idx="16" hasCustomPrompt="1"/>
          </p:nvPr>
        </p:nvSpPr>
        <p:spPr>
          <a:xfrm>
            <a:off x="4366827" y="2889874"/>
            <a:ext cx="2184467" cy="153888"/>
          </a:xfrm>
        </p:spPr>
        <p:txBody>
          <a:bodyPr>
            <a:noAutofit/>
          </a:bodyPr>
          <a:lstStyle>
            <a:lvl1pPr>
              <a:defRPr sz="1000"/>
            </a:lvl1pPr>
          </a:lstStyle>
          <a:p>
            <a:pPr lvl="0"/>
            <a:r>
              <a:rPr lang="de-DE" dirty="0"/>
              <a:t>+49 XXX XXXXXXX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dirty="0"/>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dirty="0">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dirty="0"/>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dirty="0"/>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dirty="0" err="1"/>
              <a:t>Address</a:t>
            </a:r>
            <a:endParaRPr lang="de-DE" dirty="0"/>
          </a:p>
        </p:txBody>
      </p:sp>
      <p:sp>
        <p:nvSpPr>
          <p:cNvPr id="29" name="Textfeld 28">
            <a:extLst>
              <a:ext uri="{FF2B5EF4-FFF2-40B4-BE49-F238E27FC236}">
                <a16:creationId xmlns:a16="http://schemas.microsoft.com/office/drawing/2014/main" id="{0FBD1955-50EA-4234-94A9-70622D1C2866}"/>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T</a:t>
            </a:r>
          </a:p>
        </p:txBody>
      </p:sp>
      <p:sp>
        <p:nvSpPr>
          <p:cNvPr id="33" name="Textfeld 32">
            <a:extLst>
              <a:ext uri="{FF2B5EF4-FFF2-40B4-BE49-F238E27FC236}">
                <a16:creationId xmlns:a16="http://schemas.microsoft.com/office/drawing/2014/main" id="{6765AC7C-0541-4F92-8AC6-74D5714CAD48}"/>
              </a:ext>
            </a:extLst>
          </p:cNvPr>
          <p:cNvSpPr txBox="1"/>
          <p:nvPr/>
        </p:nvSpPr>
        <p:spPr>
          <a:xfrm>
            <a:off x="4186006" y="2889874"/>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M</a:t>
            </a:r>
          </a:p>
        </p:txBody>
      </p:sp>
    </p:spTree>
    <p:extLst>
      <p:ext uri="{BB962C8B-B14F-4D97-AF65-F5344CB8AC3E}">
        <p14:creationId xmlns:p14="http://schemas.microsoft.com/office/powerpoint/2010/main" val="2421050561"/>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st Page with Contact grey T">
    <p:spTree>
      <p:nvGrpSpPr>
        <p:cNvPr id="1" name=""/>
        <p:cNvGrpSpPr/>
        <p:nvPr/>
      </p:nvGrpSpPr>
      <p:grpSpPr>
        <a:xfrm>
          <a:off x="0" y="0"/>
          <a:ext cx="0" cy="0"/>
          <a:chOff x="0" y="0"/>
          <a:chExt cx="0" cy="0"/>
        </a:xfrm>
      </p:grpSpPr>
      <p:sp>
        <p:nvSpPr>
          <p:cNvPr id="2" name="Rechteck 1"/>
          <p:cNvSpPr/>
          <p:nvPr/>
        </p:nvSpPr>
        <p:spPr>
          <a:xfrm>
            <a:off x="0" y="0"/>
            <a:ext cx="12195175" cy="6858000"/>
          </a:xfrm>
          <a:prstGeom prst="rect">
            <a:avLst/>
          </a:prstGeom>
          <a:gradFill>
            <a:gsLst>
              <a:gs pos="0">
                <a:schemeClr val="accent2">
                  <a:lumMod val="60000"/>
                  <a:lumOff val="40000"/>
                </a:schemeClr>
              </a:gs>
              <a:gs pos="100000">
                <a:schemeClr val="bg1">
                  <a:lumMod val="95000"/>
                </a:schemeClr>
              </a:gs>
              <a:gs pos="40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897045" y="881380"/>
            <a:ext cx="4401084" cy="2811566"/>
          </a:xfrm>
          <a:prstGeom prst="rect">
            <a:avLst/>
          </a:prstGeom>
          <a:solidFill>
            <a:schemeClr val="bg2"/>
          </a:solidFill>
          <a:ln w="9525">
            <a:noFill/>
          </a:ln>
          <a:effectLst>
            <a:outerShdw blurRad="88900" dir="13500000" sy="23000" kx="1200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20" descr="DRX_LO1407_RGB_RZ.eps">
            <a:extLst>
              <a:ext uri="{FF2B5EF4-FFF2-40B4-BE49-F238E27FC236}">
                <a16:creationId xmlns:a16="http://schemas.microsoft.com/office/drawing/2014/main" id="{D3DBDC87-2644-4E91-B0E0-BF0368466AAA}"/>
              </a:ext>
            </a:extLst>
          </p:cNvPr>
          <p:cNvPicPr>
            <a:picLocks noChangeAspect="1"/>
          </p:cNvPicPr>
          <p:nvPr/>
        </p:nvPicPr>
        <p:blipFill>
          <a:blip r:embed="rId2" cstate="print">
            <a:lum bright="-100000" contrast="100000"/>
            <a:extLst>
              <a:ext uri="{28A0092B-C50C-407E-A947-70E740481C1C}">
                <a14:useLocalDpi xmlns:a14="http://schemas.microsoft.com/office/drawing/2010/main" val="0"/>
              </a:ext>
            </a:extLst>
          </a:blip>
          <a:stretch>
            <a:fillRect/>
          </a:stretch>
        </p:blipFill>
        <p:spPr>
          <a:xfrm>
            <a:off x="6856539" y="1170305"/>
            <a:ext cx="1152000" cy="489727"/>
          </a:xfrm>
          <a:prstGeom prst="rect">
            <a:avLst/>
          </a:prstGeom>
        </p:spPr>
      </p:pic>
      <p:sp>
        <p:nvSpPr>
          <p:cNvPr id="18" name="Inhaltsplatzhalter 19">
            <a:extLst>
              <a:ext uri="{FF2B5EF4-FFF2-40B4-BE49-F238E27FC236}">
                <a16:creationId xmlns:a16="http://schemas.microsoft.com/office/drawing/2014/main" id="{B636A7FA-55E7-4107-AA08-C736EBBB8307}"/>
              </a:ext>
            </a:extLst>
          </p:cNvPr>
          <p:cNvSpPr>
            <a:spLocks noGrp="1"/>
          </p:cNvSpPr>
          <p:nvPr>
            <p:ph sz="quarter" idx="18"/>
          </p:nvPr>
        </p:nvSpPr>
        <p:spPr>
          <a:xfrm>
            <a:off x="2831911" y="4141836"/>
            <a:ext cx="6531352" cy="18468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Textplatzhalter 7">
            <a:extLst>
              <a:ext uri="{FF2B5EF4-FFF2-40B4-BE49-F238E27FC236}">
                <a16:creationId xmlns:a16="http://schemas.microsoft.com/office/drawing/2014/main" id="{8E48FF13-8F91-4784-A97B-8C414F5DA6E3}"/>
              </a:ext>
            </a:extLst>
          </p:cNvPr>
          <p:cNvSpPr>
            <a:spLocks noGrp="1"/>
          </p:cNvSpPr>
          <p:nvPr>
            <p:ph type="body" sz="quarter" idx="11" hasCustomPrompt="1"/>
          </p:nvPr>
        </p:nvSpPr>
        <p:spPr>
          <a:xfrm>
            <a:off x="4186006" y="1610834"/>
            <a:ext cx="2365288" cy="369332"/>
          </a:xfrm>
        </p:spPr>
        <p:txBody>
          <a:bodyPr anchor="b" anchorCtr="0">
            <a:noAutofit/>
          </a:bodyPr>
          <a:lstStyle>
            <a:lvl1pPr>
              <a:defRPr sz="1200" b="1">
                <a:solidFill>
                  <a:schemeClr val="accent1"/>
                </a:solidFill>
              </a:defRPr>
            </a:lvl1pPr>
          </a:lstStyle>
          <a:p>
            <a:pPr lvl="0"/>
            <a:r>
              <a:rPr lang="de-DE" sz="1200" b="1" dirty="0"/>
              <a:t>First </a:t>
            </a:r>
            <a:r>
              <a:rPr lang="de-DE" sz="1200" b="1" dirty="0" err="1"/>
              <a:t>name</a:t>
            </a:r>
            <a:r>
              <a:rPr lang="de-DE" sz="1200" b="1" dirty="0"/>
              <a:t> Last </a:t>
            </a:r>
            <a:r>
              <a:rPr lang="de-DE" sz="1200" b="1" dirty="0" err="1"/>
              <a:t>name</a:t>
            </a:r>
            <a:endParaRPr lang="de-DE" dirty="0"/>
          </a:p>
        </p:txBody>
      </p:sp>
      <p:sp>
        <p:nvSpPr>
          <p:cNvPr id="20" name="Textplatzhalter 10">
            <a:extLst>
              <a:ext uri="{FF2B5EF4-FFF2-40B4-BE49-F238E27FC236}">
                <a16:creationId xmlns:a16="http://schemas.microsoft.com/office/drawing/2014/main" id="{99C99D3C-288E-448F-B1B4-E51856E1553B}"/>
              </a:ext>
            </a:extLst>
          </p:cNvPr>
          <p:cNvSpPr>
            <a:spLocks noGrp="1"/>
          </p:cNvSpPr>
          <p:nvPr>
            <p:ph type="body" sz="quarter" idx="12" hasCustomPrompt="1"/>
          </p:nvPr>
        </p:nvSpPr>
        <p:spPr>
          <a:xfrm>
            <a:off x="4186006" y="1995930"/>
            <a:ext cx="2365288" cy="153888"/>
          </a:xfrm>
        </p:spPr>
        <p:txBody>
          <a:bodyPr>
            <a:noAutofit/>
          </a:bodyPr>
          <a:lstStyle>
            <a:lvl1pPr>
              <a:defRPr sz="1000"/>
            </a:lvl1pPr>
          </a:lstStyle>
          <a:p>
            <a:pPr lvl="0"/>
            <a:r>
              <a:rPr lang="de-DE" dirty="0"/>
              <a:t>Educational </a:t>
            </a:r>
            <a:r>
              <a:rPr lang="de-DE" dirty="0" err="1"/>
              <a:t>degree</a:t>
            </a:r>
            <a:endParaRPr lang="de-DE" dirty="0"/>
          </a:p>
        </p:txBody>
      </p:sp>
      <p:sp>
        <p:nvSpPr>
          <p:cNvPr id="21" name="Textplatzhalter 12">
            <a:extLst>
              <a:ext uri="{FF2B5EF4-FFF2-40B4-BE49-F238E27FC236}">
                <a16:creationId xmlns:a16="http://schemas.microsoft.com/office/drawing/2014/main" id="{DEDD4CC3-E060-4C66-BE6D-1CC3DD5C19F3}"/>
              </a:ext>
            </a:extLst>
          </p:cNvPr>
          <p:cNvSpPr>
            <a:spLocks noGrp="1"/>
          </p:cNvSpPr>
          <p:nvPr>
            <p:ph type="body" sz="quarter" idx="13" hasCustomPrompt="1"/>
          </p:nvPr>
        </p:nvSpPr>
        <p:spPr>
          <a:xfrm>
            <a:off x="4186006" y="2328899"/>
            <a:ext cx="2365288" cy="153888"/>
          </a:xfrm>
        </p:spPr>
        <p:txBody>
          <a:bodyPr>
            <a:noAutofit/>
          </a:bodyPr>
          <a:lstStyle>
            <a:lvl1pPr>
              <a:defRPr sz="1000"/>
            </a:lvl1pPr>
          </a:lstStyle>
          <a:p>
            <a:pPr lvl="0"/>
            <a:r>
              <a:rPr lang="de-DE" dirty="0"/>
              <a:t>Organisational Unit / Head </a:t>
            </a:r>
            <a:r>
              <a:rPr lang="de-DE" dirty="0" err="1"/>
              <a:t>of</a:t>
            </a:r>
            <a:r>
              <a:rPr lang="de-DE" dirty="0"/>
              <a:t> Unit</a:t>
            </a:r>
          </a:p>
        </p:txBody>
      </p:sp>
      <p:sp>
        <p:nvSpPr>
          <p:cNvPr id="22" name="Textplatzhalter 14">
            <a:extLst>
              <a:ext uri="{FF2B5EF4-FFF2-40B4-BE49-F238E27FC236}">
                <a16:creationId xmlns:a16="http://schemas.microsoft.com/office/drawing/2014/main" id="{FFC89D91-67B0-457C-A329-4ED2C6772BE9}"/>
              </a:ext>
            </a:extLst>
          </p:cNvPr>
          <p:cNvSpPr>
            <a:spLocks noGrp="1"/>
          </p:cNvSpPr>
          <p:nvPr>
            <p:ph type="body" sz="quarter" idx="14" hasCustomPrompt="1"/>
          </p:nvPr>
        </p:nvSpPr>
        <p:spPr>
          <a:xfrm>
            <a:off x="4186006" y="2493783"/>
            <a:ext cx="2365288" cy="153888"/>
          </a:xfrm>
        </p:spPr>
        <p:txBody>
          <a:bodyPr>
            <a:noAutofit/>
          </a:bodyPr>
          <a:lstStyle>
            <a:lvl1pPr>
              <a:defRPr sz="1000"/>
            </a:lvl1pPr>
          </a:lstStyle>
          <a:p>
            <a:pPr lvl="0"/>
            <a:r>
              <a:rPr lang="de-DE" dirty="0"/>
              <a:t>External Title</a:t>
            </a:r>
          </a:p>
        </p:txBody>
      </p:sp>
      <p:sp>
        <p:nvSpPr>
          <p:cNvPr id="23" name="Textplatzhalter 16">
            <a:extLst>
              <a:ext uri="{FF2B5EF4-FFF2-40B4-BE49-F238E27FC236}">
                <a16:creationId xmlns:a16="http://schemas.microsoft.com/office/drawing/2014/main" id="{237EBD4F-1BC2-4C63-8876-A4AEAFCFC3C1}"/>
              </a:ext>
            </a:extLst>
          </p:cNvPr>
          <p:cNvSpPr>
            <a:spLocks noGrp="1"/>
          </p:cNvSpPr>
          <p:nvPr>
            <p:ph type="body" sz="quarter" idx="15" hasCustomPrompt="1"/>
          </p:nvPr>
        </p:nvSpPr>
        <p:spPr>
          <a:xfrm>
            <a:off x="4366827" y="2724163"/>
            <a:ext cx="2184467" cy="153888"/>
          </a:xfrm>
        </p:spPr>
        <p:txBody>
          <a:bodyPr>
            <a:noAutofit/>
          </a:bodyPr>
          <a:lstStyle>
            <a:lvl1pPr>
              <a:defRPr sz="1000"/>
            </a:lvl1pPr>
          </a:lstStyle>
          <a:p>
            <a:pPr lvl="0"/>
            <a:r>
              <a:rPr lang="de-DE" dirty="0"/>
              <a:t>+49 XXXX XX-X</a:t>
            </a:r>
          </a:p>
        </p:txBody>
      </p:sp>
      <p:sp>
        <p:nvSpPr>
          <p:cNvPr id="25" name="Textplatzhalter 19">
            <a:extLst>
              <a:ext uri="{FF2B5EF4-FFF2-40B4-BE49-F238E27FC236}">
                <a16:creationId xmlns:a16="http://schemas.microsoft.com/office/drawing/2014/main" id="{0D7508E7-C604-4F42-9D54-96AD10AE759B}"/>
              </a:ext>
            </a:extLst>
          </p:cNvPr>
          <p:cNvSpPr>
            <a:spLocks noGrp="1"/>
          </p:cNvSpPr>
          <p:nvPr>
            <p:ph type="body" sz="quarter" idx="17" hasCustomPrompt="1"/>
          </p:nvPr>
        </p:nvSpPr>
        <p:spPr>
          <a:xfrm>
            <a:off x="4186006" y="3116737"/>
            <a:ext cx="2365288" cy="153888"/>
          </a:xfrm>
        </p:spPr>
        <p:txBody>
          <a:bodyPr>
            <a:noAutofit/>
          </a:bodyPr>
          <a:lstStyle>
            <a:lvl1pPr>
              <a:defRPr sz="1000"/>
            </a:lvl1pPr>
          </a:lstStyle>
          <a:p>
            <a:pPr lvl="0"/>
            <a:r>
              <a:rPr lang="de-DE" dirty="0"/>
              <a:t>Firstname.lastname@draexlmaier.com</a:t>
            </a:r>
          </a:p>
        </p:txBody>
      </p:sp>
      <p:sp>
        <p:nvSpPr>
          <p:cNvPr id="26" name="Rechteck 25">
            <a:extLst>
              <a:ext uri="{FF2B5EF4-FFF2-40B4-BE49-F238E27FC236}">
                <a16:creationId xmlns:a16="http://schemas.microsoft.com/office/drawing/2014/main" id="{3CA0A547-FF05-4B28-8EEC-44128317F25D}"/>
              </a:ext>
            </a:extLst>
          </p:cNvPr>
          <p:cNvSpPr/>
          <p:nvPr/>
        </p:nvSpPr>
        <p:spPr>
          <a:xfrm>
            <a:off x="4186006" y="3280049"/>
            <a:ext cx="236528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e-DE" sz="1000" b="1" dirty="0">
                <a:solidFill>
                  <a:schemeClr val="accent1"/>
                </a:solidFill>
              </a:rPr>
              <a:t>www.draexlmaier.com</a:t>
            </a:r>
          </a:p>
        </p:txBody>
      </p:sp>
      <p:sp>
        <p:nvSpPr>
          <p:cNvPr id="27" name="Address">
            <a:extLst>
              <a:ext uri="{FF2B5EF4-FFF2-40B4-BE49-F238E27FC236}">
                <a16:creationId xmlns:a16="http://schemas.microsoft.com/office/drawing/2014/main" id="{BF0BBCFC-29E9-4944-A4C8-967D9E435E80}"/>
              </a:ext>
            </a:extLst>
          </p:cNvPr>
          <p:cNvSpPr txBox="1">
            <a:spLocks/>
          </p:cNvSpPr>
          <p:nvPr/>
        </p:nvSpPr>
        <p:spPr>
          <a:xfrm>
            <a:off x="6563995" y="2002362"/>
            <a:ext cx="1444544" cy="165758"/>
          </a:xfrm>
          <a:prstGeom prst="rect">
            <a:avLst/>
          </a:prstGeom>
        </p:spPr>
        <p:txBody>
          <a:bodyPr vert="horz" lIns="0" tIns="0" rIns="0" bIns="0" rtlCol="0">
            <a:noAutofit/>
          </a:bodyPr>
          <a:lstStyle/>
          <a:p>
            <a:pPr algn="r">
              <a:spcBef>
                <a:spcPts val="133"/>
              </a:spcBef>
              <a:buClr>
                <a:schemeClr val="accent1"/>
              </a:buClr>
              <a:buSzPct val="100000"/>
              <a:defRPr/>
            </a:pPr>
            <a:r>
              <a:rPr lang="de-DE" sz="1000" b="1" dirty="0"/>
              <a:t>DRÄXLMAIER Group</a:t>
            </a:r>
          </a:p>
        </p:txBody>
      </p:sp>
      <p:sp>
        <p:nvSpPr>
          <p:cNvPr id="30" name="Textplatzhalter 19">
            <a:extLst>
              <a:ext uri="{FF2B5EF4-FFF2-40B4-BE49-F238E27FC236}">
                <a16:creationId xmlns:a16="http://schemas.microsoft.com/office/drawing/2014/main" id="{10FB2AB1-9AA8-432E-85E5-3FE7D7410904}"/>
              </a:ext>
            </a:extLst>
          </p:cNvPr>
          <p:cNvSpPr>
            <a:spLocks noGrp="1"/>
          </p:cNvSpPr>
          <p:nvPr>
            <p:ph type="body" sz="quarter" idx="21" hasCustomPrompt="1"/>
          </p:nvPr>
        </p:nvSpPr>
        <p:spPr>
          <a:xfrm>
            <a:off x="6563995" y="2168120"/>
            <a:ext cx="1444544" cy="153888"/>
          </a:xfrm>
        </p:spPr>
        <p:txBody>
          <a:bodyPr>
            <a:noAutofit/>
          </a:bodyPr>
          <a:lstStyle>
            <a:lvl1pPr algn="r">
              <a:defRPr sz="1000"/>
            </a:lvl1pPr>
          </a:lstStyle>
          <a:p>
            <a:pPr lvl="0"/>
            <a:r>
              <a:rPr lang="de-DE" dirty="0"/>
              <a:t>Company</a:t>
            </a:r>
          </a:p>
        </p:txBody>
      </p:sp>
      <p:sp>
        <p:nvSpPr>
          <p:cNvPr id="31" name="Textplatzhalter 19">
            <a:extLst>
              <a:ext uri="{FF2B5EF4-FFF2-40B4-BE49-F238E27FC236}">
                <a16:creationId xmlns:a16="http://schemas.microsoft.com/office/drawing/2014/main" id="{783DEBE8-AECE-46B7-AA36-CC2BC8335209}"/>
              </a:ext>
            </a:extLst>
          </p:cNvPr>
          <p:cNvSpPr>
            <a:spLocks noGrp="1"/>
          </p:cNvSpPr>
          <p:nvPr>
            <p:ph type="body" sz="quarter" idx="22" hasCustomPrompt="1"/>
          </p:nvPr>
        </p:nvSpPr>
        <p:spPr>
          <a:xfrm>
            <a:off x="6563995" y="2420323"/>
            <a:ext cx="1444544" cy="858709"/>
          </a:xfrm>
        </p:spPr>
        <p:txBody>
          <a:bodyPr>
            <a:noAutofit/>
          </a:bodyPr>
          <a:lstStyle>
            <a:lvl1pPr algn="r">
              <a:defRPr sz="1000"/>
            </a:lvl1pPr>
          </a:lstStyle>
          <a:p>
            <a:pPr lvl="0"/>
            <a:r>
              <a:rPr lang="de-DE" dirty="0" err="1"/>
              <a:t>Address</a:t>
            </a:r>
            <a:endParaRPr lang="de-DE" dirty="0"/>
          </a:p>
        </p:txBody>
      </p:sp>
      <p:sp>
        <p:nvSpPr>
          <p:cNvPr id="29" name="Textfeld 28">
            <a:extLst>
              <a:ext uri="{FF2B5EF4-FFF2-40B4-BE49-F238E27FC236}">
                <a16:creationId xmlns:a16="http://schemas.microsoft.com/office/drawing/2014/main" id="{05C0C686-F0AA-4DDE-BD1A-DB3FCAEB0E63}"/>
              </a:ext>
            </a:extLst>
          </p:cNvPr>
          <p:cNvSpPr txBox="1"/>
          <p:nvPr/>
        </p:nvSpPr>
        <p:spPr>
          <a:xfrm>
            <a:off x="4186006" y="2724163"/>
            <a:ext cx="180821" cy="153888"/>
          </a:xfrm>
          <a:prstGeom prst="rect">
            <a:avLst/>
          </a:prstGeom>
        </p:spPr>
        <p:txBody>
          <a:bodyPr vert="horz" lIns="0" tIns="0" rIns="0" bIns="0" rtlCol="0">
            <a:noAutofit/>
          </a:bodyPr>
          <a:lstStyle>
            <a:lvl1pPr lvl="0">
              <a:defRPr sz="1000"/>
            </a:lvl1pPr>
            <a:lvl6pPr marL="2194560" indent="-243840">
              <a:spcBef>
                <a:spcPts val="400"/>
              </a:spcBef>
              <a:buClr>
                <a:srgbClr val="9FB8CD">
                  <a:shade val="75000"/>
                </a:srgbClr>
              </a:buClr>
              <a:buSzPct val="75000"/>
              <a:buFont typeface="Wingdings 3"/>
              <a:buChar char=""/>
              <a:defRPr kumimoji="0" lang="en-US" sz="2100" smtClean="0"/>
            </a:lvl6pPr>
            <a:lvl7pPr marL="2438400" indent="-243840">
              <a:spcBef>
                <a:spcPts val="400"/>
              </a:spcBef>
              <a:buClr>
                <a:srgbClr val="727CA3">
                  <a:shade val="75000"/>
                </a:srgbClr>
              </a:buClr>
              <a:buSzPct val="75000"/>
              <a:buFont typeface="Wingdings 3"/>
              <a:buChar char=""/>
              <a:defRPr kumimoji="0" lang="en-US" sz="1900" smtClean="0"/>
            </a:lvl7pPr>
            <a:lvl8pPr marL="2682239" indent="-243840">
              <a:spcBef>
                <a:spcPts val="400"/>
              </a:spcBef>
              <a:buClr>
                <a:prstClr val="white">
                  <a:shade val="50000"/>
                </a:prstClr>
              </a:buClr>
              <a:buSzPct val="75000"/>
              <a:buFont typeface="Wingdings 3"/>
              <a:buChar char=""/>
              <a:defRPr kumimoji="0" lang="en-US" sz="1900" smtClean="0"/>
            </a:lvl8pPr>
            <a:lvl9pPr marL="2926080" indent="-243840">
              <a:spcBef>
                <a:spcPts val="400"/>
              </a:spcBef>
              <a:buClr>
                <a:srgbClr val="9FB8CD"/>
              </a:buClr>
              <a:buSzPct val="75000"/>
              <a:buFont typeface="Wingdings 3"/>
              <a:buChar char=""/>
              <a:defRPr kumimoji="0" lang="en-US" sz="1600" smtClean="0"/>
            </a:lvl9pPr>
          </a:lstStyle>
          <a:p>
            <a:pPr lvl="0"/>
            <a:r>
              <a:rPr lang="de-DE" dirty="0"/>
              <a:t>T</a:t>
            </a:r>
          </a:p>
        </p:txBody>
      </p:sp>
    </p:spTree>
    <p:extLst>
      <p:ext uri="{BB962C8B-B14F-4D97-AF65-F5344CB8AC3E}">
        <p14:creationId xmlns:p14="http://schemas.microsoft.com/office/powerpoint/2010/main" val="152094905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324001" y="2448789"/>
            <a:ext cx="11545587" cy="1732452"/>
          </a:xfrm>
        </p:spPr>
        <p:txBody>
          <a:bodyPr tIns="72000" bIns="72000" anchor="b"/>
          <a:lstStyle>
            <a:lvl1pPr>
              <a:defRPr sz="6000">
                <a:solidFill>
                  <a:schemeClr val="tx1"/>
                </a:solidFill>
              </a:defRPr>
            </a:lvl1pPr>
          </a:lstStyle>
          <a:p>
            <a:r>
              <a:rPr lang="de-DE" dirty="0"/>
              <a:t>Chapter</a:t>
            </a:r>
          </a:p>
        </p:txBody>
      </p:sp>
      <p:cxnSp>
        <p:nvCxnSpPr>
          <p:cNvPr id="9" name="Gerade Verbindung 8"/>
          <p:cNvCxnSpPr/>
          <p:nvPr/>
        </p:nvCxnSpPr>
        <p:spPr>
          <a:xfrm>
            <a:off x="322263" y="4181241"/>
            <a:ext cx="11545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D97B42C-3192-4134-B511-357F386DDB0A}"/>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58F1810-3E2A-4197-8229-3D617F5FC0EA}"/>
              </a:ext>
            </a:extLst>
          </p:cNvPr>
          <p:cNvSpPr>
            <a:spLocks noGrp="1"/>
          </p:cNvSpPr>
          <p:nvPr>
            <p:ph type="sldNum" sz="quarter" idx="12"/>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43323332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13" name="Inhaltsplatzhalter 5">
            <a:extLst>
              <a:ext uri="{FF2B5EF4-FFF2-40B4-BE49-F238E27FC236}">
                <a16:creationId xmlns:a16="http://schemas.microsoft.com/office/drawing/2014/main" id="{176B9DA7-F8F6-48F6-A234-C6F4B7EFEF50}"/>
              </a:ext>
            </a:extLst>
          </p:cNvPr>
          <p:cNvSpPr>
            <a:spLocks noGrp="1"/>
          </p:cNvSpPr>
          <p:nvPr>
            <p:ph sz="quarter" idx="11"/>
          </p:nvPr>
        </p:nvSpPr>
        <p:spPr>
          <a:xfrm>
            <a:off x="322263" y="1525588"/>
            <a:ext cx="1154732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77B42C5D-44B2-4230-A082-4509C89AE752}"/>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299FE28A-F1FA-4671-86B8-072A3F025679}"/>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85522450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5">
            <a:extLst>
              <a:ext uri="{FF2B5EF4-FFF2-40B4-BE49-F238E27FC236}">
                <a16:creationId xmlns:a16="http://schemas.microsoft.com/office/drawing/2014/main" id="{27A25D9E-4184-40A3-AFED-F776780274D9}"/>
              </a:ext>
            </a:extLst>
          </p:cNvPr>
          <p:cNvSpPr>
            <a:spLocks noGrp="1"/>
          </p:cNvSpPr>
          <p:nvPr>
            <p:ph sz="quarter" idx="11"/>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4">
            <a:extLst>
              <a:ext uri="{FF2B5EF4-FFF2-40B4-BE49-F238E27FC236}">
                <a16:creationId xmlns:a16="http://schemas.microsoft.com/office/drawing/2014/main" id="{2DEBEF42-76C5-4CB2-946D-C42A75D41C7C}"/>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3AE0EA32-AD1A-4EE6-8708-BDD2DD22F816}"/>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471428658"/>
      </p:ext>
    </p:extLst>
  </p:cSld>
  <p:clrMapOvr>
    <a:masterClrMapping/>
  </p:clrMapOvr>
  <p:hf hdr="0"/>
  <p:extLst>
    <p:ext uri="{DCECCB84-F9BA-43D5-87BE-67443E8EF086}">
      <p15:sldGuideLst xmlns:p15="http://schemas.microsoft.com/office/powerpoint/2012/main">
        <p15:guide id="1" pos="3728" userDrawn="1">
          <p15:clr>
            <a:srgbClr val="FBAE40"/>
          </p15:clr>
        </p15:guide>
        <p15:guide id="2" pos="39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5">
            <a:extLst>
              <a:ext uri="{FF2B5EF4-FFF2-40B4-BE49-F238E27FC236}">
                <a16:creationId xmlns:a16="http://schemas.microsoft.com/office/drawing/2014/main" id="{86938B70-BEE5-4974-B243-A28B145B832F}"/>
              </a:ext>
            </a:extLst>
          </p:cNvPr>
          <p:cNvSpPr>
            <a:spLocks noGrp="1"/>
          </p:cNvSpPr>
          <p:nvPr>
            <p:ph sz="quarter" idx="12"/>
          </p:nvPr>
        </p:nvSpPr>
        <p:spPr>
          <a:xfrm>
            <a:off x="322263" y="1525588"/>
            <a:ext cx="5592795" cy="47831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e Placeholder 5">
            <a:extLst>
              <a:ext uri="{FF2B5EF4-FFF2-40B4-BE49-F238E27FC236}">
                <a16:creationId xmlns:a16="http://schemas.microsoft.com/office/drawing/2014/main" id="{7902D302-3F20-478A-AFFD-105BCB023630}"/>
              </a:ext>
            </a:extLst>
          </p:cNvPr>
          <p:cNvSpPr>
            <a:spLocks noGrp="1"/>
          </p:cNvSpPr>
          <p:nvPr>
            <p:ph type="dt" sz="half" idx="13"/>
          </p:nvPr>
        </p:nvSpPr>
        <p:spPr/>
        <p:txBody>
          <a:bodyPr/>
          <a:lstStyle/>
          <a:p>
            <a:r>
              <a:rPr lang="en-US"/>
              <a:t>24.04.2023    How to handle scrap during production order | Becker Werner OG11 | OG11</a:t>
            </a:r>
            <a:endParaRPr lang="en-GB" dirty="0"/>
          </a:p>
        </p:txBody>
      </p:sp>
      <p:sp>
        <p:nvSpPr>
          <p:cNvPr id="8" name="Slide Number Placeholder 7">
            <a:extLst>
              <a:ext uri="{FF2B5EF4-FFF2-40B4-BE49-F238E27FC236}">
                <a16:creationId xmlns:a16="http://schemas.microsoft.com/office/drawing/2014/main" id="{AF9B5730-502B-4B2B-B905-F1EB95369D8A}"/>
              </a:ext>
            </a:extLst>
          </p:cNvPr>
          <p:cNvSpPr>
            <a:spLocks noGrp="1"/>
          </p:cNvSpPr>
          <p:nvPr>
            <p:ph type="sldNum" sz="quarter" idx="15"/>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724504267"/>
      </p:ext>
    </p:extLst>
  </p:cSld>
  <p:clrMapOvr>
    <a:masterClrMapping/>
  </p:clrMapOvr>
  <p:hf hdr="0"/>
  <p:extLst>
    <p:ext uri="{DCECCB84-F9BA-43D5-87BE-67443E8EF086}">
      <p15:sldGuideLst xmlns:p15="http://schemas.microsoft.com/office/powerpoint/2012/main">
        <p15:guide id="1" pos="3728" userDrawn="1">
          <p15:clr>
            <a:srgbClr val="FBAE40"/>
          </p15:clr>
        </p15:guide>
        <p15:guide id="2" pos="39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ictur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Inhaltsplatzhalter 3">
            <a:extLst>
              <a:ext uri="{FF2B5EF4-FFF2-40B4-BE49-F238E27FC236}">
                <a16:creationId xmlns:a16="http://schemas.microsoft.com/office/drawing/2014/main" id="{17758379-639B-4BAE-8918-9F6FDF2318F9}"/>
              </a:ext>
            </a:extLst>
          </p:cNvPr>
          <p:cNvSpPr>
            <a:spLocks noGrp="1"/>
          </p:cNvSpPr>
          <p:nvPr>
            <p:ph sz="quarter" idx="10"/>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4">
            <a:extLst>
              <a:ext uri="{FF2B5EF4-FFF2-40B4-BE49-F238E27FC236}">
                <a16:creationId xmlns:a16="http://schemas.microsoft.com/office/drawing/2014/main" id="{37991470-7FC2-4312-A525-2E8AF634381E}"/>
              </a:ext>
            </a:extLst>
          </p:cNvPr>
          <p:cNvSpPr>
            <a:spLocks noGrp="1"/>
          </p:cNvSpPr>
          <p:nvPr>
            <p:ph type="pic" sz="quarter" idx="11"/>
          </p:nvPr>
        </p:nvSpPr>
        <p:spPr>
          <a:xfrm>
            <a:off x="1" y="1525588"/>
            <a:ext cx="5918200" cy="4852352"/>
          </a:xfrm>
        </p:spPr>
        <p:txBody>
          <a:bodyPr/>
          <a:lstStyle/>
          <a:p>
            <a:r>
              <a:rPr lang="de-DE"/>
              <a:t>Bild durch Klicken auf Symbol hinzufügen</a:t>
            </a:r>
          </a:p>
        </p:txBody>
      </p:sp>
      <p:sp>
        <p:nvSpPr>
          <p:cNvPr id="6" name="Date Placeholder 5">
            <a:extLst>
              <a:ext uri="{FF2B5EF4-FFF2-40B4-BE49-F238E27FC236}">
                <a16:creationId xmlns:a16="http://schemas.microsoft.com/office/drawing/2014/main" id="{74EED4C3-5854-43F9-8EB0-13492DD1CFA1}"/>
              </a:ext>
            </a:extLst>
          </p:cNvPr>
          <p:cNvSpPr>
            <a:spLocks noGrp="1"/>
          </p:cNvSpPr>
          <p:nvPr>
            <p:ph type="dt" sz="half" idx="12"/>
          </p:nvPr>
        </p:nvSpPr>
        <p:spPr/>
        <p:txBody>
          <a:bodyPr/>
          <a:lstStyle/>
          <a:p>
            <a:r>
              <a:rPr lang="en-US"/>
              <a:t>24.04.2023    How to handle scrap during production order | Becker Werner OG11 | OG11</a:t>
            </a:r>
            <a:endParaRPr lang="en-GB" dirty="0"/>
          </a:p>
        </p:txBody>
      </p:sp>
      <p:sp>
        <p:nvSpPr>
          <p:cNvPr id="8" name="Slide Number Placeholder 7">
            <a:extLst>
              <a:ext uri="{FF2B5EF4-FFF2-40B4-BE49-F238E27FC236}">
                <a16:creationId xmlns:a16="http://schemas.microsoft.com/office/drawing/2014/main" id="{FEFB747C-4EF9-4F30-87A7-E00EB9E85245}"/>
              </a:ext>
            </a:extLst>
          </p:cNvPr>
          <p:cNvSpPr>
            <a:spLocks noGrp="1"/>
          </p:cNvSpPr>
          <p:nvPr>
            <p:ph type="sldNum" sz="quarter" idx="14"/>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1392198841"/>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Picture, Conten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10" name="Inhaltsplatzhalter 3">
            <a:extLst>
              <a:ext uri="{FF2B5EF4-FFF2-40B4-BE49-F238E27FC236}">
                <a16:creationId xmlns:a16="http://schemas.microsoft.com/office/drawing/2014/main" id="{1FFB7F91-C47F-45F3-97AF-6C1E4EBCD0E2}"/>
              </a:ext>
            </a:extLst>
          </p:cNvPr>
          <p:cNvSpPr>
            <a:spLocks noGrp="1"/>
          </p:cNvSpPr>
          <p:nvPr>
            <p:ph sz="quarter" idx="11"/>
          </p:nvPr>
        </p:nvSpPr>
        <p:spPr>
          <a:xfrm>
            <a:off x="6276794" y="1525588"/>
            <a:ext cx="5592794" cy="47837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4">
            <a:extLst>
              <a:ext uri="{FF2B5EF4-FFF2-40B4-BE49-F238E27FC236}">
                <a16:creationId xmlns:a16="http://schemas.microsoft.com/office/drawing/2014/main" id="{423EDF0F-554B-4A11-861D-4D88B8B50A55}"/>
              </a:ext>
            </a:extLst>
          </p:cNvPr>
          <p:cNvSpPr>
            <a:spLocks noGrp="1"/>
          </p:cNvSpPr>
          <p:nvPr>
            <p:ph type="pic" sz="quarter" idx="12"/>
          </p:nvPr>
        </p:nvSpPr>
        <p:spPr>
          <a:xfrm>
            <a:off x="1" y="1525588"/>
            <a:ext cx="5918200" cy="4852353"/>
          </a:xfrm>
        </p:spPr>
        <p:txBody>
          <a:bodyPr/>
          <a:lstStyle/>
          <a:p>
            <a:r>
              <a:rPr lang="de-DE"/>
              <a:t>Bild durch Klicken auf Symbol hinzufügen</a:t>
            </a:r>
          </a:p>
        </p:txBody>
      </p:sp>
      <p:sp>
        <p:nvSpPr>
          <p:cNvPr id="5" name="Date Placeholder 4">
            <a:extLst>
              <a:ext uri="{FF2B5EF4-FFF2-40B4-BE49-F238E27FC236}">
                <a16:creationId xmlns:a16="http://schemas.microsoft.com/office/drawing/2014/main" id="{933DA395-3E69-4793-815C-4BD7B0CA3DD9}"/>
              </a:ext>
            </a:extLst>
          </p:cNvPr>
          <p:cNvSpPr>
            <a:spLocks noGrp="1"/>
          </p:cNvSpPr>
          <p:nvPr>
            <p:ph type="dt" sz="half" idx="13"/>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6B8EC4E8-7F76-4D56-AF1E-108176F613DF}"/>
              </a:ext>
            </a:extLst>
          </p:cNvPr>
          <p:cNvSpPr>
            <a:spLocks noGrp="1"/>
          </p:cNvSpPr>
          <p:nvPr>
            <p:ph type="sldNum" sz="quarter" idx="15"/>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3355577313"/>
      </p:ext>
    </p:extLst>
  </p:cSld>
  <p:clrMapOvr>
    <a:masterClrMapping/>
  </p:clrMapOvr>
  <p:hf hdr="0"/>
  <p:extLst>
    <p:ext uri="{DCECCB84-F9BA-43D5-87BE-67443E8EF086}">
      <p15:sldGuideLst xmlns:p15="http://schemas.microsoft.com/office/powerpoint/2012/main">
        <p15:guide id="1" pos="3728">
          <p15:clr>
            <a:srgbClr val="FBAE40"/>
          </p15:clr>
        </p15:guide>
        <p15:guide id="2" pos="39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4617-1C2F-4AFD-B402-0EE9ED9EB681}"/>
              </a:ext>
            </a:extLst>
          </p:cNvPr>
          <p:cNvSpPr>
            <a:spLocks noGrp="1"/>
          </p:cNvSpPr>
          <p:nvPr>
            <p:ph type="title"/>
          </p:nvPr>
        </p:nvSpPr>
        <p:spPr/>
        <p:txBody>
          <a:bodyPr/>
          <a:lstStyle>
            <a:lvl1pPr>
              <a:defRPr sz="2700"/>
            </a:lvl1pPr>
          </a:lstStyle>
          <a:p>
            <a:r>
              <a:rPr lang="de-DE"/>
              <a:t>Mastertitelformat bearbeiten</a:t>
            </a:r>
            <a:endParaRPr lang="de-DE" dirty="0"/>
          </a:p>
        </p:txBody>
      </p:sp>
      <p:sp>
        <p:nvSpPr>
          <p:cNvPr id="4" name="Date Placeholder 3">
            <a:extLst>
              <a:ext uri="{FF2B5EF4-FFF2-40B4-BE49-F238E27FC236}">
                <a16:creationId xmlns:a16="http://schemas.microsoft.com/office/drawing/2014/main" id="{5DDCBE40-0AFF-4BA5-9046-25CE07A72446}"/>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6" name="Slide Number Placeholder 5">
            <a:extLst>
              <a:ext uri="{FF2B5EF4-FFF2-40B4-BE49-F238E27FC236}">
                <a16:creationId xmlns:a16="http://schemas.microsoft.com/office/drawing/2014/main" id="{B1843F44-1075-4340-90B1-6652D9AED65B}"/>
              </a:ext>
            </a:extLst>
          </p:cNvPr>
          <p:cNvSpPr>
            <a:spLocks noGrp="1"/>
          </p:cNvSpPr>
          <p:nvPr>
            <p:ph type="sldNum" sz="quarter" idx="12"/>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228547797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32ED2A-326E-49EE-BC82-7EF9E744C1EC}"/>
              </a:ext>
            </a:extLst>
          </p:cNvPr>
          <p:cNvSpPr>
            <a:spLocks noGrp="1"/>
          </p:cNvSpPr>
          <p:nvPr>
            <p:ph type="body" sz="quarter" idx="10"/>
          </p:nvPr>
        </p:nvSpPr>
        <p:spPr>
          <a:xfrm>
            <a:off x="324001" y="1035824"/>
            <a:ext cx="9698038" cy="365939"/>
          </a:xfrm>
        </p:spPr>
        <p:txBody>
          <a:bodyPr bIns="57600" anchor="t" anchorCtr="0">
            <a:spAutoFit/>
          </a:bodyPr>
          <a:lstStyle>
            <a:lvl1pPr>
              <a:defRPr b="1"/>
            </a:lvl1pPr>
          </a:lstStyle>
          <a:p>
            <a:pPr lvl="0"/>
            <a:r>
              <a:rPr lang="de-DE"/>
              <a:t>Mastertextformat bearbeiten</a:t>
            </a:r>
          </a:p>
        </p:txBody>
      </p:sp>
      <p:sp>
        <p:nvSpPr>
          <p:cNvPr id="4" name="Titel 3">
            <a:extLst>
              <a:ext uri="{FF2B5EF4-FFF2-40B4-BE49-F238E27FC236}">
                <a16:creationId xmlns:a16="http://schemas.microsoft.com/office/drawing/2014/main" id="{B26A37EC-14BE-4C6F-AF7B-89CDA6E90A0C}"/>
              </a:ext>
            </a:extLst>
          </p:cNvPr>
          <p:cNvSpPr>
            <a:spLocks noGrp="1"/>
          </p:cNvSpPr>
          <p:nvPr>
            <p:ph type="title"/>
          </p:nvPr>
        </p:nvSpPr>
        <p:spPr>
          <a:xfrm>
            <a:off x="324000" y="539600"/>
            <a:ext cx="9697138" cy="415370"/>
          </a:xfrm>
        </p:spPr>
        <p:txBody>
          <a:bodyPr>
            <a:noAutofit/>
          </a:bodyPr>
          <a:lstStyle>
            <a:lvl1pPr>
              <a:defRPr sz="2700"/>
            </a:lvl1pPr>
          </a:lstStyle>
          <a:p>
            <a:r>
              <a:rPr lang="de-DE"/>
              <a:t>Mastertitelformat bearbeiten</a:t>
            </a:r>
            <a:endParaRPr lang="de-DE" dirty="0"/>
          </a:p>
        </p:txBody>
      </p:sp>
      <p:sp>
        <p:nvSpPr>
          <p:cNvPr id="5" name="Date Placeholder 4">
            <a:extLst>
              <a:ext uri="{FF2B5EF4-FFF2-40B4-BE49-F238E27FC236}">
                <a16:creationId xmlns:a16="http://schemas.microsoft.com/office/drawing/2014/main" id="{BC09CCD1-FBCA-48DD-BBE5-839C31165C9D}"/>
              </a:ext>
            </a:extLst>
          </p:cNvPr>
          <p:cNvSpPr>
            <a:spLocks noGrp="1"/>
          </p:cNvSpPr>
          <p:nvPr>
            <p:ph type="dt" sz="half" idx="11"/>
          </p:nvPr>
        </p:nvSpPr>
        <p:spPr/>
        <p:txBody>
          <a:bodyPr/>
          <a:lstStyle/>
          <a:p>
            <a:r>
              <a:rPr lang="en-US"/>
              <a:t>24.04.2023    How to handle scrap during production order | Becker Werner OG11 | OG11</a:t>
            </a:r>
            <a:endParaRPr lang="en-GB" dirty="0"/>
          </a:p>
        </p:txBody>
      </p:sp>
      <p:sp>
        <p:nvSpPr>
          <p:cNvPr id="7" name="Slide Number Placeholder 6">
            <a:extLst>
              <a:ext uri="{FF2B5EF4-FFF2-40B4-BE49-F238E27FC236}">
                <a16:creationId xmlns:a16="http://schemas.microsoft.com/office/drawing/2014/main" id="{A4785A34-1C5D-4251-82C8-59B812273F11}"/>
              </a:ext>
            </a:extLst>
          </p:cNvPr>
          <p:cNvSpPr>
            <a:spLocks noGrp="1"/>
          </p:cNvSpPr>
          <p:nvPr>
            <p:ph type="sldNum" sz="quarter" idx="13"/>
          </p:nvPr>
        </p:nvSpPr>
        <p:spPr/>
        <p:txBody>
          <a:bodyPr/>
          <a:lstStyle/>
          <a:p>
            <a:fld id="{173FEA60-B56A-DE49-B4F9-939AB62E9280}" type="slidenum">
              <a:rPr lang="en-GB" smtClean="0"/>
              <a:pPr/>
              <a:t>‹Nr.›</a:t>
            </a:fld>
            <a:endParaRPr lang="en-GB" dirty="0"/>
          </a:p>
        </p:txBody>
      </p:sp>
    </p:spTree>
    <p:extLst>
      <p:ext uri="{BB962C8B-B14F-4D97-AF65-F5344CB8AC3E}">
        <p14:creationId xmlns:p14="http://schemas.microsoft.com/office/powerpoint/2010/main" val="344610119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324000" y="539600"/>
            <a:ext cx="9697138" cy="861319"/>
          </a:xfrm>
          <a:prstGeom prst="rect">
            <a:avLst/>
          </a:prstGeom>
        </p:spPr>
        <p:txBody>
          <a:bodyPr vert="horz" lIns="0" tIns="0" rIns="0" bIns="0" anchor="t" anchorCtr="0">
            <a:noAutofit/>
          </a:bodyPr>
          <a:lstStyle/>
          <a:p>
            <a:r>
              <a:rPr kumimoji="0" lang="de-DE" dirty="0"/>
              <a:t>Titelmasterformat durch Klicken bearbeiten</a:t>
            </a:r>
            <a:endParaRPr kumimoji="0" lang="en-US" dirty="0"/>
          </a:p>
        </p:txBody>
      </p:sp>
      <p:sp>
        <p:nvSpPr>
          <p:cNvPr id="12" name="Textplatzhalter 11"/>
          <p:cNvSpPr>
            <a:spLocks noGrp="1"/>
          </p:cNvSpPr>
          <p:nvPr>
            <p:ph type="body" idx="1"/>
          </p:nvPr>
        </p:nvSpPr>
        <p:spPr>
          <a:xfrm>
            <a:off x="324000" y="1526078"/>
            <a:ext cx="11545588" cy="4783242"/>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6" name="Gerade Verbindung 25"/>
          <p:cNvCxnSpPr/>
          <p:nvPr>
            <p:custDataLst>
              <p:tags r:id="rId30"/>
            </p:custDataLst>
          </p:nvPr>
        </p:nvCxnSpPr>
        <p:spPr>
          <a:xfrm flipV="1">
            <a:off x="1" y="6381582"/>
            <a:ext cx="12195175"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umsplatzhalter 9"/>
          <p:cNvSpPr>
            <a:spLocks noGrp="1"/>
          </p:cNvSpPr>
          <p:nvPr>
            <p:ph type="dt" sz="half" idx="2"/>
          </p:nvPr>
        </p:nvSpPr>
        <p:spPr>
          <a:xfrm>
            <a:off x="158631" y="6502357"/>
            <a:ext cx="6866993" cy="107722"/>
          </a:xfrm>
          <a:prstGeom prst="rect">
            <a:avLst/>
          </a:prstGeom>
        </p:spPr>
        <p:txBody>
          <a:bodyPr lIns="0" tIns="0" rIns="0" bIns="0" anchor="ctr" anchorCtr="0">
            <a:noAutofit/>
          </a:bodyPr>
          <a:lstStyle>
            <a:lvl1pPr algn="l">
              <a:defRPr lang="de-DE" sz="700" smtClean="0">
                <a:solidFill>
                  <a:schemeClr val="accent2"/>
                </a:solidFill>
              </a:defRPr>
            </a:lvl1pPr>
          </a:lstStyle>
          <a:p>
            <a:r>
              <a:rPr lang="en-US"/>
              <a:t>24.04.2023    How to handle scrap during production order | Becker Werner OG11 | OG11</a:t>
            </a:r>
            <a:endParaRPr lang="en-GB" dirty="0"/>
          </a:p>
        </p:txBody>
      </p:sp>
      <p:sp>
        <p:nvSpPr>
          <p:cNvPr id="13" name="Foliennummernplatzhalter 22"/>
          <p:cNvSpPr>
            <a:spLocks noGrp="1"/>
          </p:cNvSpPr>
          <p:nvPr>
            <p:ph type="sldNum" sz="quarter" idx="4"/>
          </p:nvPr>
        </p:nvSpPr>
        <p:spPr>
          <a:xfrm>
            <a:off x="11245980" y="6602528"/>
            <a:ext cx="623608" cy="107722"/>
          </a:xfrm>
          <a:prstGeom prst="rect">
            <a:avLst/>
          </a:prstGeom>
        </p:spPr>
        <p:txBody>
          <a:bodyPr vert="horz" lIns="0" tIns="0" rIns="0" bIns="0" rtlCol="0" anchor="ctr"/>
          <a:lstStyle>
            <a:lvl1pPr algn="r">
              <a:defRPr lang="de-DE" sz="700" b="1" smtClean="0">
                <a:solidFill>
                  <a:schemeClr val="accent2"/>
                </a:solidFill>
              </a:defRPr>
            </a:lvl1pPr>
          </a:lstStyle>
          <a:p>
            <a:fld id="{173FEA60-B56A-DE49-B4F9-939AB62E9280}" type="slidenum">
              <a:rPr lang="en-GB" smtClean="0"/>
              <a:pPr/>
              <a:t>‹Nr.›</a:t>
            </a:fld>
            <a:endParaRPr lang="en-GB" dirty="0"/>
          </a:p>
        </p:txBody>
      </p:sp>
      <p:pic>
        <p:nvPicPr>
          <p:cNvPr id="10" name="Bild 20" descr="DRX_LO1407_RGB_RZ.eps"/>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573588" y="324000"/>
            <a:ext cx="1296000" cy="550657"/>
          </a:xfrm>
          <a:prstGeom prst="rect">
            <a:avLst/>
          </a:prstGeom>
        </p:spPr>
      </p:pic>
      <p:sp>
        <p:nvSpPr>
          <p:cNvPr id="2" name="MSIPCMContentMarking" descr="{&quot;HashCode&quot;:852612945,&quot;Placement&quot;:&quot;Footer&quot;,&quot;Top&quot;:524.1047,&quot;Left&quot;:0.0,&quot;SlideWidth&quot;:960,&quot;SlideHeight&quot;:540}">
            <a:extLst>
              <a:ext uri="{FF2B5EF4-FFF2-40B4-BE49-F238E27FC236}">
                <a16:creationId xmlns:a16="http://schemas.microsoft.com/office/drawing/2014/main" id="{DB4FFD3D-3043-630F-89C2-56D04477C5AB}"/>
              </a:ext>
            </a:extLst>
          </p:cNvPr>
          <p:cNvSpPr txBox="1"/>
          <p:nvPr userDrawn="1"/>
        </p:nvSpPr>
        <p:spPr>
          <a:xfrm>
            <a:off x="0" y="6656129"/>
            <a:ext cx="3583963" cy="201870"/>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808080"/>
                </a:solidFill>
                <a:latin typeface="Arial" panose="020B0604020202020204" pitchFamily="34" charset="0"/>
              </a:rPr>
              <a:t>Internal: All rights reserved. Distribution within the company, customer and partners</a:t>
            </a:r>
            <a:endParaRPr lang="de-DE" sz="700" dirty="0" err="1">
              <a:solidFill>
                <a:srgbClr val="808080"/>
              </a:solidFill>
              <a:latin typeface="Arial" panose="020B0604020202020204" pitchFamily="34" charset="0"/>
            </a:endParaRPr>
          </a:p>
        </p:txBody>
      </p:sp>
    </p:spTree>
    <p:extLst>
      <p:ext uri="{BB962C8B-B14F-4D97-AF65-F5344CB8AC3E}">
        <p14:creationId xmlns:p14="http://schemas.microsoft.com/office/powerpoint/2010/main" val="133347595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28" r:id="rId3"/>
    <p:sldLayoutId id="2147483747" r:id="rId4"/>
    <p:sldLayoutId id="2147483748" r:id="rId5"/>
    <p:sldLayoutId id="2147483756" r:id="rId6"/>
    <p:sldLayoutId id="2147483757" r:id="rId7"/>
    <p:sldLayoutId id="2147483731" r:id="rId8"/>
    <p:sldLayoutId id="2147483744" r:id="rId9"/>
    <p:sldLayoutId id="2147483729" r:id="rId10"/>
    <p:sldLayoutId id="2147483730" r:id="rId11"/>
    <p:sldLayoutId id="2147483749" r:id="rId12"/>
    <p:sldLayoutId id="2147483750" r:id="rId13"/>
    <p:sldLayoutId id="2147483758" r:id="rId14"/>
    <p:sldLayoutId id="2147483759" r:id="rId15"/>
    <p:sldLayoutId id="2147483745" r:id="rId16"/>
    <p:sldLayoutId id="2147483746" r:id="rId17"/>
    <p:sldLayoutId id="2147483751" r:id="rId18"/>
    <p:sldLayoutId id="2147483752" r:id="rId19"/>
    <p:sldLayoutId id="2147483753" r:id="rId20"/>
    <p:sldLayoutId id="2147483760" r:id="rId21"/>
    <p:sldLayoutId id="2147483716" r:id="rId22"/>
    <p:sldLayoutId id="2147483754" r:id="rId23"/>
    <p:sldLayoutId id="2147483761" r:id="rId24"/>
    <p:sldLayoutId id="2147483717" r:id="rId25"/>
    <p:sldLayoutId id="2147483718" r:id="rId26"/>
    <p:sldLayoutId id="2147483762" r:id="rId27"/>
    <p:sldLayoutId id="2147483721" r:id="rId28"/>
  </p:sldLayoutIdLst>
  <p:hf hdr="0"/>
  <p:txStyles>
    <p:titleStyle>
      <a:lvl1pPr algn="l" rtl="0" eaLnBrk="1" latinLnBrk="0" hangingPunct="1">
        <a:lnSpc>
          <a:spcPct val="100000"/>
        </a:lnSpc>
        <a:spcBef>
          <a:spcPct val="0"/>
        </a:spcBef>
        <a:spcAft>
          <a:spcPts val="800"/>
        </a:spcAft>
        <a:buNone/>
        <a:defRPr kumimoji="0" sz="2700" b="1" kern="1200">
          <a:solidFill>
            <a:schemeClr val="accent1"/>
          </a:solidFill>
          <a:latin typeface="+mj-lt"/>
          <a:ea typeface="+mj-ea"/>
          <a:cs typeface="+mj-cs"/>
        </a:defRPr>
      </a:lvl1pPr>
    </p:titleStyle>
    <p:body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bodyStyle>
    <p:otherStyle>
      <a:lvl1pPr marL="0" indent="0" algn="l" rtl="0" eaLnBrk="1" latinLnBrk="0" hangingPunct="1">
        <a:spcBef>
          <a:spcPts val="600"/>
        </a:spcBef>
        <a:buClr>
          <a:schemeClr val="accent1"/>
        </a:buClr>
        <a:buSzPct val="100000"/>
        <a:buFontTx/>
        <a:buNone/>
        <a:tabLst>
          <a:tab pos="234951" algn="l"/>
        </a:tabLst>
        <a:defRPr kumimoji="0" sz="2000" kern="1200">
          <a:solidFill>
            <a:schemeClr val="tx1"/>
          </a:solidFill>
          <a:latin typeface="+mn-lt"/>
          <a:ea typeface="+mn-ea"/>
          <a:cs typeface="+mn-cs"/>
        </a:defRPr>
      </a:lvl1pPr>
      <a:lvl2pPr marL="216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2pPr>
      <a:lvl3pPr marL="432000" indent="-216000" algn="l" rtl="0" eaLnBrk="1" latinLnBrk="0" hangingPunct="1">
        <a:spcBef>
          <a:spcPts val="600"/>
        </a:spcBef>
        <a:buClr>
          <a:schemeClr val="accent1"/>
        </a:buClr>
        <a:buSzPct val="100000"/>
        <a:buFont typeface="Arial"/>
        <a:buChar char="•"/>
        <a:tabLst>
          <a:tab pos="234951" algn="l"/>
        </a:tabLst>
        <a:defRPr kumimoji="0" sz="2000" kern="1200">
          <a:solidFill>
            <a:schemeClr val="tx1"/>
          </a:solidFill>
          <a:latin typeface="+mn-lt"/>
          <a:ea typeface="+mn-ea"/>
          <a:cs typeface="+mn-cs"/>
        </a:defRPr>
      </a:lvl3pPr>
      <a:lvl4pPr marL="648000" indent="-216000" algn="l" rtl="0" eaLnBrk="1" latinLnBrk="0" hangingPunct="1">
        <a:spcBef>
          <a:spcPts val="533"/>
        </a:spcBef>
        <a:buClr>
          <a:schemeClr val="accent1"/>
        </a:buClr>
        <a:buSzPct val="100000"/>
        <a:buFont typeface="Arial"/>
        <a:buChar char="•"/>
        <a:tabLst>
          <a:tab pos="234951" algn="l"/>
        </a:tabLst>
        <a:defRPr kumimoji="0" sz="1700" kern="1200">
          <a:solidFill>
            <a:schemeClr val="tx1"/>
          </a:solidFill>
          <a:latin typeface="+mn-lt"/>
          <a:ea typeface="+mn-ea"/>
          <a:cs typeface="+mn-cs"/>
        </a:defRPr>
      </a:lvl4pPr>
      <a:lvl5pPr marL="864000" indent="-216000" algn="l" rtl="0" eaLnBrk="1" latinLnBrk="0" hangingPunct="1">
        <a:spcBef>
          <a:spcPts val="400"/>
        </a:spcBef>
        <a:buClr>
          <a:schemeClr val="accent2"/>
        </a:buClr>
        <a:buSzPct val="100000"/>
        <a:buFont typeface="Arial"/>
        <a:buChar char="•"/>
        <a:tabLst/>
        <a:defRPr kumimoji="0" sz="1700" kern="1200">
          <a:solidFill>
            <a:schemeClr val="accent2"/>
          </a:solidFill>
          <a:latin typeface="+mn-lt"/>
          <a:ea typeface="+mn-ea"/>
          <a:cs typeface="+mn-cs"/>
        </a:defRPr>
      </a:lvl5pPr>
      <a:lvl6pPr marL="2194560" indent="-243840" algn="l" rtl="0" eaLnBrk="1" latinLnBrk="0" hangingPunct="1">
        <a:spcBef>
          <a:spcPts val="400"/>
        </a:spcBef>
        <a:buClr>
          <a:srgbClr val="9FB8CD">
            <a:shade val="75000"/>
          </a:srgbClr>
        </a:buClr>
        <a:buSzPct val="75000"/>
        <a:buFont typeface="Wingdings 3"/>
        <a:buChar char=""/>
        <a:defRPr kumimoji="0" lang="en-US" sz="2100" kern="1200" smtClean="0">
          <a:solidFill>
            <a:schemeClr val="tx1"/>
          </a:solidFill>
          <a:latin typeface="+mn-lt"/>
          <a:ea typeface="+mn-ea"/>
          <a:cs typeface="+mn-cs"/>
        </a:defRPr>
      </a:lvl6pPr>
      <a:lvl7pPr marL="2438400" indent="-243840" algn="l" rtl="0" eaLnBrk="1" latinLnBrk="0" hangingPunct="1">
        <a:spcBef>
          <a:spcPts val="400"/>
        </a:spcBef>
        <a:buClr>
          <a:srgbClr val="727CA3">
            <a:shade val="75000"/>
          </a:srgbClr>
        </a:buClr>
        <a:buSzPct val="75000"/>
        <a:buFont typeface="Wingdings 3"/>
        <a:buChar char=""/>
        <a:defRPr kumimoji="0" lang="en-US" sz="1900" kern="1200" smtClean="0">
          <a:solidFill>
            <a:schemeClr val="tx1"/>
          </a:solidFill>
          <a:latin typeface="+mn-lt"/>
          <a:ea typeface="+mn-ea"/>
          <a:cs typeface="+mn-cs"/>
        </a:defRPr>
      </a:lvl7pPr>
      <a:lvl8pPr marL="2682239" indent="-243840" algn="l" rtl="0" eaLnBrk="1" latinLnBrk="0" hangingPunct="1">
        <a:spcBef>
          <a:spcPts val="400"/>
        </a:spcBef>
        <a:buClr>
          <a:prstClr val="white">
            <a:shade val="50000"/>
          </a:prstClr>
        </a:buClr>
        <a:buSzPct val="75000"/>
        <a:buFont typeface="Wingdings 3"/>
        <a:buChar char=""/>
        <a:defRPr kumimoji="0" lang="en-US" sz="1900" kern="1200" smtClean="0">
          <a:solidFill>
            <a:schemeClr val="tx1"/>
          </a:solidFill>
          <a:latin typeface="+mn-lt"/>
          <a:ea typeface="+mn-ea"/>
          <a:cs typeface="+mn-cs"/>
        </a:defRPr>
      </a:lvl8pPr>
      <a:lvl9pPr marL="2926080" indent="-243840"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p:otherStyle>
  </p:txStyles>
  <p:extLst>
    <p:ext uri="{27BBF7A9-308A-43DC-89C8-2F10F3537804}">
      <p15:sldGuideLst xmlns:p15="http://schemas.microsoft.com/office/powerpoint/2012/main">
        <p15:guide id="2" pos="203">
          <p15:clr>
            <a:srgbClr val="F26B43"/>
          </p15:clr>
        </p15:guide>
        <p15:guide id="3" pos="7477">
          <p15:clr>
            <a:srgbClr val="F26B43"/>
          </p15:clr>
        </p15:guide>
        <p15:guide id="5" orient="horz" pos="961">
          <p15:clr>
            <a:srgbClr val="F26B43"/>
          </p15:clr>
        </p15:guide>
        <p15:guide id="6" orient="horz" pos="3974">
          <p15:clr>
            <a:srgbClr val="F26B43"/>
          </p15:clr>
        </p15:guide>
        <p15:guide id="7" orient="horz" pos="2636" userDrawn="1">
          <p15:clr>
            <a:srgbClr val="F26B43"/>
          </p15:clr>
        </p15:guide>
        <p15:guide id="8" pos="4748" userDrawn="1">
          <p15:clr>
            <a:srgbClr val="F26B43"/>
          </p15:clr>
        </p15:guide>
        <p15:guide id="9" pos="29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F217234-B50A-4403-BCEA-522C3E5090B8}"/>
              </a:ext>
            </a:extLst>
          </p:cNvPr>
          <p:cNvSpPr>
            <a:spLocks noGrp="1"/>
          </p:cNvSpPr>
          <p:nvPr>
            <p:ph type="ctrTitle"/>
          </p:nvPr>
        </p:nvSpPr>
        <p:spPr/>
        <p:txBody>
          <a:bodyPr/>
          <a:lstStyle/>
          <a:p>
            <a:r>
              <a:rPr lang="en-GB" sz="2800" dirty="0"/>
              <a:t>Standard–Demo PULL Prinzip in der Produktionsversorgung</a:t>
            </a:r>
          </a:p>
        </p:txBody>
      </p:sp>
      <p:sp>
        <p:nvSpPr>
          <p:cNvPr id="14" name="Subtitle 13">
            <a:extLst>
              <a:ext uri="{FF2B5EF4-FFF2-40B4-BE49-F238E27FC236}">
                <a16:creationId xmlns:a16="http://schemas.microsoft.com/office/drawing/2014/main" id="{9DB514BD-0DC8-41BF-9226-72D48C8C15E2}"/>
              </a:ext>
            </a:extLst>
          </p:cNvPr>
          <p:cNvSpPr>
            <a:spLocks noGrp="1"/>
          </p:cNvSpPr>
          <p:nvPr>
            <p:ph type="subTitle" idx="1"/>
          </p:nvPr>
        </p:nvSpPr>
        <p:spPr/>
        <p:txBody>
          <a:bodyPr/>
          <a:lstStyle/>
          <a:p>
            <a:r>
              <a:rPr lang="en-GB" dirty="0"/>
              <a:t>OG GTT as of 23.05.2023</a:t>
            </a:r>
          </a:p>
        </p:txBody>
      </p:sp>
      <p:sp>
        <p:nvSpPr>
          <p:cNvPr id="4" name="Date Placeholder 3">
            <a:extLst>
              <a:ext uri="{FF2B5EF4-FFF2-40B4-BE49-F238E27FC236}">
                <a16:creationId xmlns:a16="http://schemas.microsoft.com/office/drawing/2014/main" id="{04FF7532-8FB1-4CAE-92B6-901A3D1C8ABD}"/>
              </a:ext>
            </a:extLst>
          </p:cNvPr>
          <p:cNvSpPr>
            <a:spLocks noGrp="1"/>
          </p:cNvSpPr>
          <p:nvPr>
            <p:ph type="dt" sz="half" idx="2"/>
          </p:nvPr>
        </p:nvSpPr>
        <p:spPr>
          <a:xfrm>
            <a:off x="494226" y="6256020"/>
            <a:ext cx="9189036" cy="121334"/>
          </a:xfrm>
        </p:spPr>
        <p:txBody>
          <a:bodyPr/>
          <a:lstStyle/>
          <a:p>
            <a:r>
              <a:rPr lang="en-US"/>
              <a:t>24.04.2023    How to handle scrap during production order | Becker Werner OG11 | OG11</a:t>
            </a:r>
            <a:endParaRPr lang="en-US" dirty="0"/>
          </a:p>
        </p:txBody>
      </p:sp>
    </p:spTree>
    <p:extLst>
      <p:ext uri="{BB962C8B-B14F-4D97-AF65-F5344CB8AC3E}">
        <p14:creationId xmlns:p14="http://schemas.microsoft.com/office/powerpoint/2010/main" val="52060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dirty="0"/>
              <a:t>2.  KANBAN Master Data</a:t>
            </a:r>
            <a:br>
              <a:rPr lang="en-GB" dirty="0"/>
            </a:br>
            <a:r>
              <a:rPr lang="en-GB" dirty="0"/>
              <a:t>     Control Cycle</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10</a:t>
            </a:fld>
            <a:endParaRPr lang="en-GB" dirty="0"/>
          </a:p>
        </p:txBody>
      </p:sp>
      <p:sp>
        <p:nvSpPr>
          <p:cNvPr id="14" name="Content Placeholder 8">
            <a:extLst>
              <a:ext uri="{FF2B5EF4-FFF2-40B4-BE49-F238E27FC236}">
                <a16:creationId xmlns:a16="http://schemas.microsoft.com/office/drawing/2014/main" id="{83F636A4-959F-E0C6-C43A-17D100D4EB35}"/>
              </a:ext>
            </a:extLst>
          </p:cNvPr>
          <p:cNvSpPr>
            <a:spLocks noGrp="1"/>
          </p:cNvSpPr>
          <p:nvPr>
            <p:ph sz="quarter" idx="10"/>
          </p:nvPr>
        </p:nvSpPr>
        <p:spPr>
          <a:xfrm>
            <a:off x="287270" y="1831190"/>
            <a:ext cx="4452370" cy="3926100"/>
          </a:xfrm>
          <a:ln>
            <a:solidFill>
              <a:schemeClr val="tx1"/>
            </a:solidFill>
          </a:ln>
        </p:spPr>
        <p:txBody>
          <a:bodyPr lIns="91440" tIns="91440" rIns="91440" bIns="91440"/>
          <a:lstStyle/>
          <a:p>
            <a:r>
              <a:rPr lang="en-US" sz="1600" b="1" dirty="0"/>
              <a:t>KANBAN Control Cycle</a:t>
            </a:r>
          </a:p>
          <a:p>
            <a:r>
              <a:rPr lang="en-US" sz="1400" dirty="0"/>
              <a:t>The Control Cycle defines the relationship between the demand and supply sources. The following information content is required:</a:t>
            </a:r>
          </a:p>
          <a:p>
            <a:pPr marL="457200" indent="-274320">
              <a:buClrTx/>
              <a:buSzPct val="120000"/>
              <a:buFont typeface="Arial" panose="020B0604020202020204" pitchFamily="34" charset="0"/>
              <a:buChar char="•"/>
            </a:pPr>
            <a:r>
              <a:rPr lang="en-US" sz="1400" dirty="0"/>
              <a:t>Production Supply Area</a:t>
            </a:r>
          </a:p>
          <a:p>
            <a:pPr marL="457200" indent="-274320">
              <a:buClrTx/>
              <a:buSzPct val="120000"/>
              <a:buFont typeface="Arial" panose="020B0604020202020204" pitchFamily="34" charset="0"/>
              <a:buChar char="•"/>
            </a:pPr>
            <a:r>
              <a:rPr lang="en-US" sz="1400" dirty="0"/>
              <a:t>Supply Source (the person responsible for the in-house production, supply area)</a:t>
            </a:r>
          </a:p>
          <a:p>
            <a:pPr marL="457200" indent="-274320">
              <a:buClrTx/>
              <a:buSzPct val="120000"/>
              <a:buFont typeface="Arial" panose="020B0604020202020204" pitchFamily="34" charset="0"/>
              <a:buChar char="•"/>
            </a:pPr>
            <a:r>
              <a:rPr lang="en-US" sz="1400" dirty="0"/>
              <a:t>Number of containers circulating between and supply</a:t>
            </a:r>
          </a:p>
          <a:p>
            <a:pPr marL="457200" indent="-274320">
              <a:buClrTx/>
              <a:buSzPct val="120000"/>
              <a:buFont typeface="Arial" panose="020B0604020202020204" pitchFamily="34" charset="0"/>
              <a:buChar char="•"/>
            </a:pPr>
            <a:r>
              <a:rPr lang="en-US" sz="1400" dirty="0"/>
              <a:t>Quantity for each container</a:t>
            </a:r>
          </a:p>
          <a:p>
            <a:pPr marL="457200" indent="-274320">
              <a:buClrTx/>
              <a:buSzPct val="120000"/>
              <a:buFont typeface="Arial" panose="020B0604020202020204" pitchFamily="34" charset="0"/>
              <a:buChar char="•"/>
            </a:pPr>
            <a:r>
              <a:rPr lang="en-US" sz="1400" dirty="0"/>
              <a:t>Delivery address</a:t>
            </a:r>
          </a:p>
          <a:p>
            <a:pPr marL="457200" indent="-274320">
              <a:buClrTx/>
              <a:buSzPct val="120000"/>
              <a:buFont typeface="Arial" panose="020B0604020202020204" pitchFamily="34" charset="0"/>
              <a:buChar char="•"/>
            </a:pPr>
            <a:r>
              <a:rPr lang="en-US" sz="1400" dirty="0"/>
              <a:t>Print parameter for printing card</a:t>
            </a:r>
          </a:p>
          <a:p>
            <a:pPr marL="457200" indent="-274320">
              <a:buClrTx/>
              <a:buSzPct val="120000"/>
              <a:buFont typeface="Arial" panose="020B0604020202020204" pitchFamily="34" charset="0"/>
              <a:buChar char="•"/>
            </a:pPr>
            <a:r>
              <a:rPr lang="en-US" sz="1400" dirty="0"/>
              <a:t>Pallet position (e.g., a specific area in the area)</a:t>
            </a:r>
          </a:p>
          <a:p>
            <a:pPr marL="457200" indent="-274320">
              <a:buClrTx/>
              <a:buSzPct val="120000"/>
              <a:buFont typeface="Arial" panose="020B0604020202020204" pitchFamily="34" charset="0"/>
              <a:buChar char="•"/>
            </a:pPr>
            <a:r>
              <a:rPr lang="en-US" sz="1400" dirty="0"/>
              <a:t>Life Cycle Status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grpSp>
        <p:nvGrpSpPr>
          <p:cNvPr id="41" name="Group 40">
            <a:extLst>
              <a:ext uri="{FF2B5EF4-FFF2-40B4-BE49-F238E27FC236}">
                <a16:creationId xmlns:a16="http://schemas.microsoft.com/office/drawing/2014/main" id="{9E76E987-433F-29B1-987A-2E94396B91B7}"/>
              </a:ext>
            </a:extLst>
          </p:cNvPr>
          <p:cNvGrpSpPr/>
          <p:nvPr/>
        </p:nvGrpSpPr>
        <p:grpSpPr>
          <a:xfrm>
            <a:off x="5096604" y="1831190"/>
            <a:ext cx="6866993" cy="3978251"/>
            <a:chOff x="5096604" y="1831190"/>
            <a:chExt cx="6866993" cy="3978251"/>
          </a:xfrm>
        </p:grpSpPr>
        <p:grpSp>
          <p:nvGrpSpPr>
            <p:cNvPr id="9" name="Group 8">
              <a:extLst>
                <a:ext uri="{FF2B5EF4-FFF2-40B4-BE49-F238E27FC236}">
                  <a16:creationId xmlns:a16="http://schemas.microsoft.com/office/drawing/2014/main" id="{2D5B42CA-0D0A-7EF5-E7D8-5AC730A466C3}"/>
                </a:ext>
              </a:extLst>
            </p:cNvPr>
            <p:cNvGrpSpPr/>
            <p:nvPr/>
          </p:nvGrpSpPr>
          <p:grpSpPr>
            <a:xfrm>
              <a:off x="5096604" y="1831190"/>
              <a:ext cx="6866993" cy="3978251"/>
              <a:chOff x="5103191" y="1831190"/>
              <a:chExt cx="6866993" cy="3978251"/>
            </a:xfrm>
          </p:grpSpPr>
          <p:sp>
            <p:nvSpPr>
              <p:cNvPr id="7" name="Rectangle 6">
                <a:extLst>
                  <a:ext uri="{FF2B5EF4-FFF2-40B4-BE49-F238E27FC236}">
                    <a16:creationId xmlns:a16="http://schemas.microsoft.com/office/drawing/2014/main" id="{CD0ADE9B-F574-2BCF-BE74-28796E4E83DA}"/>
                  </a:ext>
                </a:extLst>
              </p:cNvPr>
              <p:cNvSpPr/>
              <p:nvPr/>
            </p:nvSpPr>
            <p:spPr>
              <a:xfrm>
                <a:off x="5103191" y="1831190"/>
                <a:ext cx="6866993" cy="39782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pic>
            <p:nvPicPr>
              <p:cNvPr id="6" name="Picture 5">
                <a:extLst>
                  <a:ext uri="{FF2B5EF4-FFF2-40B4-BE49-F238E27FC236}">
                    <a16:creationId xmlns:a16="http://schemas.microsoft.com/office/drawing/2014/main" id="{86BC63BB-6CD2-A169-505C-7D88254AF5A2}"/>
                  </a:ext>
                </a:extLst>
              </p:cNvPr>
              <p:cNvPicPr>
                <a:picLocks noChangeAspect="1"/>
              </p:cNvPicPr>
              <p:nvPr/>
            </p:nvPicPr>
            <p:blipFill>
              <a:blip r:embed="rId2"/>
              <a:stretch>
                <a:fillRect/>
              </a:stretch>
            </p:blipFill>
            <p:spPr>
              <a:xfrm>
                <a:off x="5109778" y="1831190"/>
                <a:ext cx="6853819" cy="3978251"/>
              </a:xfrm>
              <a:prstGeom prst="rect">
                <a:avLst/>
              </a:prstGeom>
            </p:spPr>
          </p:pic>
        </p:grpSp>
        <p:grpSp>
          <p:nvGrpSpPr>
            <p:cNvPr id="19" name="Group 18">
              <a:extLst>
                <a:ext uri="{FF2B5EF4-FFF2-40B4-BE49-F238E27FC236}">
                  <a16:creationId xmlns:a16="http://schemas.microsoft.com/office/drawing/2014/main" id="{CE1A563D-63DD-9C9D-5552-F92659CA67E3}"/>
                </a:ext>
              </a:extLst>
            </p:cNvPr>
            <p:cNvGrpSpPr/>
            <p:nvPr/>
          </p:nvGrpSpPr>
          <p:grpSpPr>
            <a:xfrm>
              <a:off x="6308591" y="4164746"/>
              <a:ext cx="215153" cy="238205"/>
              <a:chOff x="6738897" y="5355771"/>
              <a:chExt cx="215153" cy="238205"/>
            </a:xfrm>
          </p:grpSpPr>
          <p:sp>
            <p:nvSpPr>
              <p:cNvPr id="16" name="Heptagon 15">
                <a:extLst>
                  <a:ext uri="{FF2B5EF4-FFF2-40B4-BE49-F238E27FC236}">
                    <a16:creationId xmlns:a16="http://schemas.microsoft.com/office/drawing/2014/main" id="{01D5A9EE-872B-DAE8-DEED-9D86B7DDDA5C}"/>
                  </a:ext>
                </a:extLst>
              </p:cNvPr>
              <p:cNvSpPr/>
              <p:nvPr/>
            </p:nvSpPr>
            <p:spPr>
              <a:xfrm>
                <a:off x="6738897" y="5355771"/>
                <a:ext cx="215153" cy="238205"/>
              </a:xfrm>
              <a:prstGeom prst="heptagon">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a:p>
            </p:txBody>
          </p:sp>
          <p:sp>
            <p:nvSpPr>
              <p:cNvPr id="18" name="TextBox 17">
                <a:extLst>
                  <a:ext uri="{FF2B5EF4-FFF2-40B4-BE49-F238E27FC236}">
                    <a16:creationId xmlns:a16="http://schemas.microsoft.com/office/drawing/2014/main" id="{4C644CA3-5F95-F0CF-4731-3AB4AA386449}"/>
                  </a:ext>
                </a:extLst>
              </p:cNvPr>
              <p:cNvSpPr txBox="1"/>
              <p:nvPr/>
            </p:nvSpPr>
            <p:spPr>
              <a:xfrm>
                <a:off x="6803993" y="5382540"/>
                <a:ext cx="84960" cy="184666"/>
              </a:xfrm>
              <a:prstGeom prst="rect">
                <a:avLst/>
              </a:prstGeom>
              <a:noFill/>
            </p:spPr>
            <p:txBody>
              <a:bodyPr wrap="none" lIns="0" tIns="0" rIns="0" bIns="0" rtlCol="0">
                <a:spAutoFit/>
              </a:bodyPr>
              <a:lstStyle/>
              <a:p>
                <a:pPr algn="l">
                  <a:spcBef>
                    <a:spcPts val="0"/>
                  </a:spcBef>
                </a:pPr>
                <a:r>
                  <a:rPr lang="en-US" sz="1200" b="1" dirty="0">
                    <a:solidFill>
                      <a:schemeClr val="bg1"/>
                    </a:solidFill>
                  </a:rPr>
                  <a:t>1</a:t>
                </a:r>
              </a:p>
            </p:txBody>
          </p:sp>
        </p:grpSp>
        <p:grpSp>
          <p:nvGrpSpPr>
            <p:cNvPr id="25" name="Group 24">
              <a:extLst>
                <a:ext uri="{FF2B5EF4-FFF2-40B4-BE49-F238E27FC236}">
                  <a16:creationId xmlns:a16="http://schemas.microsoft.com/office/drawing/2014/main" id="{E4286D62-A60D-8C17-59AB-31D73864B3BE}"/>
                </a:ext>
              </a:extLst>
            </p:cNvPr>
            <p:cNvGrpSpPr/>
            <p:nvPr/>
          </p:nvGrpSpPr>
          <p:grpSpPr>
            <a:xfrm>
              <a:off x="6783720" y="1974732"/>
              <a:ext cx="215153" cy="238205"/>
              <a:chOff x="6738897" y="5355771"/>
              <a:chExt cx="215153" cy="238205"/>
            </a:xfrm>
          </p:grpSpPr>
          <p:sp>
            <p:nvSpPr>
              <p:cNvPr id="26" name="Heptagon 25">
                <a:extLst>
                  <a:ext uri="{FF2B5EF4-FFF2-40B4-BE49-F238E27FC236}">
                    <a16:creationId xmlns:a16="http://schemas.microsoft.com/office/drawing/2014/main" id="{3BDE55A9-8D8E-D93B-1881-5073E07F2BCD}"/>
                  </a:ext>
                </a:extLst>
              </p:cNvPr>
              <p:cNvSpPr/>
              <p:nvPr/>
            </p:nvSpPr>
            <p:spPr>
              <a:xfrm>
                <a:off x="6738897" y="5355771"/>
                <a:ext cx="215153" cy="238205"/>
              </a:xfrm>
              <a:prstGeom prst="heptagon">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a:p>
            </p:txBody>
          </p:sp>
          <p:sp>
            <p:nvSpPr>
              <p:cNvPr id="27" name="TextBox 26">
                <a:extLst>
                  <a:ext uri="{FF2B5EF4-FFF2-40B4-BE49-F238E27FC236}">
                    <a16:creationId xmlns:a16="http://schemas.microsoft.com/office/drawing/2014/main" id="{4A710555-56F0-41F6-95BE-9DD00316066C}"/>
                  </a:ext>
                </a:extLst>
              </p:cNvPr>
              <p:cNvSpPr txBox="1"/>
              <p:nvPr/>
            </p:nvSpPr>
            <p:spPr>
              <a:xfrm>
                <a:off x="6803993" y="5382540"/>
                <a:ext cx="84960" cy="184666"/>
              </a:xfrm>
              <a:prstGeom prst="rect">
                <a:avLst/>
              </a:prstGeom>
              <a:noFill/>
            </p:spPr>
            <p:txBody>
              <a:bodyPr wrap="none" lIns="0" tIns="0" rIns="0" bIns="0" rtlCol="0">
                <a:spAutoFit/>
              </a:bodyPr>
              <a:lstStyle/>
              <a:p>
                <a:pPr algn="l">
                  <a:spcBef>
                    <a:spcPts val="0"/>
                  </a:spcBef>
                </a:pPr>
                <a:r>
                  <a:rPr lang="en-US" sz="1200" b="1" dirty="0">
                    <a:solidFill>
                      <a:schemeClr val="bg1"/>
                    </a:solidFill>
                  </a:rPr>
                  <a:t>2</a:t>
                </a:r>
              </a:p>
            </p:txBody>
          </p:sp>
        </p:grpSp>
        <p:grpSp>
          <p:nvGrpSpPr>
            <p:cNvPr id="28" name="Group 27">
              <a:extLst>
                <a:ext uri="{FF2B5EF4-FFF2-40B4-BE49-F238E27FC236}">
                  <a16:creationId xmlns:a16="http://schemas.microsoft.com/office/drawing/2014/main" id="{55CCF798-5502-3433-FE41-7164D06A5B01}"/>
                </a:ext>
              </a:extLst>
            </p:cNvPr>
            <p:cNvGrpSpPr/>
            <p:nvPr/>
          </p:nvGrpSpPr>
          <p:grpSpPr>
            <a:xfrm>
              <a:off x="8741869" y="2126695"/>
              <a:ext cx="215153" cy="238205"/>
              <a:chOff x="6738897" y="5355771"/>
              <a:chExt cx="215153" cy="238205"/>
            </a:xfrm>
          </p:grpSpPr>
          <p:sp>
            <p:nvSpPr>
              <p:cNvPr id="29" name="Heptagon 28">
                <a:extLst>
                  <a:ext uri="{FF2B5EF4-FFF2-40B4-BE49-F238E27FC236}">
                    <a16:creationId xmlns:a16="http://schemas.microsoft.com/office/drawing/2014/main" id="{FC90AEE9-F941-FECD-9303-FB64AE2944C6}"/>
                  </a:ext>
                </a:extLst>
              </p:cNvPr>
              <p:cNvSpPr/>
              <p:nvPr/>
            </p:nvSpPr>
            <p:spPr>
              <a:xfrm>
                <a:off x="6738897" y="5355771"/>
                <a:ext cx="215153" cy="238205"/>
              </a:xfrm>
              <a:prstGeom prst="heptagon">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a:p>
            </p:txBody>
          </p:sp>
          <p:sp>
            <p:nvSpPr>
              <p:cNvPr id="30" name="TextBox 29">
                <a:extLst>
                  <a:ext uri="{FF2B5EF4-FFF2-40B4-BE49-F238E27FC236}">
                    <a16:creationId xmlns:a16="http://schemas.microsoft.com/office/drawing/2014/main" id="{3F689F36-596A-67A0-CC58-A773C3923B1F}"/>
                  </a:ext>
                </a:extLst>
              </p:cNvPr>
              <p:cNvSpPr txBox="1"/>
              <p:nvPr/>
            </p:nvSpPr>
            <p:spPr>
              <a:xfrm>
                <a:off x="6803993" y="5382540"/>
                <a:ext cx="84960" cy="184666"/>
              </a:xfrm>
              <a:prstGeom prst="rect">
                <a:avLst/>
              </a:prstGeom>
              <a:noFill/>
            </p:spPr>
            <p:txBody>
              <a:bodyPr wrap="none" lIns="0" tIns="0" rIns="0" bIns="0" rtlCol="0">
                <a:spAutoFit/>
              </a:bodyPr>
              <a:lstStyle/>
              <a:p>
                <a:pPr algn="l">
                  <a:spcBef>
                    <a:spcPts val="0"/>
                  </a:spcBef>
                </a:pPr>
                <a:r>
                  <a:rPr lang="en-US" sz="1200" b="1" dirty="0">
                    <a:solidFill>
                      <a:schemeClr val="bg1"/>
                    </a:solidFill>
                  </a:rPr>
                  <a:t>3</a:t>
                </a:r>
              </a:p>
            </p:txBody>
          </p:sp>
        </p:grpSp>
        <p:grpSp>
          <p:nvGrpSpPr>
            <p:cNvPr id="31" name="Group 30">
              <a:extLst>
                <a:ext uri="{FF2B5EF4-FFF2-40B4-BE49-F238E27FC236}">
                  <a16:creationId xmlns:a16="http://schemas.microsoft.com/office/drawing/2014/main" id="{4D58203D-2F2C-3A33-8755-B8202A448B2E}"/>
                </a:ext>
              </a:extLst>
            </p:cNvPr>
            <p:cNvGrpSpPr/>
            <p:nvPr/>
          </p:nvGrpSpPr>
          <p:grpSpPr>
            <a:xfrm>
              <a:off x="8594703" y="3375212"/>
              <a:ext cx="215153" cy="238205"/>
              <a:chOff x="6738897" y="5355771"/>
              <a:chExt cx="215153" cy="238205"/>
            </a:xfrm>
          </p:grpSpPr>
          <p:sp>
            <p:nvSpPr>
              <p:cNvPr id="32" name="Heptagon 31">
                <a:extLst>
                  <a:ext uri="{FF2B5EF4-FFF2-40B4-BE49-F238E27FC236}">
                    <a16:creationId xmlns:a16="http://schemas.microsoft.com/office/drawing/2014/main" id="{BF600C52-77FB-1A35-26FB-0A34F9EF2BFF}"/>
                  </a:ext>
                </a:extLst>
              </p:cNvPr>
              <p:cNvSpPr/>
              <p:nvPr/>
            </p:nvSpPr>
            <p:spPr>
              <a:xfrm>
                <a:off x="6738897" y="5355771"/>
                <a:ext cx="215153" cy="238205"/>
              </a:xfrm>
              <a:prstGeom prst="heptagon">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a:p>
            </p:txBody>
          </p:sp>
          <p:sp>
            <p:nvSpPr>
              <p:cNvPr id="33" name="TextBox 32">
                <a:extLst>
                  <a:ext uri="{FF2B5EF4-FFF2-40B4-BE49-F238E27FC236}">
                    <a16:creationId xmlns:a16="http://schemas.microsoft.com/office/drawing/2014/main" id="{515908C4-6D58-E1D1-F207-9DA723647C57}"/>
                  </a:ext>
                </a:extLst>
              </p:cNvPr>
              <p:cNvSpPr txBox="1"/>
              <p:nvPr/>
            </p:nvSpPr>
            <p:spPr>
              <a:xfrm>
                <a:off x="6803993" y="5382540"/>
                <a:ext cx="84960" cy="184666"/>
              </a:xfrm>
              <a:prstGeom prst="rect">
                <a:avLst/>
              </a:prstGeom>
              <a:noFill/>
            </p:spPr>
            <p:txBody>
              <a:bodyPr wrap="none" lIns="0" tIns="0" rIns="0" bIns="0" rtlCol="0">
                <a:spAutoFit/>
              </a:bodyPr>
              <a:lstStyle/>
              <a:p>
                <a:pPr algn="l">
                  <a:spcBef>
                    <a:spcPts val="0"/>
                  </a:spcBef>
                </a:pPr>
                <a:r>
                  <a:rPr lang="en-US" sz="1200" b="1" dirty="0">
                    <a:solidFill>
                      <a:schemeClr val="bg1"/>
                    </a:solidFill>
                  </a:rPr>
                  <a:t>4</a:t>
                </a:r>
              </a:p>
            </p:txBody>
          </p:sp>
        </p:grpSp>
        <p:grpSp>
          <p:nvGrpSpPr>
            <p:cNvPr id="34" name="Group 33">
              <a:extLst>
                <a:ext uri="{FF2B5EF4-FFF2-40B4-BE49-F238E27FC236}">
                  <a16:creationId xmlns:a16="http://schemas.microsoft.com/office/drawing/2014/main" id="{33F5497B-6980-B215-BA3F-BD2731D65CE1}"/>
                </a:ext>
              </a:extLst>
            </p:cNvPr>
            <p:cNvGrpSpPr/>
            <p:nvPr/>
          </p:nvGrpSpPr>
          <p:grpSpPr>
            <a:xfrm>
              <a:off x="8677727" y="3832535"/>
              <a:ext cx="215153" cy="238205"/>
              <a:chOff x="6738897" y="5355771"/>
              <a:chExt cx="215153" cy="238205"/>
            </a:xfrm>
          </p:grpSpPr>
          <p:sp>
            <p:nvSpPr>
              <p:cNvPr id="35" name="Heptagon 34">
                <a:extLst>
                  <a:ext uri="{FF2B5EF4-FFF2-40B4-BE49-F238E27FC236}">
                    <a16:creationId xmlns:a16="http://schemas.microsoft.com/office/drawing/2014/main" id="{2B218651-6217-17BC-0C74-75D518081079}"/>
                  </a:ext>
                </a:extLst>
              </p:cNvPr>
              <p:cNvSpPr/>
              <p:nvPr/>
            </p:nvSpPr>
            <p:spPr>
              <a:xfrm>
                <a:off x="6738897" y="5355771"/>
                <a:ext cx="215153" cy="238205"/>
              </a:xfrm>
              <a:prstGeom prst="heptagon">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a:p>
            </p:txBody>
          </p:sp>
          <p:sp>
            <p:nvSpPr>
              <p:cNvPr id="36" name="TextBox 35">
                <a:extLst>
                  <a:ext uri="{FF2B5EF4-FFF2-40B4-BE49-F238E27FC236}">
                    <a16:creationId xmlns:a16="http://schemas.microsoft.com/office/drawing/2014/main" id="{E7B1A825-2BA8-7A2F-26EF-A900CD4159F6}"/>
                  </a:ext>
                </a:extLst>
              </p:cNvPr>
              <p:cNvSpPr txBox="1"/>
              <p:nvPr/>
            </p:nvSpPr>
            <p:spPr>
              <a:xfrm>
                <a:off x="6803993" y="5382540"/>
                <a:ext cx="84960" cy="184666"/>
              </a:xfrm>
              <a:prstGeom prst="rect">
                <a:avLst/>
              </a:prstGeom>
              <a:noFill/>
            </p:spPr>
            <p:txBody>
              <a:bodyPr wrap="none" lIns="0" tIns="0" rIns="0" bIns="0" rtlCol="0">
                <a:spAutoFit/>
              </a:bodyPr>
              <a:lstStyle/>
              <a:p>
                <a:pPr algn="l">
                  <a:spcBef>
                    <a:spcPts val="0"/>
                  </a:spcBef>
                </a:pPr>
                <a:r>
                  <a:rPr lang="en-US" sz="1200" b="1" dirty="0">
                    <a:solidFill>
                      <a:schemeClr val="bg1"/>
                    </a:solidFill>
                  </a:rPr>
                  <a:t>5</a:t>
                </a:r>
              </a:p>
            </p:txBody>
          </p:sp>
        </p:grpSp>
        <p:sp>
          <p:nvSpPr>
            <p:cNvPr id="37" name="Arrow: Right 36">
              <a:extLst>
                <a:ext uri="{FF2B5EF4-FFF2-40B4-BE49-F238E27FC236}">
                  <a16:creationId xmlns:a16="http://schemas.microsoft.com/office/drawing/2014/main" id="{2B782897-DAC5-1E55-1FB0-ECE8058EC76C}"/>
                </a:ext>
              </a:extLst>
            </p:cNvPr>
            <p:cNvSpPr/>
            <p:nvPr/>
          </p:nvSpPr>
          <p:spPr>
            <a:xfrm rot="17372890">
              <a:off x="5257143" y="3235348"/>
              <a:ext cx="2339360" cy="108381"/>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38" name="Arrow: Right 37">
              <a:extLst>
                <a:ext uri="{FF2B5EF4-FFF2-40B4-BE49-F238E27FC236}">
                  <a16:creationId xmlns:a16="http://schemas.microsoft.com/office/drawing/2014/main" id="{7FD5B0B9-2433-9BB1-75A5-D0D87AA652E5}"/>
                </a:ext>
              </a:extLst>
            </p:cNvPr>
            <p:cNvSpPr/>
            <p:nvPr/>
          </p:nvSpPr>
          <p:spPr>
            <a:xfrm rot="348020">
              <a:off x="7014133" y="2114956"/>
              <a:ext cx="1757595" cy="108381"/>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39" name="Arrow: Right 38">
              <a:extLst>
                <a:ext uri="{FF2B5EF4-FFF2-40B4-BE49-F238E27FC236}">
                  <a16:creationId xmlns:a16="http://schemas.microsoft.com/office/drawing/2014/main" id="{E9D35DDD-BEB0-7CCD-4D45-FC9B422E8D28}"/>
                </a:ext>
              </a:extLst>
            </p:cNvPr>
            <p:cNvSpPr/>
            <p:nvPr/>
          </p:nvSpPr>
          <p:spPr>
            <a:xfrm rot="6623314">
              <a:off x="8032742" y="2971274"/>
              <a:ext cx="1200461" cy="108381"/>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40" name="Arrow: Right 39">
              <a:extLst>
                <a:ext uri="{FF2B5EF4-FFF2-40B4-BE49-F238E27FC236}">
                  <a16:creationId xmlns:a16="http://schemas.microsoft.com/office/drawing/2014/main" id="{F3EE2623-ABEF-AF03-2EAF-CF75FABDF672}"/>
                </a:ext>
              </a:extLst>
            </p:cNvPr>
            <p:cNvSpPr/>
            <p:nvPr/>
          </p:nvSpPr>
          <p:spPr>
            <a:xfrm rot="18991375">
              <a:off x="8798235" y="3738437"/>
              <a:ext cx="316120" cy="108381"/>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grpSp>
    </p:spTree>
    <p:extLst>
      <p:ext uri="{BB962C8B-B14F-4D97-AF65-F5344CB8AC3E}">
        <p14:creationId xmlns:p14="http://schemas.microsoft.com/office/powerpoint/2010/main" val="253431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dirty="0"/>
              <a:t>3.  KANBAN Procedures</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11</a:t>
            </a:fld>
            <a:endParaRPr lang="en-GB" dirty="0"/>
          </a:p>
        </p:txBody>
      </p:sp>
      <p:sp>
        <p:nvSpPr>
          <p:cNvPr id="12" name="TextBox 11">
            <a:extLst>
              <a:ext uri="{FF2B5EF4-FFF2-40B4-BE49-F238E27FC236}">
                <a16:creationId xmlns:a16="http://schemas.microsoft.com/office/drawing/2014/main" id="{F87D1B77-5F73-AF99-908A-B13DAF8999F3}"/>
              </a:ext>
            </a:extLst>
          </p:cNvPr>
          <p:cNvSpPr txBox="1"/>
          <p:nvPr/>
        </p:nvSpPr>
        <p:spPr>
          <a:xfrm>
            <a:off x="753033" y="1574332"/>
            <a:ext cx="10725793" cy="1000274"/>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Classic Kanban</a:t>
            </a:r>
          </a:p>
          <a:p>
            <a:pPr rtl="0"/>
            <a:r>
              <a:rPr lang="en-US" sz="1400" b="0" i="0" u="none" strike="noStrike" kern="1200" baseline="0" dirty="0"/>
              <a:t>In this method, the objects “control cycle”, “demand source” and “supply source” are required to determine the production/replenishment procedure. The Kanban signal always only triggers the replenishment quantity  defined in the control cycle. More </a:t>
            </a:r>
            <a:r>
              <a:rPr lang="en-US" sz="1400" dirty="0"/>
              <a:t>K</a:t>
            </a:r>
            <a:r>
              <a:rPr lang="en-US" sz="1400" b="0" i="0" u="none" strike="noStrike" kern="1200" baseline="0" dirty="0"/>
              <a:t>anbans than defined in the cycle cannot be circulated</a:t>
            </a:r>
          </a:p>
        </p:txBody>
      </p:sp>
      <p:sp>
        <p:nvSpPr>
          <p:cNvPr id="13" name="TextBox 12">
            <a:extLst>
              <a:ext uri="{FF2B5EF4-FFF2-40B4-BE49-F238E27FC236}">
                <a16:creationId xmlns:a16="http://schemas.microsoft.com/office/drawing/2014/main" id="{16C7B1DC-EBAF-6791-1F18-C2E913C7ECA7}"/>
              </a:ext>
            </a:extLst>
          </p:cNvPr>
          <p:cNvSpPr txBox="1"/>
          <p:nvPr/>
        </p:nvSpPr>
        <p:spPr>
          <a:xfrm>
            <a:off x="753034" y="2727765"/>
            <a:ext cx="10574874" cy="1338828"/>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Event-Driven Kanban</a:t>
            </a:r>
          </a:p>
          <a:p>
            <a:r>
              <a:rPr lang="en-US" sz="1400" b="0" i="0" u="none" strike="noStrike" kern="1200" baseline="0" dirty="0"/>
              <a:t>Material staging is based only on actual consumption, i.e., not on the number Kanban containers or pre-defined Kanban container quantity. Replenishment takes place only when specifically requested for. Separate/Specific-dedicated control cycles are </a:t>
            </a:r>
            <a:r>
              <a:rPr lang="en-US" sz="1400" dirty="0"/>
              <a:t>required. </a:t>
            </a:r>
          </a:p>
          <a:p>
            <a:r>
              <a:rPr lang="en-US" sz="1400" dirty="0"/>
              <a:t>Kanban signal always only triggers the replenishment quantity defined in the control cycle.</a:t>
            </a:r>
          </a:p>
          <a:p>
            <a:r>
              <a:rPr lang="en-US" sz="1400" dirty="0"/>
              <a:t>Examples of triggered events are stock-level calculations, one-time demand, customer demand </a:t>
            </a:r>
          </a:p>
        </p:txBody>
      </p:sp>
      <p:sp>
        <p:nvSpPr>
          <p:cNvPr id="15" name="TextBox 14">
            <a:extLst>
              <a:ext uri="{FF2B5EF4-FFF2-40B4-BE49-F238E27FC236}">
                <a16:creationId xmlns:a16="http://schemas.microsoft.com/office/drawing/2014/main" id="{522E2AB1-037F-0CB2-1B06-0E44CCF03BF0}"/>
              </a:ext>
            </a:extLst>
          </p:cNvPr>
          <p:cNvSpPr txBox="1"/>
          <p:nvPr/>
        </p:nvSpPr>
        <p:spPr>
          <a:xfrm>
            <a:off x="753034" y="4435196"/>
            <a:ext cx="10492946" cy="969496"/>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One-Card Kanban</a:t>
            </a:r>
          </a:p>
          <a:p>
            <a:pPr rtl="0"/>
            <a:r>
              <a:rPr lang="en-US" sz="1400" b="0" i="0" u="none" strike="noStrike" kern="1200" baseline="0" dirty="0"/>
              <a:t>Used for 2 (active) Kanban containers in a control cycle; Replenishment is triggered when the quantity in the container at the demand source falls below half (or specified quantity) of the Kanban container quantity that’s being currently emptied. New Kanban is delivered before the current Kanban is completely empty. Statuses: “In Use” / “Waiting”</a:t>
            </a:r>
          </a:p>
        </p:txBody>
      </p:sp>
      <p:sp>
        <p:nvSpPr>
          <p:cNvPr id="17" name="TextBox 16">
            <a:extLst>
              <a:ext uri="{FF2B5EF4-FFF2-40B4-BE49-F238E27FC236}">
                <a16:creationId xmlns:a16="http://schemas.microsoft.com/office/drawing/2014/main" id="{8910EEA2-A5E9-1650-58AE-4761A17F24A4}"/>
              </a:ext>
            </a:extLst>
          </p:cNvPr>
          <p:cNvSpPr txBox="1"/>
          <p:nvPr/>
        </p:nvSpPr>
        <p:spPr>
          <a:xfrm>
            <a:off x="753034" y="5557851"/>
            <a:ext cx="9268104" cy="538609"/>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Kanban with Quantity Signal</a:t>
            </a:r>
          </a:p>
          <a:p>
            <a:pPr rtl="0"/>
            <a:r>
              <a:rPr lang="en-US" sz="1400" b="0" i="0" u="none" strike="noStrike" kern="1200" baseline="0" dirty="0"/>
              <a:t>Use of PDC system to communicate the withdrawn quantity from the Kanban container that sets the status to “Empty”.</a:t>
            </a:r>
          </a:p>
        </p:txBody>
      </p:sp>
      <p:sp>
        <p:nvSpPr>
          <p:cNvPr id="21" name="Action Button: Go Forward or Next 20">
            <a:hlinkClick r:id="rId2" action="ppaction://hlinksldjump" highlightClick="1"/>
            <a:extLst>
              <a:ext uri="{FF2B5EF4-FFF2-40B4-BE49-F238E27FC236}">
                <a16:creationId xmlns:a16="http://schemas.microsoft.com/office/drawing/2014/main" id="{A49D3C36-4F6E-2F68-C0F5-56468A82CC09}"/>
              </a:ext>
            </a:extLst>
          </p:cNvPr>
          <p:cNvSpPr/>
          <p:nvPr/>
        </p:nvSpPr>
        <p:spPr>
          <a:xfrm>
            <a:off x="2547891" y="2747905"/>
            <a:ext cx="559293" cy="232598"/>
          </a:xfrm>
          <a:prstGeom prst="actionButtonForwardNex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22" name="Action Button: Go Forward or Next 21">
            <a:hlinkClick r:id="rId3" action="ppaction://hlinksldjump" highlightClick="1"/>
            <a:extLst>
              <a:ext uri="{FF2B5EF4-FFF2-40B4-BE49-F238E27FC236}">
                <a16:creationId xmlns:a16="http://schemas.microsoft.com/office/drawing/2014/main" id="{8D8C2A4E-9AC9-283D-9397-74C94B0C5B05}"/>
              </a:ext>
            </a:extLst>
          </p:cNvPr>
          <p:cNvSpPr/>
          <p:nvPr/>
        </p:nvSpPr>
        <p:spPr>
          <a:xfrm>
            <a:off x="2254929" y="4454472"/>
            <a:ext cx="500057" cy="241506"/>
          </a:xfrm>
          <a:prstGeom prst="actionButtonForwardNex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Tree>
    <p:extLst>
      <p:ext uri="{BB962C8B-B14F-4D97-AF65-F5344CB8AC3E}">
        <p14:creationId xmlns:p14="http://schemas.microsoft.com/office/powerpoint/2010/main" val="45178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dirty="0"/>
              <a:t>4.  KANBAN Replenishment Strategy</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12</a:t>
            </a:fld>
            <a:endParaRPr lang="en-GB" dirty="0"/>
          </a:p>
        </p:txBody>
      </p:sp>
      <p:sp>
        <p:nvSpPr>
          <p:cNvPr id="12" name="TextBox 11">
            <a:extLst>
              <a:ext uri="{FF2B5EF4-FFF2-40B4-BE49-F238E27FC236}">
                <a16:creationId xmlns:a16="http://schemas.microsoft.com/office/drawing/2014/main" id="{F87D1B77-5F73-AF99-908A-B13DAF8999F3}"/>
              </a:ext>
            </a:extLst>
          </p:cNvPr>
          <p:cNvSpPr txBox="1"/>
          <p:nvPr/>
        </p:nvSpPr>
        <p:spPr>
          <a:xfrm>
            <a:off x="753033" y="1574332"/>
            <a:ext cx="8080249" cy="1415772"/>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Replenishment w/o MRP</a:t>
            </a:r>
          </a:p>
          <a:p>
            <a:pPr marL="285750" indent="-285750" rtl="0">
              <a:buClrTx/>
              <a:buSzPct val="120000"/>
              <a:buFont typeface="Arial" panose="020B0604020202020204" pitchFamily="34" charset="0"/>
              <a:buChar char="•"/>
            </a:pPr>
            <a:r>
              <a:rPr lang="en-US" sz="1400" b="0" i="0" u="none" strike="noStrike" kern="1200" baseline="0" dirty="0"/>
              <a:t>The material in question is not planned, i.e</a:t>
            </a:r>
            <a:r>
              <a:rPr lang="en-US" sz="1400" dirty="0"/>
              <a:t>., MRP Type is set to “ND”</a:t>
            </a:r>
          </a:p>
          <a:p>
            <a:pPr marL="285750" indent="-285750">
              <a:buClrTx/>
              <a:buSzPct val="120000"/>
              <a:buFont typeface="Arial" panose="020B0604020202020204" pitchFamily="34" charset="0"/>
              <a:buChar char="•"/>
            </a:pPr>
            <a:r>
              <a:rPr lang="en-US" sz="1400" dirty="0"/>
              <a:t>No replenishment elements (planned order / purchase requisitions) are generated by the MRP run</a:t>
            </a:r>
          </a:p>
          <a:p>
            <a:pPr marL="285750" indent="-285750">
              <a:buClrTx/>
              <a:buSzPct val="120000"/>
              <a:buFont typeface="Arial" panose="020B0604020202020204" pitchFamily="34" charset="0"/>
              <a:buChar char="•"/>
            </a:pPr>
            <a:r>
              <a:rPr lang="en-US" sz="1400" dirty="0"/>
              <a:t>The material must be excluded from the storage location assigned to the Production Supply Area</a:t>
            </a:r>
          </a:p>
          <a:p>
            <a:pPr marL="285750" indent="-285750">
              <a:buClrTx/>
              <a:buSzPct val="120000"/>
              <a:buFont typeface="Arial" panose="020B0604020202020204" pitchFamily="34" charset="0"/>
              <a:buChar char="•"/>
            </a:pPr>
            <a:r>
              <a:rPr lang="en-US" sz="1400" dirty="0"/>
              <a:t>……..</a:t>
            </a:r>
          </a:p>
        </p:txBody>
      </p:sp>
      <p:sp>
        <p:nvSpPr>
          <p:cNvPr id="2" name="TextBox 1">
            <a:extLst>
              <a:ext uri="{FF2B5EF4-FFF2-40B4-BE49-F238E27FC236}">
                <a16:creationId xmlns:a16="http://schemas.microsoft.com/office/drawing/2014/main" id="{DE4649B2-2F48-F4AE-2806-A5AB399B3A70}"/>
              </a:ext>
            </a:extLst>
          </p:cNvPr>
          <p:cNvSpPr txBox="1"/>
          <p:nvPr/>
        </p:nvSpPr>
        <p:spPr>
          <a:xfrm>
            <a:off x="665736" y="3120561"/>
            <a:ext cx="8080249" cy="1708160"/>
          </a:xfrm>
          <a:prstGeom prst="rect">
            <a:avLst/>
          </a:prstGeom>
          <a:noFill/>
        </p:spPr>
        <p:txBody>
          <a:bodyPr wrap="square" lIns="0" tIns="0" rIns="0" bIns="0" rtlCol="0">
            <a:spAutoFit/>
          </a:bodyPr>
          <a:lstStyle/>
          <a:p>
            <a:pPr rtl="0"/>
            <a:r>
              <a:rPr lang="en-US" sz="1600" b="1" i="0" u="none" strike="noStrike" kern="1200" baseline="0" dirty="0">
                <a:latin typeface="Calibri" panose="020F0502020204030204" pitchFamily="34" charset="0"/>
              </a:rPr>
              <a:t>Replenishment w MRP (In-House Production)</a:t>
            </a:r>
          </a:p>
          <a:p>
            <a:pPr marL="285750" indent="-285750">
              <a:buClrTx/>
              <a:buSzPct val="120000"/>
              <a:buFont typeface="Arial" panose="020B0604020202020204" pitchFamily="34" charset="0"/>
              <a:buChar char="•"/>
            </a:pPr>
            <a:r>
              <a:rPr lang="en-US" sz="1400" dirty="0"/>
              <a:t>The material in question is planned, i.e., MRP Type is set to “PD”</a:t>
            </a:r>
          </a:p>
          <a:p>
            <a:pPr marL="285750" indent="-285750">
              <a:buClrTx/>
              <a:buSzPct val="120000"/>
              <a:buFont typeface="Arial" panose="020B0604020202020204" pitchFamily="34" charset="0"/>
              <a:buChar char="•"/>
            </a:pPr>
            <a:r>
              <a:rPr lang="en-US" sz="1400" dirty="0"/>
              <a:t>Replenishment elements (planned order / purchase requisitions) are generated by the MRP run</a:t>
            </a:r>
          </a:p>
          <a:p>
            <a:pPr marL="285750" indent="-285750">
              <a:buClrTx/>
              <a:buSzPct val="120000"/>
              <a:buFont typeface="Arial" panose="020B0604020202020204" pitchFamily="34" charset="0"/>
              <a:buChar char="•"/>
            </a:pPr>
            <a:r>
              <a:rPr lang="en-US" sz="1400" dirty="0"/>
              <a:t>Dependent requirements can also alternatively be managed by Kanban procedures</a:t>
            </a:r>
          </a:p>
          <a:p>
            <a:pPr marL="285750" indent="-285750">
              <a:buClrTx/>
              <a:buSzPct val="120000"/>
              <a:buFont typeface="Arial" panose="020B0604020202020204" pitchFamily="34" charset="0"/>
              <a:buChar char="•"/>
            </a:pPr>
            <a:r>
              <a:rPr lang="en-US" sz="1400" dirty="0"/>
              <a:t>The material must be included from the storage location assigned to the Production Supply Area</a:t>
            </a:r>
          </a:p>
          <a:p>
            <a:pPr marL="285750" indent="-285750">
              <a:buClrTx/>
              <a:buSzPct val="120000"/>
              <a:buFont typeface="Arial" panose="020B0604020202020204" pitchFamily="34" charset="0"/>
              <a:buChar char="•"/>
            </a:pPr>
            <a:r>
              <a:rPr lang="en-US" sz="1400" dirty="0"/>
              <a:t>…….</a:t>
            </a:r>
          </a:p>
        </p:txBody>
      </p:sp>
    </p:spTree>
    <p:extLst>
      <p:ext uri="{BB962C8B-B14F-4D97-AF65-F5344CB8AC3E}">
        <p14:creationId xmlns:p14="http://schemas.microsoft.com/office/powerpoint/2010/main" val="146270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341257" y="539600"/>
            <a:ext cx="9697138" cy="861319"/>
          </a:xfrm>
        </p:spPr>
        <p:txBody>
          <a:bodyPr/>
          <a:lstStyle/>
          <a:p>
            <a:r>
              <a:rPr lang="en-GB" dirty="0"/>
              <a:t>3.  KANBAN Replenishment Strategy	</a:t>
            </a:r>
            <a:br>
              <a:rPr lang="en-GB" dirty="0"/>
            </a:br>
            <a:r>
              <a:rPr lang="en-GB" dirty="0"/>
              <a:t>     Overview - Production BoM Structure</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13</a:t>
            </a:fld>
            <a:endParaRPr lang="en-GB" dirty="0"/>
          </a:p>
        </p:txBody>
      </p:sp>
      <p:sp>
        <p:nvSpPr>
          <p:cNvPr id="7" name="Rectangle 6">
            <a:extLst>
              <a:ext uri="{FF2B5EF4-FFF2-40B4-BE49-F238E27FC236}">
                <a16:creationId xmlns:a16="http://schemas.microsoft.com/office/drawing/2014/main" id="{0DB2685F-8E33-E2D4-4E96-BB2A9B2FA434}"/>
              </a:ext>
            </a:extLst>
          </p:cNvPr>
          <p:cNvSpPr/>
          <p:nvPr/>
        </p:nvSpPr>
        <p:spPr>
          <a:xfrm>
            <a:off x="5189826" y="2148939"/>
            <a:ext cx="1463040" cy="54562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190053963-020</a:t>
            </a:r>
            <a:br>
              <a:rPr lang="en-US" sz="1200" b="1" dirty="0">
                <a:solidFill>
                  <a:sysClr val="windowText" lastClr="000000"/>
                </a:solidFill>
              </a:rPr>
            </a:br>
            <a:r>
              <a:rPr lang="en-US" sz="1100" b="1" dirty="0">
                <a:solidFill>
                  <a:sysClr val="windowText" lastClr="000000"/>
                </a:solidFill>
              </a:rPr>
              <a:t>ZSB HSB POLO</a:t>
            </a:r>
            <a:endParaRPr lang="en-US" sz="1200" b="1" dirty="0">
              <a:solidFill>
                <a:sysClr val="windowText" lastClr="000000"/>
              </a:solidFill>
            </a:endParaRPr>
          </a:p>
          <a:p>
            <a:pPr algn="ctr">
              <a:spcBef>
                <a:spcPts val="0"/>
              </a:spcBef>
            </a:pPr>
            <a:r>
              <a:rPr lang="en-US" sz="1100" b="1" dirty="0">
                <a:solidFill>
                  <a:sysClr val="windowText" lastClr="000000"/>
                </a:solidFill>
              </a:rPr>
              <a:t>Module Assembly</a:t>
            </a:r>
          </a:p>
        </p:txBody>
      </p:sp>
      <p:sp>
        <p:nvSpPr>
          <p:cNvPr id="10" name="Rectangle 9">
            <a:extLst>
              <a:ext uri="{FF2B5EF4-FFF2-40B4-BE49-F238E27FC236}">
                <a16:creationId xmlns:a16="http://schemas.microsoft.com/office/drawing/2014/main" id="{CDA9C87A-8ACF-87AA-6895-B8E7159B98DF}"/>
              </a:ext>
            </a:extLst>
          </p:cNvPr>
          <p:cNvSpPr/>
          <p:nvPr/>
        </p:nvSpPr>
        <p:spPr>
          <a:xfrm>
            <a:off x="1912356" y="3044568"/>
            <a:ext cx="1554480" cy="574931"/>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1900559890-021</a:t>
            </a:r>
          </a:p>
          <a:p>
            <a:pPr algn="ctr">
              <a:spcBef>
                <a:spcPts val="0"/>
              </a:spcBef>
            </a:pPr>
            <a:r>
              <a:rPr lang="en-US" sz="1100" b="1" dirty="0">
                <a:solidFill>
                  <a:sysClr val="windowText" lastClr="000000"/>
                </a:solidFill>
              </a:rPr>
              <a:t>HSB POLO UT 6</a:t>
            </a:r>
          </a:p>
          <a:p>
            <a:pPr algn="ctr">
              <a:spcBef>
                <a:spcPts val="0"/>
              </a:spcBef>
            </a:pPr>
            <a:r>
              <a:rPr lang="en-US" sz="1100" b="1" dirty="0">
                <a:solidFill>
                  <a:sysClr val="windowText" lastClr="000000"/>
                </a:solidFill>
              </a:rPr>
              <a:t>Preassembly (VK)</a:t>
            </a:r>
          </a:p>
        </p:txBody>
      </p:sp>
      <p:sp>
        <p:nvSpPr>
          <p:cNvPr id="11" name="Rectangle 10">
            <a:extLst>
              <a:ext uri="{FF2B5EF4-FFF2-40B4-BE49-F238E27FC236}">
                <a16:creationId xmlns:a16="http://schemas.microsoft.com/office/drawing/2014/main" id="{C7F5FA74-69A0-38C8-BFFA-10A52ED57EFA}"/>
              </a:ext>
            </a:extLst>
          </p:cNvPr>
          <p:cNvSpPr/>
          <p:nvPr/>
        </p:nvSpPr>
        <p:spPr>
          <a:xfrm>
            <a:off x="3903770" y="3044568"/>
            <a:ext cx="1685431" cy="58291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200195898-001</a:t>
            </a:r>
          </a:p>
          <a:p>
            <a:pPr algn="ctr"/>
            <a:r>
              <a:rPr lang="en-US" sz="1100" b="1" dirty="0">
                <a:solidFill>
                  <a:sysClr val="windowText" lastClr="000000"/>
                </a:solidFill>
              </a:rPr>
              <a:t>SIS FUER HSB AU210</a:t>
            </a:r>
            <a:endParaRPr lang="en-US" sz="1200" b="1" dirty="0">
              <a:solidFill>
                <a:sysClr val="windowText" lastClr="000000"/>
              </a:solidFill>
            </a:endParaRPr>
          </a:p>
        </p:txBody>
      </p:sp>
      <p:sp>
        <p:nvSpPr>
          <p:cNvPr id="13" name="Rectangle 12">
            <a:extLst>
              <a:ext uri="{FF2B5EF4-FFF2-40B4-BE49-F238E27FC236}">
                <a16:creationId xmlns:a16="http://schemas.microsoft.com/office/drawing/2014/main" id="{23830983-EB3F-0FC5-AA81-DF3CA190BB2D}"/>
              </a:ext>
            </a:extLst>
          </p:cNvPr>
          <p:cNvSpPr/>
          <p:nvPr/>
        </p:nvSpPr>
        <p:spPr>
          <a:xfrm>
            <a:off x="7886598" y="3044569"/>
            <a:ext cx="1685431" cy="57492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190033182-001</a:t>
            </a:r>
          </a:p>
          <a:p>
            <a:pPr algn="ctr"/>
            <a:r>
              <a:rPr lang="en-US" sz="1050" b="1" dirty="0">
                <a:solidFill>
                  <a:sysClr val="windowText" lastClr="000000"/>
                </a:solidFill>
              </a:rPr>
              <a:t>VERSTAERKUNGSTEIL</a:t>
            </a:r>
          </a:p>
        </p:txBody>
      </p:sp>
      <p:sp>
        <p:nvSpPr>
          <p:cNvPr id="14" name="Rectangle 13">
            <a:extLst>
              <a:ext uri="{FF2B5EF4-FFF2-40B4-BE49-F238E27FC236}">
                <a16:creationId xmlns:a16="http://schemas.microsoft.com/office/drawing/2014/main" id="{710DBCF4-4432-D78E-2471-C4CF59540BD2}"/>
              </a:ext>
            </a:extLst>
          </p:cNvPr>
          <p:cNvSpPr/>
          <p:nvPr/>
        </p:nvSpPr>
        <p:spPr>
          <a:xfrm>
            <a:off x="5895184" y="3044569"/>
            <a:ext cx="1685431" cy="57493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105562306-001</a:t>
            </a:r>
          </a:p>
          <a:p>
            <a:pPr algn="ctr"/>
            <a:r>
              <a:rPr lang="en-US" sz="1050" b="1" dirty="0">
                <a:solidFill>
                  <a:sysClr val="windowText" lastClr="000000"/>
                </a:solidFill>
              </a:rPr>
              <a:t> THREAD BOLT-M6x12</a:t>
            </a:r>
          </a:p>
        </p:txBody>
      </p:sp>
      <p:sp>
        <p:nvSpPr>
          <p:cNvPr id="15" name="Rectangle 14">
            <a:extLst>
              <a:ext uri="{FF2B5EF4-FFF2-40B4-BE49-F238E27FC236}">
                <a16:creationId xmlns:a16="http://schemas.microsoft.com/office/drawing/2014/main" id="{8E7FC7EB-40A9-182E-404C-526DFB2FAC3A}"/>
              </a:ext>
            </a:extLst>
          </p:cNvPr>
          <p:cNvSpPr/>
          <p:nvPr/>
        </p:nvSpPr>
        <p:spPr>
          <a:xfrm>
            <a:off x="10041299" y="3044569"/>
            <a:ext cx="1554480" cy="574158"/>
          </a:xfrm>
          <a:prstGeom prst="rect">
            <a:avLst/>
          </a:prstGeom>
          <a:pattFill prst="wdUpDiag">
            <a:fgClr>
              <a:srgbClr val="AED9A0"/>
            </a:fgClr>
            <a:bgClr>
              <a:schemeClr val="bg1"/>
            </a:bgClr>
          </a:patt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en-US" sz="1200" b="1" dirty="0">
              <a:solidFill>
                <a:sysClr val="windowText" lastClr="000000"/>
              </a:solidFill>
            </a:endParaRPr>
          </a:p>
        </p:txBody>
      </p:sp>
      <p:sp>
        <p:nvSpPr>
          <p:cNvPr id="16" name="Rectangle 15">
            <a:extLst>
              <a:ext uri="{FF2B5EF4-FFF2-40B4-BE49-F238E27FC236}">
                <a16:creationId xmlns:a16="http://schemas.microsoft.com/office/drawing/2014/main" id="{F26DC63C-AC13-1A3E-8E25-E2CC2D3D05FD}"/>
              </a:ext>
            </a:extLst>
          </p:cNvPr>
          <p:cNvSpPr/>
          <p:nvPr/>
        </p:nvSpPr>
        <p:spPr>
          <a:xfrm>
            <a:off x="1921266" y="4714219"/>
            <a:ext cx="155448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105562306-001</a:t>
            </a:r>
          </a:p>
          <a:p>
            <a:pPr algn="ctr"/>
            <a:r>
              <a:rPr lang="en-US" sz="900" b="1" dirty="0">
                <a:solidFill>
                  <a:sysClr val="windowText" lastClr="000000"/>
                </a:solidFill>
              </a:rPr>
              <a:t>THREAD BOLT-M6x12,5</a:t>
            </a:r>
          </a:p>
        </p:txBody>
      </p:sp>
      <p:sp>
        <p:nvSpPr>
          <p:cNvPr id="17" name="Rectangle 16">
            <a:extLst>
              <a:ext uri="{FF2B5EF4-FFF2-40B4-BE49-F238E27FC236}">
                <a16:creationId xmlns:a16="http://schemas.microsoft.com/office/drawing/2014/main" id="{5BC38DB6-B40E-BD76-7096-03FE0F8DCB75}"/>
              </a:ext>
            </a:extLst>
          </p:cNvPr>
          <p:cNvSpPr/>
          <p:nvPr/>
        </p:nvSpPr>
        <p:spPr>
          <a:xfrm>
            <a:off x="3682552" y="4714219"/>
            <a:ext cx="1551327" cy="457200"/>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300028381-014 </a:t>
            </a:r>
            <a:br>
              <a:rPr lang="en-US" sz="1100" b="1" dirty="0">
                <a:solidFill>
                  <a:sysClr val="windowText" lastClr="000000"/>
                </a:solidFill>
              </a:rPr>
            </a:br>
            <a:r>
              <a:rPr lang="en-US" sz="1100" b="1" dirty="0">
                <a:solidFill>
                  <a:sysClr val="windowText" lastClr="000000"/>
                </a:solidFill>
              </a:rPr>
              <a:t>ABDECKUNG BATT.</a:t>
            </a:r>
          </a:p>
        </p:txBody>
      </p:sp>
      <p:sp>
        <p:nvSpPr>
          <p:cNvPr id="18" name="Rectangle 17">
            <a:extLst>
              <a:ext uri="{FF2B5EF4-FFF2-40B4-BE49-F238E27FC236}">
                <a16:creationId xmlns:a16="http://schemas.microsoft.com/office/drawing/2014/main" id="{0D884146-40B5-8550-F7DB-BD34EABA5634}"/>
              </a:ext>
            </a:extLst>
          </p:cNvPr>
          <p:cNvSpPr/>
          <p:nvPr/>
        </p:nvSpPr>
        <p:spPr>
          <a:xfrm>
            <a:off x="5440685" y="4714219"/>
            <a:ext cx="1554480" cy="457200"/>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300028978-002</a:t>
            </a:r>
          </a:p>
          <a:p>
            <a:pPr algn="ctr"/>
            <a:r>
              <a:rPr lang="en-US" sz="1200" b="1" dirty="0">
                <a:solidFill>
                  <a:sysClr val="windowText" lastClr="000000"/>
                </a:solidFill>
              </a:rPr>
              <a:t> </a:t>
            </a:r>
            <a:r>
              <a:rPr lang="en-US" sz="1050" b="1" dirty="0">
                <a:solidFill>
                  <a:sysClr val="windowText" lastClr="000000"/>
                </a:solidFill>
              </a:rPr>
              <a:t>ADAPTERTRAEGER</a:t>
            </a:r>
          </a:p>
        </p:txBody>
      </p:sp>
      <p:sp>
        <p:nvSpPr>
          <p:cNvPr id="19" name="Rectangle 18">
            <a:extLst>
              <a:ext uri="{FF2B5EF4-FFF2-40B4-BE49-F238E27FC236}">
                <a16:creationId xmlns:a16="http://schemas.microsoft.com/office/drawing/2014/main" id="{998093D6-032B-B722-1431-BBCC6F71A250}"/>
              </a:ext>
            </a:extLst>
          </p:cNvPr>
          <p:cNvSpPr/>
          <p:nvPr/>
        </p:nvSpPr>
        <p:spPr>
          <a:xfrm>
            <a:off x="7201972" y="4714219"/>
            <a:ext cx="1554480" cy="457200"/>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3XXXXXXX-00X</a:t>
            </a:r>
          </a:p>
          <a:p>
            <a:pPr algn="ctr"/>
            <a:r>
              <a:rPr lang="en-US" sz="1200" b="1" dirty="0">
                <a:solidFill>
                  <a:sysClr val="windowText" lastClr="000000"/>
                </a:solidFill>
              </a:rPr>
              <a:t>(Trimmed Tube)</a:t>
            </a:r>
          </a:p>
        </p:txBody>
      </p:sp>
      <p:sp>
        <p:nvSpPr>
          <p:cNvPr id="20" name="Rectangle 19">
            <a:extLst>
              <a:ext uri="{FF2B5EF4-FFF2-40B4-BE49-F238E27FC236}">
                <a16:creationId xmlns:a16="http://schemas.microsoft.com/office/drawing/2014/main" id="{0B027FA5-CF2F-4FF1-4B09-05B7C3821464}"/>
              </a:ext>
            </a:extLst>
          </p:cNvPr>
          <p:cNvSpPr/>
          <p:nvPr/>
        </p:nvSpPr>
        <p:spPr>
          <a:xfrm>
            <a:off x="3679399" y="5462239"/>
            <a:ext cx="155448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105200100-001 </a:t>
            </a:r>
            <a:r>
              <a:rPr lang="en-US" sz="1100" b="1" dirty="0">
                <a:solidFill>
                  <a:sysClr val="windowText" lastClr="000000"/>
                </a:solidFill>
              </a:rPr>
              <a:t>POLYMER - </a:t>
            </a:r>
            <a:r>
              <a:rPr lang="en-US" sz="1100" b="1" dirty="0" err="1">
                <a:solidFill>
                  <a:sysClr val="windowText" lastClr="000000"/>
                </a:solidFill>
              </a:rPr>
              <a:t>Daplen</a:t>
            </a:r>
            <a:endParaRPr lang="en-US" sz="1100" b="1" dirty="0">
              <a:solidFill>
                <a:sysClr val="windowText" lastClr="000000"/>
              </a:solidFill>
            </a:endParaRPr>
          </a:p>
        </p:txBody>
      </p:sp>
      <p:sp>
        <p:nvSpPr>
          <p:cNvPr id="21" name="Rectangle 20">
            <a:extLst>
              <a:ext uri="{FF2B5EF4-FFF2-40B4-BE49-F238E27FC236}">
                <a16:creationId xmlns:a16="http://schemas.microsoft.com/office/drawing/2014/main" id="{457E8271-4334-0C11-DBE9-5BC8A869B35B}"/>
              </a:ext>
            </a:extLst>
          </p:cNvPr>
          <p:cNvSpPr/>
          <p:nvPr/>
        </p:nvSpPr>
        <p:spPr>
          <a:xfrm>
            <a:off x="5440685" y="5462239"/>
            <a:ext cx="155448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107475534-001</a:t>
            </a:r>
          </a:p>
          <a:p>
            <a:pPr algn="ctr"/>
            <a:r>
              <a:rPr lang="en-US" sz="1000" b="1" dirty="0">
                <a:solidFill>
                  <a:sysClr val="windowText" lastClr="000000"/>
                </a:solidFill>
              </a:rPr>
              <a:t>POLYMER - DOMAMID</a:t>
            </a:r>
          </a:p>
        </p:txBody>
      </p:sp>
      <p:sp>
        <p:nvSpPr>
          <p:cNvPr id="22" name="Rectangle 21">
            <a:extLst>
              <a:ext uri="{FF2B5EF4-FFF2-40B4-BE49-F238E27FC236}">
                <a16:creationId xmlns:a16="http://schemas.microsoft.com/office/drawing/2014/main" id="{24A96B15-B95E-3961-ACB2-A4DA74355704}"/>
              </a:ext>
            </a:extLst>
          </p:cNvPr>
          <p:cNvSpPr/>
          <p:nvPr/>
        </p:nvSpPr>
        <p:spPr>
          <a:xfrm>
            <a:off x="7201972" y="5462239"/>
            <a:ext cx="155448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10XXXXXXX-001</a:t>
            </a:r>
          </a:p>
        </p:txBody>
      </p:sp>
      <p:sp>
        <p:nvSpPr>
          <p:cNvPr id="23" name="Rectangle 22">
            <a:extLst>
              <a:ext uri="{FF2B5EF4-FFF2-40B4-BE49-F238E27FC236}">
                <a16:creationId xmlns:a16="http://schemas.microsoft.com/office/drawing/2014/main" id="{768BB07C-F71E-AFA0-8B30-65DCF3CBC738}"/>
              </a:ext>
            </a:extLst>
          </p:cNvPr>
          <p:cNvSpPr/>
          <p:nvPr/>
        </p:nvSpPr>
        <p:spPr>
          <a:xfrm>
            <a:off x="10337951" y="4657567"/>
            <a:ext cx="1554480" cy="457200"/>
          </a:xfrm>
          <a:prstGeom prst="rect">
            <a:avLst/>
          </a:prstGeom>
          <a:pattFill prst="dkDnDiag">
            <a:fgClr>
              <a:schemeClr val="accent1">
                <a:lumMod val="40000"/>
                <a:lumOff val="60000"/>
              </a:schemeClr>
            </a:fgClr>
            <a:bgClr>
              <a:schemeClr val="bg1"/>
            </a:bgClr>
          </a:patt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Procured Item</a:t>
            </a:r>
          </a:p>
        </p:txBody>
      </p:sp>
      <p:cxnSp>
        <p:nvCxnSpPr>
          <p:cNvPr id="26" name="Connector: Elbow 25">
            <a:extLst>
              <a:ext uri="{FF2B5EF4-FFF2-40B4-BE49-F238E27FC236}">
                <a16:creationId xmlns:a16="http://schemas.microsoft.com/office/drawing/2014/main" id="{EE605F1B-7490-6683-C386-F415B0F55E92}"/>
              </a:ext>
            </a:extLst>
          </p:cNvPr>
          <p:cNvCxnSpPr>
            <a:cxnSpLocks/>
            <a:stCxn id="7" idx="2"/>
            <a:endCxn id="10" idx="0"/>
          </p:cNvCxnSpPr>
          <p:nvPr/>
        </p:nvCxnSpPr>
        <p:spPr>
          <a:xfrm rot="5400000">
            <a:off x="4130468" y="1253689"/>
            <a:ext cx="350007" cy="3231750"/>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9F76DFC-915A-97A5-DA22-46CB0FDA3EF7}"/>
              </a:ext>
            </a:extLst>
          </p:cNvPr>
          <p:cNvCxnSpPr>
            <a:cxnSpLocks/>
            <a:stCxn id="7" idx="2"/>
            <a:endCxn id="11" idx="0"/>
          </p:cNvCxnSpPr>
          <p:nvPr/>
        </p:nvCxnSpPr>
        <p:spPr>
          <a:xfrm rot="5400000">
            <a:off x="5158913" y="2282134"/>
            <a:ext cx="350007" cy="1174860"/>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F9227C8-317D-B566-2755-3F64E7A8049A}"/>
              </a:ext>
            </a:extLst>
          </p:cNvPr>
          <p:cNvCxnSpPr>
            <a:cxnSpLocks/>
            <a:stCxn id="7" idx="2"/>
            <a:endCxn id="14" idx="0"/>
          </p:cNvCxnSpPr>
          <p:nvPr/>
        </p:nvCxnSpPr>
        <p:spPr>
          <a:xfrm rot="16200000" flipH="1">
            <a:off x="6154619" y="2461288"/>
            <a:ext cx="350008" cy="816554"/>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8B6B47B-5869-0C40-DCF9-B3C99EABAA48}"/>
              </a:ext>
            </a:extLst>
          </p:cNvPr>
          <p:cNvCxnSpPr>
            <a:cxnSpLocks/>
            <a:stCxn id="7" idx="2"/>
            <a:endCxn id="13" idx="0"/>
          </p:cNvCxnSpPr>
          <p:nvPr/>
        </p:nvCxnSpPr>
        <p:spPr>
          <a:xfrm rot="16200000" flipH="1">
            <a:off x="7150326" y="1465581"/>
            <a:ext cx="350008" cy="2807968"/>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470EFD5-A164-6029-361E-ADB4CD15F77E}"/>
              </a:ext>
            </a:extLst>
          </p:cNvPr>
          <p:cNvCxnSpPr>
            <a:cxnSpLocks/>
          </p:cNvCxnSpPr>
          <p:nvPr/>
        </p:nvCxnSpPr>
        <p:spPr>
          <a:xfrm rot="16200000" flipH="1">
            <a:off x="8066922" y="548985"/>
            <a:ext cx="350008" cy="4641161"/>
          </a:xfrm>
          <a:prstGeom prst="bentConnector3">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8123C44-E810-4DEE-B52B-D96E084113A0}"/>
              </a:ext>
            </a:extLst>
          </p:cNvPr>
          <p:cNvCxnSpPr>
            <a:cxnSpLocks/>
            <a:stCxn id="10" idx="2"/>
            <a:endCxn id="16" idx="0"/>
          </p:cNvCxnSpPr>
          <p:nvPr/>
        </p:nvCxnSpPr>
        <p:spPr>
          <a:xfrm rot="16200000" flipH="1">
            <a:off x="2146691" y="4162404"/>
            <a:ext cx="1094720" cy="8910"/>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6C67071-BFB4-6AAE-A8A8-09A492295CF5}"/>
              </a:ext>
            </a:extLst>
          </p:cNvPr>
          <p:cNvCxnSpPr>
            <a:cxnSpLocks/>
            <a:stCxn id="10" idx="2"/>
            <a:endCxn id="17" idx="0"/>
          </p:cNvCxnSpPr>
          <p:nvPr/>
        </p:nvCxnSpPr>
        <p:spPr>
          <a:xfrm rot="16200000" flipH="1">
            <a:off x="3026546" y="3282549"/>
            <a:ext cx="1094720" cy="1768620"/>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D44DA6EA-AFEA-FBD5-13EE-B33F4C7D1F5B}"/>
              </a:ext>
            </a:extLst>
          </p:cNvPr>
          <p:cNvCxnSpPr>
            <a:cxnSpLocks/>
            <a:stCxn id="10" idx="2"/>
            <a:endCxn id="18" idx="0"/>
          </p:cNvCxnSpPr>
          <p:nvPr/>
        </p:nvCxnSpPr>
        <p:spPr>
          <a:xfrm rot="16200000" flipH="1">
            <a:off x="3906400" y="2402694"/>
            <a:ext cx="1094720" cy="3528329"/>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E032FEC-4D00-C720-E486-2A4B2B156ECF}"/>
              </a:ext>
            </a:extLst>
          </p:cNvPr>
          <p:cNvCxnSpPr>
            <a:cxnSpLocks/>
            <a:stCxn id="10" idx="2"/>
            <a:endCxn id="19" idx="0"/>
          </p:cNvCxnSpPr>
          <p:nvPr/>
        </p:nvCxnSpPr>
        <p:spPr>
          <a:xfrm rot="16200000" flipH="1">
            <a:off x="4787044" y="1522051"/>
            <a:ext cx="1094720" cy="5289616"/>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857CEBAC-AC0D-BD73-9733-3D6FF8B8CF30}"/>
              </a:ext>
            </a:extLst>
          </p:cNvPr>
          <p:cNvCxnSpPr>
            <a:cxnSpLocks/>
            <a:stCxn id="17" idx="2"/>
            <a:endCxn id="20" idx="0"/>
          </p:cNvCxnSpPr>
          <p:nvPr/>
        </p:nvCxnSpPr>
        <p:spPr>
          <a:xfrm rot="5400000">
            <a:off x="4312018" y="5316041"/>
            <a:ext cx="290820" cy="1577"/>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329846-EE2E-4191-B3F2-9DD955290547}"/>
              </a:ext>
            </a:extLst>
          </p:cNvPr>
          <p:cNvCxnSpPr>
            <a:cxnSpLocks/>
            <a:stCxn id="18" idx="2"/>
            <a:endCxn id="21" idx="0"/>
          </p:cNvCxnSpPr>
          <p:nvPr/>
        </p:nvCxnSpPr>
        <p:spPr>
          <a:xfrm>
            <a:off x="6217925" y="5171419"/>
            <a:ext cx="0" cy="2908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DD3E5D-EE11-6B7D-887F-C183FEBBDD11}"/>
              </a:ext>
            </a:extLst>
          </p:cNvPr>
          <p:cNvCxnSpPr>
            <a:cxnSpLocks/>
            <a:stCxn id="19" idx="2"/>
            <a:endCxn id="22" idx="0"/>
          </p:cNvCxnSpPr>
          <p:nvPr/>
        </p:nvCxnSpPr>
        <p:spPr>
          <a:xfrm>
            <a:off x="7979212" y="5171419"/>
            <a:ext cx="0" cy="2908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84AADD5-77C8-CA63-8BA5-9CBA09D9C357}"/>
              </a:ext>
            </a:extLst>
          </p:cNvPr>
          <p:cNvSpPr/>
          <p:nvPr/>
        </p:nvSpPr>
        <p:spPr>
          <a:xfrm>
            <a:off x="10337951" y="3909547"/>
            <a:ext cx="1554480" cy="457200"/>
          </a:xfrm>
          <a:prstGeom prst="rect">
            <a:avLst/>
          </a:prstGeom>
          <a:pattFill prst="wdUpDiag">
            <a:fgClr>
              <a:srgbClr val="AED9A0"/>
            </a:fgClr>
            <a:bgClr>
              <a:schemeClr val="bg1"/>
            </a:bgClr>
          </a:patt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200" b="1" dirty="0">
                <a:solidFill>
                  <a:sysClr val="windowText" lastClr="000000"/>
                </a:solidFill>
              </a:rPr>
              <a:t>3000 88XXX-NNN</a:t>
            </a:r>
          </a:p>
        </p:txBody>
      </p:sp>
      <p:cxnSp>
        <p:nvCxnSpPr>
          <p:cNvPr id="60" name="Connector: Elbow 59">
            <a:extLst>
              <a:ext uri="{FF2B5EF4-FFF2-40B4-BE49-F238E27FC236}">
                <a16:creationId xmlns:a16="http://schemas.microsoft.com/office/drawing/2014/main" id="{C56D72CF-D6C1-BFCD-4369-93C80A3BDCB3}"/>
              </a:ext>
            </a:extLst>
          </p:cNvPr>
          <p:cNvCxnSpPr>
            <a:cxnSpLocks/>
            <a:stCxn id="15" idx="2"/>
            <a:endCxn id="55" idx="0"/>
          </p:cNvCxnSpPr>
          <p:nvPr/>
        </p:nvCxnSpPr>
        <p:spPr>
          <a:xfrm rot="16200000" flipH="1">
            <a:off x="10821455" y="3615811"/>
            <a:ext cx="290820" cy="296652"/>
          </a:xfrm>
          <a:prstGeom prst="bentConnector3">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759E8AB-D500-D37C-C1FF-0F6F73E532D6}"/>
              </a:ext>
            </a:extLst>
          </p:cNvPr>
          <p:cNvCxnSpPr>
            <a:stCxn id="55" idx="2"/>
            <a:endCxn id="23" idx="0"/>
          </p:cNvCxnSpPr>
          <p:nvPr/>
        </p:nvCxnSpPr>
        <p:spPr>
          <a:xfrm>
            <a:off x="11115191" y="4366747"/>
            <a:ext cx="0" cy="290820"/>
          </a:xfrm>
          <a:prstGeom prst="line">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7D2AAD7-70BB-05FF-285E-FCC321FCCC00}"/>
              </a:ext>
            </a:extLst>
          </p:cNvPr>
          <p:cNvSpPr/>
          <p:nvPr/>
        </p:nvSpPr>
        <p:spPr>
          <a:xfrm>
            <a:off x="6997539" y="1632685"/>
            <a:ext cx="2785225" cy="66371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spcBef>
                <a:spcPts val="300"/>
              </a:spcBef>
            </a:pPr>
            <a:r>
              <a:rPr lang="en-US" sz="1100" b="1" dirty="0">
                <a:solidFill>
                  <a:sysClr val="windowText" lastClr="000000"/>
                </a:solidFill>
              </a:rPr>
              <a:t>PUSH (MRP)</a:t>
            </a:r>
          </a:p>
          <a:p>
            <a:pPr marL="171450" indent="-171450" algn="l">
              <a:spcBef>
                <a:spcPts val="300"/>
              </a:spcBef>
              <a:buClr>
                <a:schemeClr val="tx1"/>
              </a:buClr>
              <a:buSzPct val="130000"/>
              <a:buFont typeface="Arial" panose="020B0604020202020204" pitchFamily="34" charset="0"/>
              <a:buChar char="•"/>
            </a:pPr>
            <a:r>
              <a:rPr lang="en-US" sz="1100" b="1" dirty="0">
                <a:solidFill>
                  <a:sysClr val="windowText" lastClr="000000"/>
                </a:solidFill>
              </a:rPr>
              <a:t>Customer-Demand-Driven</a:t>
            </a:r>
            <a:br>
              <a:rPr lang="en-US" sz="1100" b="1" dirty="0">
                <a:solidFill>
                  <a:sysClr val="windowText" lastClr="000000"/>
                </a:solidFill>
              </a:rPr>
            </a:br>
            <a:r>
              <a:rPr lang="en-US" sz="1100" b="1" dirty="0">
                <a:solidFill>
                  <a:sysClr val="windowText" lastClr="000000"/>
                </a:solidFill>
              </a:rPr>
              <a:t>(Sales Order –Sched.  Agreements)</a:t>
            </a:r>
          </a:p>
        </p:txBody>
      </p:sp>
      <p:sp>
        <p:nvSpPr>
          <p:cNvPr id="64" name="Rectangle 63">
            <a:extLst>
              <a:ext uri="{FF2B5EF4-FFF2-40B4-BE49-F238E27FC236}">
                <a16:creationId xmlns:a16="http://schemas.microsoft.com/office/drawing/2014/main" id="{0F6177FB-2452-AE7B-3645-9D2B269DF1F3}"/>
              </a:ext>
            </a:extLst>
          </p:cNvPr>
          <p:cNvSpPr/>
          <p:nvPr/>
        </p:nvSpPr>
        <p:spPr>
          <a:xfrm>
            <a:off x="464771" y="1829218"/>
            <a:ext cx="2223503" cy="968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spcBef>
                <a:spcPts val="300"/>
              </a:spcBef>
            </a:pPr>
            <a:r>
              <a:rPr lang="en-US" sz="1100" b="1" dirty="0">
                <a:solidFill>
                  <a:sysClr val="windowText" lastClr="000000"/>
                </a:solidFill>
              </a:rPr>
              <a:t>PULL – (Supply-to-Production)</a:t>
            </a:r>
          </a:p>
          <a:p>
            <a:pPr marL="171450" indent="-171450" algn="l">
              <a:spcBef>
                <a:spcPts val="300"/>
              </a:spcBef>
              <a:buClr>
                <a:schemeClr val="tx1"/>
              </a:buClr>
              <a:buSzPct val="130000"/>
              <a:buFont typeface="Arial" panose="020B0604020202020204" pitchFamily="34" charset="0"/>
              <a:buChar char="•"/>
            </a:pPr>
            <a:r>
              <a:rPr lang="en-US" sz="1100" b="1" dirty="0">
                <a:solidFill>
                  <a:sysClr val="windowText" lastClr="000000"/>
                </a:solidFill>
              </a:rPr>
              <a:t>Preconfection</a:t>
            </a:r>
          </a:p>
          <a:p>
            <a:pPr marL="171450" indent="-171450" algn="l">
              <a:spcBef>
                <a:spcPts val="300"/>
              </a:spcBef>
              <a:buClr>
                <a:schemeClr val="tx1"/>
              </a:buClr>
              <a:buSzPct val="130000"/>
              <a:buFont typeface="Arial" panose="020B0604020202020204" pitchFamily="34" charset="0"/>
              <a:buChar char="•"/>
            </a:pPr>
            <a:r>
              <a:rPr lang="en-US" sz="1100" b="1" dirty="0">
                <a:solidFill>
                  <a:sysClr val="windowText" lastClr="000000"/>
                </a:solidFill>
              </a:rPr>
              <a:t>Triggered manually</a:t>
            </a:r>
          </a:p>
          <a:p>
            <a:pPr marL="365760" lvl="1" indent="-171450">
              <a:spcBef>
                <a:spcPts val="300"/>
              </a:spcBef>
              <a:buClr>
                <a:schemeClr val="tx1"/>
              </a:buClr>
              <a:buSzPct val="110000"/>
              <a:buFont typeface="Courier New" panose="02070309020205020404" pitchFamily="49" charset="0"/>
              <a:buChar char="o"/>
            </a:pPr>
            <a:r>
              <a:rPr lang="en-US" sz="1100" b="1" dirty="0">
                <a:solidFill>
                  <a:sysClr val="windowText" lastClr="000000"/>
                </a:solidFill>
              </a:rPr>
              <a:t>Container Ref.: KANBAN</a:t>
            </a:r>
          </a:p>
        </p:txBody>
      </p:sp>
      <p:cxnSp>
        <p:nvCxnSpPr>
          <p:cNvPr id="68" name="Connector: Elbow 67">
            <a:extLst>
              <a:ext uri="{FF2B5EF4-FFF2-40B4-BE49-F238E27FC236}">
                <a16:creationId xmlns:a16="http://schemas.microsoft.com/office/drawing/2014/main" id="{D5A920A3-696B-EF27-FFD3-3BF39D6C55E3}"/>
              </a:ext>
            </a:extLst>
          </p:cNvPr>
          <p:cNvCxnSpPr>
            <a:cxnSpLocks/>
            <a:stCxn id="63" idx="1"/>
            <a:endCxn id="7" idx="0"/>
          </p:cNvCxnSpPr>
          <p:nvPr/>
        </p:nvCxnSpPr>
        <p:spPr>
          <a:xfrm rot="10800000" flipV="1">
            <a:off x="5921347" y="1964541"/>
            <a:ext cx="1076193" cy="1843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ight Brace 1">
            <a:extLst>
              <a:ext uri="{FF2B5EF4-FFF2-40B4-BE49-F238E27FC236}">
                <a16:creationId xmlns:a16="http://schemas.microsoft.com/office/drawing/2014/main" id="{A5A01ED5-90B9-FF1F-2497-5DD6D4FCEC1B}"/>
              </a:ext>
            </a:extLst>
          </p:cNvPr>
          <p:cNvSpPr/>
          <p:nvPr/>
        </p:nvSpPr>
        <p:spPr>
          <a:xfrm>
            <a:off x="8816872" y="4714220"/>
            <a:ext cx="280773" cy="12052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7B3D7889-13C8-FDC4-EFD6-49DFB22D71C2}"/>
              </a:ext>
            </a:extLst>
          </p:cNvPr>
          <p:cNvSpPr txBox="1"/>
          <p:nvPr/>
        </p:nvSpPr>
        <p:spPr>
          <a:xfrm>
            <a:off x="9141168" y="5194460"/>
            <a:ext cx="1094210" cy="276999"/>
          </a:xfrm>
          <a:prstGeom prst="rect">
            <a:avLst/>
          </a:prstGeom>
          <a:solidFill>
            <a:schemeClr val="accent5">
              <a:lumMod val="20000"/>
              <a:lumOff val="80000"/>
            </a:schemeClr>
          </a:solidFill>
        </p:spPr>
        <p:txBody>
          <a:bodyPr wrap="none" lIns="45720" tIns="45720" rIns="45720" bIns="45720" rtlCol="0" anchor="ctr" anchorCtr="0">
            <a:spAutoFit/>
          </a:bodyPr>
          <a:lstStyle/>
          <a:p>
            <a:pPr algn="l">
              <a:spcBef>
                <a:spcPts val="0"/>
              </a:spcBef>
            </a:pPr>
            <a:r>
              <a:rPr lang="en-US" sz="1200" b="1" dirty="0"/>
              <a:t>Cable Cutting</a:t>
            </a:r>
          </a:p>
        </p:txBody>
      </p:sp>
      <p:sp>
        <p:nvSpPr>
          <p:cNvPr id="37" name="Rectangle 36">
            <a:extLst>
              <a:ext uri="{FF2B5EF4-FFF2-40B4-BE49-F238E27FC236}">
                <a16:creationId xmlns:a16="http://schemas.microsoft.com/office/drawing/2014/main" id="{8D6B149B-65D4-D036-3AEC-81CB371A89A2}"/>
              </a:ext>
            </a:extLst>
          </p:cNvPr>
          <p:cNvSpPr/>
          <p:nvPr/>
        </p:nvSpPr>
        <p:spPr>
          <a:xfrm>
            <a:off x="145821" y="4060607"/>
            <a:ext cx="1338456" cy="729495"/>
          </a:xfrm>
          <a:prstGeom prst="rect">
            <a:avLst/>
          </a:prstGeom>
          <a:solidFill>
            <a:srgbClr val="FAE34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300"/>
              </a:spcBef>
              <a:buClr>
                <a:schemeClr val="tx1"/>
              </a:buClr>
              <a:buSzPct val="130000"/>
              <a:buFont typeface="Arial" panose="020B0604020202020204" pitchFamily="34" charset="0"/>
              <a:buChar char="•"/>
            </a:pPr>
            <a:r>
              <a:rPr lang="en-US" sz="1100" b="1" dirty="0">
                <a:solidFill>
                  <a:sysClr val="windowText" lastClr="000000"/>
                </a:solidFill>
              </a:rPr>
              <a:t>Dependent re-</a:t>
            </a:r>
            <a:r>
              <a:rPr lang="en-US" sz="1100" b="1" dirty="0" err="1">
                <a:solidFill>
                  <a:sysClr val="windowText" lastClr="000000"/>
                </a:solidFill>
              </a:rPr>
              <a:t>quirement</a:t>
            </a:r>
            <a:endParaRPr lang="en-US" sz="1100" b="1" dirty="0">
              <a:solidFill>
                <a:sysClr val="windowText" lastClr="000000"/>
              </a:solidFill>
            </a:endParaRPr>
          </a:p>
          <a:p>
            <a:pPr marL="171450" indent="-171450">
              <a:spcBef>
                <a:spcPts val="300"/>
              </a:spcBef>
              <a:buClr>
                <a:schemeClr val="tx1"/>
              </a:buClr>
              <a:buSzPct val="130000"/>
              <a:buFont typeface="Arial" panose="020B0604020202020204" pitchFamily="34" charset="0"/>
              <a:buChar char="•"/>
            </a:pPr>
            <a:r>
              <a:rPr lang="en-US" sz="1100" b="1" dirty="0">
                <a:solidFill>
                  <a:sysClr val="windowText" lastClr="000000"/>
                </a:solidFill>
              </a:rPr>
              <a:t>Planned Order</a:t>
            </a:r>
          </a:p>
        </p:txBody>
      </p:sp>
      <p:sp>
        <p:nvSpPr>
          <p:cNvPr id="46" name="Left Brace 45">
            <a:extLst>
              <a:ext uri="{FF2B5EF4-FFF2-40B4-BE49-F238E27FC236}">
                <a16:creationId xmlns:a16="http://schemas.microsoft.com/office/drawing/2014/main" id="{F360E6E5-7F86-23F9-C3C6-37B9EDFD260C}"/>
              </a:ext>
            </a:extLst>
          </p:cNvPr>
          <p:cNvSpPr/>
          <p:nvPr/>
        </p:nvSpPr>
        <p:spPr>
          <a:xfrm>
            <a:off x="1544912" y="2976693"/>
            <a:ext cx="349042" cy="2893977"/>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1D7B494E-9993-69B7-0E98-939DEC0644A1}"/>
              </a:ext>
            </a:extLst>
          </p:cNvPr>
          <p:cNvSpPr/>
          <p:nvPr/>
        </p:nvSpPr>
        <p:spPr>
          <a:xfrm>
            <a:off x="6973968" y="2377117"/>
            <a:ext cx="3564967" cy="288177"/>
          </a:xfrm>
          <a:prstGeom prst="rect">
            <a:avLst/>
          </a:prstGeom>
          <a:solidFill>
            <a:srgbClr val="FAE34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spcBef>
                <a:spcPts val="300"/>
              </a:spcBef>
            </a:pPr>
            <a:r>
              <a:rPr lang="en-US" sz="1100" b="1" dirty="0">
                <a:solidFill>
                  <a:sysClr val="windowText" lastClr="000000"/>
                </a:solidFill>
              </a:rPr>
              <a:t>Planned Oder </a:t>
            </a:r>
            <a:r>
              <a:rPr lang="en-US" sz="1100" b="1" dirty="0">
                <a:solidFill>
                  <a:sysClr val="windowText" lastClr="000000"/>
                </a:solidFill>
                <a:sym typeface="Wingdings" panose="05000000000000000000" pitchFamily="2" charset="2"/>
              </a:rPr>
              <a:t> Prod. Ord  Shop Floor System</a:t>
            </a:r>
            <a:endParaRPr lang="en-US" sz="1100" b="1" dirty="0">
              <a:solidFill>
                <a:sysClr val="windowText" lastClr="000000"/>
              </a:solidFill>
            </a:endParaRPr>
          </a:p>
        </p:txBody>
      </p:sp>
      <p:sp>
        <p:nvSpPr>
          <p:cNvPr id="29" name="TextBox 28">
            <a:extLst>
              <a:ext uri="{FF2B5EF4-FFF2-40B4-BE49-F238E27FC236}">
                <a16:creationId xmlns:a16="http://schemas.microsoft.com/office/drawing/2014/main" id="{D1850A2D-16D3-15E0-4301-190D93CFEECC}"/>
              </a:ext>
            </a:extLst>
          </p:cNvPr>
          <p:cNvSpPr txBox="1"/>
          <p:nvPr/>
        </p:nvSpPr>
        <p:spPr>
          <a:xfrm>
            <a:off x="8066697" y="4444130"/>
            <a:ext cx="648575" cy="276999"/>
          </a:xfrm>
          <a:prstGeom prst="rect">
            <a:avLst/>
          </a:prstGeom>
          <a:solidFill>
            <a:schemeClr val="accent3">
              <a:lumMod val="60000"/>
              <a:lumOff val="40000"/>
            </a:schemeClr>
          </a:solidFill>
        </p:spPr>
        <p:txBody>
          <a:bodyPr wrap="none" lIns="45720" tIns="45720" rIns="45720" bIns="45720" rtlCol="0" anchor="ctr" anchorCtr="0">
            <a:spAutoFit/>
          </a:bodyPr>
          <a:lstStyle/>
          <a:p>
            <a:pPr algn="l">
              <a:spcBef>
                <a:spcPts val="0"/>
              </a:spcBef>
            </a:pPr>
            <a:r>
              <a:rPr lang="en-US" sz="1200" b="1" dirty="0"/>
              <a:t>“PULL”</a:t>
            </a:r>
          </a:p>
        </p:txBody>
      </p:sp>
      <p:sp>
        <p:nvSpPr>
          <p:cNvPr id="31" name="TextBox 30">
            <a:extLst>
              <a:ext uri="{FF2B5EF4-FFF2-40B4-BE49-F238E27FC236}">
                <a16:creationId xmlns:a16="http://schemas.microsoft.com/office/drawing/2014/main" id="{5B4A484D-C5DE-D736-F6A2-1301108A2EC0}"/>
              </a:ext>
            </a:extLst>
          </p:cNvPr>
          <p:cNvSpPr txBox="1"/>
          <p:nvPr/>
        </p:nvSpPr>
        <p:spPr>
          <a:xfrm>
            <a:off x="6306084" y="4444130"/>
            <a:ext cx="648575" cy="276999"/>
          </a:xfrm>
          <a:prstGeom prst="rect">
            <a:avLst/>
          </a:prstGeom>
          <a:solidFill>
            <a:schemeClr val="accent3">
              <a:lumMod val="60000"/>
              <a:lumOff val="40000"/>
            </a:schemeClr>
          </a:solidFill>
        </p:spPr>
        <p:txBody>
          <a:bodyPr wrap="none" lIns="45720" tIns="45720" rIns="45720" bIns="45720" rtlCol="0" anchor="ctr" anchorCtr="0">
            <a:spAutoFit/>
          </a:bodyPr>
          <a:lstStyle/>
          <a:p>
            <a:pPr algn="l">
              <a:spcBef>
                <a:spcPts val="0"/>
              </a:spcBef>
            </a:pPr>
            <a:r>
              <a:rPr lang="en-US" sz="1200" b="1" dirty="0"/>
              <a:t>“PULL”</a:t>
            </a:r>
          </a:p>
        </p:txBody>
      </p:sp>
      <p:sp>
        <p:nvSpPr>
          <p:cNvPr id="33" name="TextBox 32">
            <a:extLst>
              <a:ext uri="{FF2B5EF4-FFF2-40B4-BE49-F238E27FC236}">
                <a16:creationId xmlns:a16="http://schemas.microsoft.com/office/drawing/2014/main" id="{0BBC7470-9310-D0BB-F45A-44042729F239}"/>
              </a:ext>
            </a:extLst>
          </p:cNvPr>
          <p:cNvSpPr txBox="1"/>
          <p:nvPr/>
        </p:nvSpPr>
        <p:spPr>
          <a:xfrm>
            <a:off x="4538362" y="4476553"/>
            <a:ext cx="648575" cy="276999"/>
          </a:xfrm>
          <a:prstGeom prst="rect">
            <a:avLst/>
          </a:prstGeom>
          <a:solidFill>
            <a:schemeClr val="accent3">
              <a:lumMod val="60000"/>
              <a:lumOff val="40000"/>
            </a:schemeClr>
          </a:solidFill>
        </p:spPr>
        <p:txBody>
          <a:bodyPr wrap="none" lIns="45720" tIns="45720" rIns="45720" bIns="45720" rtlCol="0" anchor="ctr" anchorCtr="0">
            <a:spAutoFit/>
          </a:bodyPr>
          <a:lstStyle/>
          <a:p>
            <a:pPr algn="l">
              <a:spcBef>
                <a:spcPts val="0"/>
              </a:spcBef>
            </a:pPr>
            <a:r>
              <a:rPr lang="en-US" sz="1200" b="1" dirty="0"/>
              <a:t>“PULL”</a:t>
            </a:r>
          </a:p>
        </p:txBody>
      </p:sp>
    </p:spTree>
    <p:extLst>
      <p:ext uri="{BB962C8B-B14F-4D97-AF65-F5344CB8AC3E}">
        <p14:creationId xmlns:p14="http://schemas.microsoft.com/office/powerpoint/2010/main" val="95968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341257" y="539600"/>
            <a:ext cx="9697138" cy="861319"/>
          </a:xfrm>
        </p:spPr>
        <p:txBody>
          <a:bodyPr/>
          <a:lstStyle/>
          <a:p>
            <a:r>
              <a:rPr lang="en-GB" dirty="0"/>
              <a:t>3.  KANBAN Replenishment Strategy 	</a:t>
            </a:r>
            <a:br>
              <a:rPr lang="en-GB" dirty="0"/>
            </a:br>
            <a:r>
              <a:rPr lang="en-GB" dirty="0"/>
              <a:t>     </a:t>
            </a:r>
            <a:r>
              <a:rPr lang="en-GB" sz="2400" dirty="0"/>
              <a:t>Replenishment with MRP – In-House Production</a:t>
            </a: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14</a:t>
            </a:fld>
            <a:endParaRPr lang="en-GB" dirty="0"/>
          </a:p>
        </p:txBody>
      </p:sp>
      <p:sp>
        <p:nvSpPr>
          <p:cNvPr id="114" name="Rectangle 113">
            <a:extLst>
              <a:ext uri="{FF2B5EF4-FFF2-40B4-BE49-F238E27FC236}">
                <a16:creationId xmlns:a16="http://schemas.microsoft.com/office/drawing/2014/main" id="{FBE63268-5528-2055-13F2-C3A6C1A48617}"/>
              </a:ext>
            </a:extLst>
          </p:cNvPr>
          <p:cNvSpPr/>
          <p:nvPr/>
        </p:nvSpPr>
        <p:spPr>
          <a:xfrm>
            <a:off x="3837897" y="4850806"/>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115" name="Rectangle 114">
            <a:extLst>
              <a:ext uri="{FF2B5EF4-FFF2-40B4-BE49-F238E27FC236}">
                <a16:creationId xmlns:a16="http://schemas.microsoft.com/office/drawing/2014/main" id="{6D12A78E-2415-6D61-FDEE-B4DA7C461731}"/>
              </a:ext>
            </a:extLst>
          </p:cNvPr>
          <p:cNvSpPr/>
          <p:nvPr/>
        </p:nvSpPr>
        <p:spPr>
          <a:xfrm>
            <a:off x="4816218" y="4863928"/>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grpSp>
        <p:nvGrpSpPr>
          <p:cNvPr id="3" name="Group 2">
            <a:extLst>
              <a:ext uri="{FF2B5EF4-FFF2-40B4-BE49-F238E27FC236}">
                <a16:creationId xmlns:a16="http://schemas.microsoft.com/office/drawing/2014/main" id="{01B2A9CD-F596-76B3-AAE2-A346464B3894}"/>
              </a:ext>
            </a:extLst>
          </p:cNvPr>
          <p:cNvGrpSpPr>
            <a:grpSpLocks noChangeAspect="1"/>
          </p:cNvGrpSpPr>
          <p:nvPr/>
        </p:nvGrpSpPr>
        <p:grpSpPr>
          <a:xfrm>
            <a:off x="397960" y="2479592"/>
            <a:ext cx="3194167" cy="2280455"/>
            <a:chOff x="818159" y="3218678"/>
            <a:chExt cx="2189833" cy="1563415"/>
          </a:xfrm>
        </p:grpSpPr>
        <p:sp>
          <p:nvSpPr>
            <p:cNvPr id="7" name="Rectangle 6">
              <a:extLst>
                <a:ext uri="{FF2B5EF4-FFF2-40B4-BE49-F238E27FC236}">
                  <a16:creationId xmlns:a16="http://schemas.microsoft.com/office/drawing/2014/main" id="{0DB2685F-8E33-E2D4-4E96-BB2A9B2FA434}"/>
                </a:ext>
              </a:extLst>
            </p:cNvPr>
            <p:cNvSpPr/>
            <p:nvPr/>
          </p:nvSpPr>
          <p:spPr>
            <a:xfrm>
              <a:off x="1755158" y="3218678"/>
              <a:ext cx="516130" cy="21778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Module Assembly</a:t>
              </a:r>
              <a:endParaRPr lang="en-US" sz="900" b="1" dirty="0">
                <a:solidFill>
                  <a:sysClr val="windowText" lastClr="000000"/>
                </a:solidFill>
              </a:endParaRPr>
            </a:p>
          </p:txBody>
        </p:sp>
        <p:sp>
          <p:nvSpPr>
            <p:cNvPr id="10" name="Rectangle 9">
              <a:extLst>
                <a:ext uri="{FF2B5EF4-FFF2-40B4-BE49-F238E27FC236}">
                  <a16:creationId xmlns:a16="http://schemas.microsoft.com/office/drawing/2014/main" id="{CDA9C87A-8ACF-87AA-6895-B8E7159B98DF}"/>
                </a:ext>
              </a:extLst>
            </p:cNvPr>
            <p:cNvSpPr/>
            <p:nvPr/>
          </p:nvSpPr>
          <p:spPr>
            <a:xfrm>
              <a:off x="818159" y="3723832"/>
              <a:ext cx="444412" cy="21778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Precon</a:t>
              </a:r>
              <a:endParaRPr lang="en-US" sz="900" b="1" dirty="0">
                <a:solidFill>
                  <a:sysClr val="windowText" lastClr="000000"/>
                </a:solidFill>
              </a:endParaRPr>
            </a:p>
          </p:txBody>
        </p:sp>
        <p:sp>
          <p:nvSpPr>
            <p:cNvPr id="11" name="Rectangle 10">
              <a:extLst>
                <a:ext uri="{FF2B5EF4-FFF2-40B4-BE49-F238E27FC236}">
                  <a16:creationId xmlns:a16="http://schemas.microsoft.com/office/drawing/2014/main" id="{C7F5FA74-69A0-38C8-BFFA-10A52ED57EFA}"/>
                </a:ext>
              </a:extLst>
            </p:cNvPr>
            <p:cNvSpPr/>
            <p:nvPr/>
          </p:nvSpPr>
          <p:spPr>
            <a:xfrm>
              <a:off x="1387486" y="3723832"/>
              <a:ext cx="481850"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Casing</a:t>
              </a:r>
              <a:r>
                <a:rPr lang="en-GB" sz="700" b="1" dirty="0">
                  <a:solidFill>
                    <a:sysClr val="windowText" lastClr="000000"/>
                  </a:solidFill>
                </a:rPr>
                <a:t> </a:t>
              </a:r>
              <a:endParaRPr lang="en-US" sz="700" b="1" dirty="0">
                <a:solidFill>
                  <a:sysClr val="windowText" lastClr="000000"/>
                </a:solidFill>
              </a:endParaRPr>
            </a:p>
          </p:txBody>
        </p:sp>
        <p:sp>
          <p:nvSpPr>
            <p:cNvPr id="13" name="Rectangle 12">
              <a:extLst>
                <a:ext uri="{FF2B5EF4-FFF2-40B4-BE49-F238E27FC236}">
                  <a16:creationId xmlns:a16="http://schemas.microsoft.com/office/drawing/2014/main" id="{23830983-EB3F-0FC5-AA81-DF3CA190BB2D}"/>
                </a:ext>
              </a:extLst>
            </p:cNvPr>
            <p:cNvSpPr/>
            <p:nvPr/>
          </p:nvSpPr>
          <p:spPr>
            <a:xfrm>
              <a:off x="2526142" y="3723832"/>
              <a:ext cx="481850"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Clips</a:t>
              </a:r>
              <a:endParaRPr lang="en-US" sz="900" b="1" dirty="0">
                <a:solidFill>
                  <a:sysClr val="windowText" lastClr="000000"/>
                </a:solidFill>
              </a:endParaRPr>
            </a:p>
          </p:txBody>
        </p:sp>
        <p:sp>
          <p:nvSpPr>
            <p:cNvPr id="14" name="Rectangle 13">
              <a:extLst>
                <a:ext uri="{FF2B5EF4-FFF2-40B4-BE49-F238E27FC236}">
                  <a16:creationId xmlns:a16="http://schemas.microsoft.com/office/drawing/2014/main" id="{710DBCF4-4432-D78E-2471-C4CF59540BD2}"/>
                </a:ext>
              </a:extLst>
            </p:cNvPr>
            <p:cNvSpPr/>
            <p:nvPr/>
          </p:nvSpPr>
          <p:spPr>
            <a:xfrm>
              <a:off x="1956815" y="3723832"/>
              <a:ext cx="481850"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Sellotape</a:t>
              </a:r>
              <a:endParaRPr lang="en-US" sz="700" b="1" dirty="0">
                <a:solidFill>
                  <a:sysClr val="windowText" lastClr="000000"/>
                </a:solidFill>
              </a:endParaRPr>
            </a:p>
          </p:txBody>
        </p:sp>
        <p:sp>
          <p:nvSpPr>
            <p:cNvPr id="16" name="Rectangle 15">
              <a:extLst>
                <a:ext uri="{FF2B5EF4-FFF2-40B4-BE49-F238E27FC236}">
                  <a16:creationId xmlns:a16="http://schemas.microsoft.com/office/drawing/2014/main" id="{F26DC63C-AC13-1A3E-8E25-E2CC2D3D05FD}"/>
                </a:ext>
              </a:extLst>
            </p:cNvPr>
            <p:cNvSpPr/>
            <p:nvPr/>
          </p:nvSpPr>
          <p:spPr>
            <a:xfrm>
              <a:off x="820706" y="4220701"/>
              <a:ext cx="444412"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en-US" sz="500" b="1" dirty="0">
                <a:solidFill>
                  <a:sysClr val="windowText" lastClr="000000"/>
                </a:solidFill>
              </a:endParaRPr>
            </a:p>
          </p:txBody>
        </p:sp>
        <p:sp>
          <p:nvSpPr>
            <p:cNvPr id="17" name="Rectangle 16">
              <a:extLst>
                <a:ext uri="{FF2B5EF4-FFF2-40B4-BE49-F238E27FC236}">
                  <a16:creationId xmlns:a16="http://schemas.microsoft.com/office/drawing/2014/main" id="{5BC38DB6-B40E-BD76-7096-03FE0F8DCB75}"/>
                </a:ext>
              </a:extLst>
            </p:cNvPr>
            <p:cNvSpPr/>
            <p:nvPr/>
          </p:nvSpPr>
          <p:spPr>
            <a:xfrm>
              <a:off x="1324243" y="4220701"/>
              <a:ext cx="443511" cy="21778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Cable Cutt_1</a:t>
              </a:r>
              <a:endParaRPr lang="en-US" sz="900" b="1" dirty="0">
                <a:solidFill>
                  <a:sysClr val="windowText" lastClr="000000"/>
                </a:solidFill>
              </a:endParaRPr>
            </a:p>
          </p:txBody>
        </p:sp>
        <p:sp>
          <p:nvSpPr>
            <p:cNvPr id="18" name="Rectangle 17">
              <a:extLst>
                <a:ext uri="{FF2B5EF4-FFF2-40B4-BE49-F238E27FC236}">
                  <a16:creationId xmlns:a16="http://schemas.microsoft.com/office/drawing/2014/main" id="{0D884146-40B5-8550-F7DB-BD34EABA5634}"/>
                </a:ext>
              </a:extLst>
            </p:cNvPr>
            <p:cNvSpPr/>
            <p:nvPr/>
          </p:nvSpPr>
          <p:spPr>
            <a:xfrm>
              <a:off x="1826877" y="4220701"/>
              <a:ext cx="444412" cy="21778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Cable Cutt_2</a:t>
              </a:r>
              <a:endParaRPr lang="en-US" sz="900" b="1" dirty="0">
                <a:solidFill>
                  <a:sysClr val="windowText" lastClr="000000"/>
                </a:solidFill>
              </a:endParaRPr>
            </a:p>
          </p:txBody>
        </p:sp>
        <p:sp>
          <p:nvSpPr>
            <p:cNvPr id="19" name="Rectangle 18">
              <a:extLst>
                <a:ext uri="{FF2B5EF4-FFF2-40B4-BE49-F238E27FC236}">
                  <a16:creationId xmlns:a16="http://schemas.microsoft.com/office/drawing/2014/main" id="{998093D6-032B-B722-1431-BBCC6F71A250}"/>
                </a:ext>
              </a:extLst>
            </p:cNvPr>
            <p:cNvSpPr/>
            <p:nvPr/>
          </p:nvSpPr>
          <p:spPr>
            <a:xfrm>
              <a:off x="2330414" y="4220701"/>
              <a:ext cx="444412" cy="217782"/>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Cable Cutt_3</a:t>
              </a:r>
              <a:endParaRPr lang="en-US" sz="900" b="1" dirty="0">
                <a:solidFill>
                  <a:sysClr val="windowText" lastClr="000000"/>
                </a:solidFill>
              </a:endParaRPr>
            </a:p>
          </p:txBody>
        </p:sp>
        <p:sp>
          <p:nvSpPr>
            <p:cNvPr id="20" name="Rectangle 19">
              <a:extLst>
                <a:ext uri="{FF2B5EF4-FFF2-40B4-BE49-F238E27FC236}">
                  <a16:creationId xmlns:a16="http://schemas.microsoft.com/office/drawing/2014/main" id="{0B027FA5-CF2F-4FF1-4B09-05B7C3821464}"/>
                </a:ext>
              </a:extLst>
            </p:cNvPr>
            <p:cNvSpPr/>
            <p:nvPr/>
          </p:nvSpPr>
          <p:spPr>
            <a:xfrm>
              <a:off x="1323341" y="4564311"/>
              <a:ext cx="444412"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Wire_1</a:t>
              </a:r>
              <a:endParaRPr lang="en-US" sz="900" b="1" dirty="0">
                <a:solidFill>
                  <a:sysClr val="windowText" lastClr="000000"/>
                </a:solidFill>
              </a:endParaRPr>
            </a:p>
          </p:txBody>
        </p:sp>
        <p:sp>
          <p:nvSpPr>
            <p:cNvPr id="21" name="Rectangle 20">
              <a:extLst>
                <a:ext uri="{FF2B5EF4-FFF2-40B4-BE49-F238E27FC236}">
                  <a16:creationId xmlns:a16="http://schemas.microsoft.com/office/drawing/2014/main" id="{457E8271-4334-0C11-DBE9-5BC8A869B35B}"/>
                </a:ext>
              </a:extLst>
            </p:cNvPr>
            <p:cNvSpPr/>
            <p:nvPr/>
          </p:nvSpPr>
          <p:spPr>
            <a:xfrm>
              <a:off x="1826877" y="4564311"/>
              <a:ext cx="444412"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Wire_2</a:t>
              </a:r>
              <a:endParaRPr lang="en-US" sz="900" b="1" dirty="0">
                <a:solidFill>
                  <a:sysClr val="windowText" lastClr="000000"/>
                </a:solidFill>
              </a:endParaRPr>
            </a:p>
          </p:txBody>
        </p:sp>
        <p:sp>
          <p:nvSpPr>
            <p:cNvPr id="22" name="Rectangle 21">
              <a:extLst>
                <a:ext uri="{FF2B5EF4-FFF2-40B4-BE49-F238E27FC236}">
                  <a16:creationId xmlns:a16="http://schemas.microsoft.com/office/drawing/2014/main" id="{24A96B15-B95E-3961-ACB2-A4DA74355704}"/>
                </a:ext>
              </a:extLst>
            </p:cNvPr>
            <p:cNvSpPr/>
            <p:nvPr/>
          </p:nvSpPr>
          <p:spPr>
            <a:xfrm>
              <a:off x="2330414" y="4564311"/>
              <a:ext cx="444412" cy="21778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900" b="1" dirty="0">
                  <a:solidFill>
                    <a:sysClr val="windowText" lastClr="000000"/>
                  </a:solidFill>
                </a:rPr>
                <a:t>Tube_1</a:t>
              </a:r>
              <a:endParaRPr lang="en-US" sz="900" b="1" dirty="0">
                <a:solidFill>
                  <a:sysClr val="windowText" lastClr="000000"/>
                </a:solidFill>
              </a:endParaRPr>
            </a:p>
          </p:txBody>
        </p:sp>
        <p:cxnSp>
          <p:nvCxnSpPr>
            <p:cNvPr id="26" name="Connector: Elbow 25">
              <a:extLst>
                <a:ext uri="{FF2B5EF4-FFF2-40B4-BE49-F238E27FC236}">
                  <a16:creationId xmlns:a16="http://schemas.microsoft.com/office/drawing/2014/main" id="{EE605F1B-7490-6683-C386-F415B0F55E92}"/>
                </a:ext>
              </a:extLst>
            </p:cNvPr>
            <p:cNvCxnSpPr>
              <a:cxnSpLocks/>
              <a:stCxn id="7" idx="2"/>
              <a:endCxn id="10" idx="0"/>
            </p:cNvCxnSpPr>
            <p:nvPr/>
          </p:nvCxnSpPr>
          <p:spPr>
            <a:xfrm rot="5400000">
              <a:off x="1383109" y="3093717"/>
              <a:ext cx="287372" cy="972858"/>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9F76DFC-915A-97A5-DA22-46CB0FDA3EF7}"/>
                </a:ext>
              </a:extLst>
            </p:cNvPr>
            <p:cNvCxnSpPr>
              <a:cxnSpLocks/>
              <a:stCxn id="7" idx="2"/>
              <a:endCxn id="11" idx="0"/>
            </p:cNvCxnSpPr>
            <p:nvPr/>
          </p:nvCxnSpPr>
          <p:spPr>
            <a:xfrm rot="5400000">
              <a:off x="1677132" y="3387740"/>
              <a:ext cx="287372" cy="384813"/>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F9227C8-317D-B566-2755-3F64E7A8049A}"/>
                </a:ext>
              </a:extLst>
            </p:cNvPr>
            <p:cNvCxnSpPr>
              <a:cxnSpLocks/>
              <a:stCxn id="7" idx="2"/>
              <a:endCxn id="14" idx="0"/>
            </p:cNvCxnSpPr>
            <p:nvPr/>
          </p:nvCxnSpPr>
          <p:spPr>
            <a:xfrm rot="16200000" flipH="1">
              <a:off x="1961796" y="3487887"/>
              <a:ext cx="287372" cy="184516"/>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8B6B47B-5869-0C40-DCF9-B3C99EABAA48}"/>
                </a:ext>
              </a:extLst>
            </p:cNvPr>
            <p:cNvCxnSpPr>
              <a:cxnSpLocks/>
              <a:stCxn id="7" idx="2"/>
              <a:endCxn id="13" idx="0"/>
            </p:cNvCxnSpPr>
            <p:nvPr/>
          </p:nvCxnSpPr>
          <p:spPr>
            <a:xfrm rot="16200000" flipH="1">
              <a:off x="2246460" y="3203223"/>
              <a:ext cx="287372" cy="753844"/>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8123C44-E810-4DEE-B52B-D96E084113A0}"/>
                </a:ext>
              </a:extLst>
            </p:cNvPr>
            <p:cNvCxnSpPr>
              <a:cxnSpLocks/>
              <a:stCxn id="10" idx="2"/>
              <a:endCxn id="16" idx="0"/>
            </p:cNvCxnSpPr>
            <p:nvPr/>
          </p:nvCxnSpPr>
          <p:spPr>
            <a:xfrm rot="16200000" flipH="1">
              <a:off x="902095" y="4079883"/>
              <a:ext cx="279087" cy="2547"/>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6C67071-BFB4-6AAE-A8A8-09A492295CF5}"/>
                </a:ext>
              </a:extLst>
            </p:cNvPr>
            <p:cNvCxnSpPr>
              <a:cxnSpLocks/>
              <a:stCxn id="10" idx="2"/>
              <a:endCxn id="17" idx="0"/>
            </p:cNvCxnSpPr>
            <p:nvPr/>
          </p:nvCxnSpPr>
          <p:spPr>
            <a:xfrm rot="16200000" flipH="1">
              <a:off x="1153639" y="3828340"/>
              <a:ext cx="279087" cy="50563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D44DA6EA-AFEA-FBD5-13EE-B33F4C7D1F5B}"/>
                </a:ext>
              </a:extLst>
            </p:cNvPr>
            <p:cNvCxnSpPr>
              <a:cxnSpLocks/>
              <a:stCxn id="10" idx="2"/>
              <a:endCxn id="18" idx="0"/>
            </p:cNvCxnSpPr>
            <p:nvPr/>
          </p:nvCxnSpPr>
          <p:spPr>
            <a:xfrm rot="16200000" flipH="1">
              <a:off x="1405181" y="3576798"/>
              <a:ext cx="279087" cy="1008718"/>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E032FEC-4D00-C720-E486-2A4B2B156ECF}"/>
                </a:ext>
              </a:extLst>
            </p:cNvPr>
            <p:cNvCxnSpPr>
              <a:cxnSpLocks/>
              <a:stCxn id="10" idx="2"/>
              <a:endCxn id="19" idx="0"/>
            </p:cNvCxnSpPr>
            <p:nvPr/>
          </p:nvCxnSpPr>
          <p:spPr>
            <a:xfrm rot="16200000" flipH="1">
              <a:off x="1656949" y="3325029"/>
              <a:ext cx="279087" cy="1512255"/>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857CEBAC-AC0D-BD73-9733-3D6FF8B8CF30}"/>
                </a:ext>
              </a:extLst>
            </p:cNvPr>
            <p:cNvCxnSpPr>
              <a:cxnSpLocks/>
              <a:stCxn id="17" idx="2"/>
              <a:endCxn id="20" idx="0"/>
            </p:cNvCxnSpPr>
            <p:nvPr/>
          </p:nvCxnSpPr>
          <p:spPr>
            <a:xfrm rot="5400000">
              <a:off x="1482859" y="4501171"/>
              <a:ext cx="125828" cy="452"/>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329846-EE2E-4191-B3F2-9DD955290547}"/>
                </a:ext>
              </a:extLst>
            </p:cNvPr>
            <p:cNvCxnSpPr>
              <a:cxnSpLocks/>
              <a:stCxn id="18" idx="2"/>
              <a:endCxn id="21" idx="0"/>
            </p:cNvCxnSpPr>
            <p:nvPr/>
          </p:nvCxnSpPr>
          <p:spPr>
            <a:xfrm>
              <a:off x="2049083" y="4438483"/>
              <a:ext cx="0" cy="1258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DD3E5D-EE11-6B7D-887F-C183FEBBDD11}"/>
                </a:ext>
              </a:extLst>
            </p:cNvPr>
            <p:cNvCxnSpPr>
              <a:cxnSpLocks/>
              <a:stCxn id="19" idx="2"/>
              <a:endCxn id="22" idx="0"/>
            </p:cNvCxnSpPr>
            <p:nvPr/>
          </p:nvCxnSpPr>
          <p:spPr>
            <a:xfrm>
              <a:off x="2552620" y="4438483"/>
              <a:ext cx="0" cy="1258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2" name="TextBox 131">
            <a:extLst>
              <a:ext uri="{FF2B5EF4-FFF2-40B4-BE49-F238E27FC236}">
                <a16:creationId xmlns:a16="http://schemas.microsoft.com/office/drawing/2014/main" id="{94807487-9AFA-17B3-FD67-E986B1078C1B}"/>
              </a:ext>
            </a:extLst>
          </p:cNvPr>
          <p:cNvSpPr txBox="1"/>
          <p:nvPr/>
        </p:nvSpPr>
        <p:spPr>
          <a:xfrm>
            <a:off x="1473282" y="5030278"/>
            <a:ext cx="1326645" cy="307777"/>
          </a:xfrm>
          <a:prstGeom prst="rect">
            <a:avLst/>
          </a:prstGeom>
          <a:solidFill>
            <a:srgbClr val="F8DA00"/>
          </a:solidFill>
        </p:spPr>
        <p:txBody>
          <a:bodyPr wrap="none" lIns="45720" tIns="45720" rIns="45720" bIns="45720" rtlCol="0">
            <a:spAutoFit/>
          </a:bodyPr>
          <a:lstStyle/>
          <a:p>
            <a:pPr algn="l">
              <a:spcBef>
                <a:spcPts val="0"/>
              </a:spcBef>
            </a:pPr>
            <a:r>
              <a:rPr lang="en-US" sz="1400" b="1" dirty="0"/>
              <a:t>BoM Structure</a:t>
            </a:r>
          </a:p>
        </p:txBody>
      </p:sp>
      <p:sp>
        <p:nvSpPr>
          <p:cNvPr id="98" name="TextBox 97">
            <a:extLst>
              <a:ext uri="{FF2B5EF4-FFF2-40B4-BE49-F238E27FC236}">
                <a16:creationId xmlns:a16="http://schemas.microsoft.com/office/drawing/2014/main" id="{76C8BE7D-9B9E-B9E9-C19B-9E1402F9C99A}"/>
              </a:ext>
            </a:extLst>
          </p:cNvPr>
          <p:cNvSpPr txBox="1"/>
          <p:nvPr/>
        </p:nvSpPr>
        <p:spPr>
          <a:xfrm>
            <a:off x="4408954" y="1583451"/>
            <a:ext cx="7478787" cy="4516621"/>
          </a:xfrm>
          <a:prstGeom prst="rect">
            <a:avLst/>
          </a:prstGeom>
          <a:solidFill>
            <a:schemeClr val="bg2">
              <a:lumMod val="95000"/>
            </a:schemeClr>
          </a:solidFill>
        </p:spPr>
        <p:txBody>
          <a:bodyPr wrap="square" lIns="91440" tIns="91440" rIns="91440" bIns="91440" rtlCol="0">
            <a:spAutoFit/>
          </a:bodyPr>
          <a:lstStyle/>
          <a:p>
            <a:pPr algn="l">
              <a:spcBef>
                <a:spcPts val="0"/>
              </a:spcBef>
              <a:spcAft>
                <a:spcPts val="900"/>
              </a:spcAft>
            </a:pPr>
            <a:r>
              <a:rPr lang="en-US" b="1" dirty="0"/>
              <a:t>MRP</a:t>
            </a:r>
          </a:p>
          <a:p>
            <a:pPr marL="182880" indent="-228600">
              <a:spcBef>
                <a:spcPts val="0"/>
              </a:spcBef>
              <a:spcAft>
                <a:spcPts val="900"/>
              </a:spcAft>
              <a:buClrTx/>
              <a:buSzPct val="150000"/>
              <a:buFont typeface="Arial" panose="020B0604020202020204" pitchFamily="34" charset="0"/>
              <a:buChar char="•"/>
            </a:pPr>
            <a:r>
              <a:rPr lang="en-US" sz="1600" dirty="0"/>
              <a:t>MRP for the module assembly generates procurement proposals for all BoM items in the structure</a:t>
            </a:r>
          </a:p>
          <a:p>
            <a:pPr marL="182880" indent="-228600">
              <a:spcBef>
                <a:spcPts val="0"/>
              </a:spcBef>
              <a:spcAft>
                <a:spcPts val="900"/>
              </a:spcAft>
              <a:buClrTx/>
              <a:buSzPct val="150000"/>
              <a:buFont typeface="Arial" panose="020B0604020202020204" pitchFamily="34" charset="0"/>
              <a:buChar char="•"/>
            </a:pPr>
            <a:r>
              <a:rPr lang="en-US" sz="1600" dirty="0"/>
              <a:t>Generated planned orders at preassembly level to produce the module assembly will be converted into production orders, released and produced</a:t>
            </a:r>
          </a:p>
          <a:p>
            <a:pPr marL="182880" indent="-228600">
              <a:spcBef>
                <a:spcPts val="0"/>
              </a:spcBef>
              <a:spcAft>
                <a:spcPts val="900"/>
              </a:spcAft>
              <a:buClrTx/>
              <a:buSzPct val="150000"/>
              <a:buFont typeface="Arial" panose="020B0604020202020204" pitchFamily="34" charset="0"/>
              <a:buChar char="•"/>
            </a:pPr>
            <a:r>
              <a:rPr lang="en-US" sz="1600" dirty="0"/>
              <a:t>Generated planned orders for “Preconfection”- and “Cable-Cutting”-</a:t>
            </a:r>
            <a:br>
              <a:rPr lang="en-US" sz="1600" dirty="0"/>
            </a:br>
            <a:r>
              <a:rPr lang="en-US" sz="1600" dirty="0"/>
              <a:t>assemblies (items at assembly-group-levels) should </a:t>
            </a:r>
            <a:r>
              <a:rPr lang="en-US" sz="1600" b="1" u="sng" dirty="0"/>
              <a:t>not</a:t>
            </a:r>
            <a:r>
              <a:rPr lang="en-US" sz="1600" dirty="0"/>
              <a:t> be converted in production orders, i.e., must </a:t>
            </a:r>
            <a:r>
              <a:rPr lang="en-US" sz="1600" b="1" dirty="0"/>
              <a:t>not</a:t>
            </a:r>
            <a:r>
              <a:rPr lang="en-US" sz="1600" dirty="0"/>
              <a:t> trigger production.</a:t>
            </a:r>
          </a:p>
          <a:p>
            <a:pPr marL="182880" indent="-228600">
              <a:spcBef>
                <a:spcPts val="0"/>
              </a:spcBef>
              <a:spcAft>
                <a:spcPts val="900"/>
              </a:spcAft>
              <a:buClrTx/>
              <a:buSzPct val="150000"/>
              <a:buFont typeface="Arial" panose="020B0604020202020204" pitchFamily="34" charset="0"/>
              <a:buChar char="•"/>
            </a:pPr>
            <a:r>
              <a:rPr lang="en-US" sz="1600" dirty="0"/>
              <a:t>This approach aims at providing the supply sources (preconfection/cable-</a:t>
            </a:r>
            <a:br>
              <a:rPr lang="en-US" sz="1600" dirty="0"/>
            </a:br>
            <a:r>
              <a:rPr lang="en-US" sz="1600" dirty="0"/>
              <a:t>cutting) with demand information in advance. </a:t>
            </a:r>
          </a:p>
          <a:p>
            <a:pPr marL="182880" indent="-228600">
              <a:spcBef>
                <a:spcPts val="0"/>
              </a:spcBef>
              <a:spcAft>
                <a:spcPts val="900"/>
              </a:spcAft>
              <a:buClrTx/>
              <a:buSzPct val="150000"/>
              <a:buFont typeface="Arial" panose="020B0604020202020204" pitchFamily="34" charset="0"/>
              <a:buChar char="•"/>
            </a:pPr>
            <a:r>
              <a:rPr lang="en-US" sz="1600" dirty="0"/>
              <a:t>The supply source does not produce the replenishment element (cable-cutting </a:t>
            </a:r>
            <a:br>
              <a:rPr lang="en-US" sz="1600" dirty="0"/>
            </a:br>
            <a:r>
              <a:rPr lang="en-US" sz="1600" dirty="0"/>
              <a:t>assemblies) created in MRP immediately but awaits the “Kanban” request</a:t>
            </a:r>
            <a:br>
              <a:rPr lang="en-US" sz="1600" dirty="0"/>
            </a:br>
            <a:r>
              <a:rPr lang="en-US" sz="1600" dirty="0"/>
              <a:t>from the demand source (preconfection assembly). In a nutshell, a </a:t>
            </a:r>
            <a:br>
              <a:rPr lang="en-US" sz="1600" dirty="0"/>
            </a:br>
            <a:r>
              <a:rPr lang="en-US" sz="1600" dirty="0"/>
              <a:t>preconfection production order “pulls” (triggers) the cable-cutting production</a:t>
            </a:r>
            <a:br>
              <a:rPr lang="en-US" sz="1600" dirty="0"/>
            </a:br>
            <a:r>
              <a:rPr lang="en-US" sz="1600" dirty="0"/>
              <a:t>orders </a:t>
            </a:r>
          </a:p>
        </p:txBody>
      </p:sp>
    </p:spTree>
    <p:extLst>
      <p:ext uri="{BB962C8B-B14F-4D97-AF65-F5344CB8AC3E}">
        <p14:creationId xmlns:p14="http://schemas.microsoft.com/office/powerpoint/2010/main" val="376439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323999" y="539600"/>
            <a:ext cx="10196039" cy="861319"/>
          </a:xfrm>
        </p:spPr>
        <p:txBody>
          <a:bodyPr/>
          <a:lstStyle/>
          <a:p>
            <a:r>
              <a:rPr lang="en-GB" dirty="0"/>
              <a:t>3.  KANBAN Replenishment Strategy</a:t>
            </a:r>
            <a:br>
              <a:rPr lang="en-GB" dirty="0"/>
            </a:br>
            <a:r>
              <a:rPr lang="en-GB" dirty="0"/>
              <a:t>     </a:t>
            </a:r>
            <a:r>
              <a:rPr lang="en-US" sz="2400" dirty="0"/>
              <a:t>In-House Production – Replenishment using Production Orders I</a:t>
            </a:r>
            <a:endParaRPr lang="en-GB" sz="2400"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15</a:t>
            </a:fld>
            <a:endParaRPr lang="en-GB" dirty="0"/>
          </a:p>
        </p:txBody>
      </p:sp>
      <p:sp>
        <p:nvSpPr>
          <p:cNvPr id="3" name="Rectangle 2">
            <a:extLst>
              <a:ext uri="{FF2B5EF4-FFF2-40B4-BE49-F238E27FC236}">
                <a16:creationId xmlns:a16="http://schemas.microsoft.com/office/drawing/2014/main" id="{80E04FE5-6EE1-EA1D-418A-EB088E7F802E}"/>
              </a:ext>
            </a:extLst>
          </p:cNvPr>
          <p:cNvSpPr/>
          <p:nvPr/>
        </p:nvSpPr>
        <p:spPr>
          <a:xfrm>
            <a:off x="2605534" y="2481741"/>
            <a:ext cx="80469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Mod. Assembly</a:t>
            </a:r>
            <a:endParaRPr lang="en-US" sz="1050" b="1" dirty="0">
              <a:solidFill>
                <a:sysClr val="windowText" lastClr="000000"/>
              </a:solidFill>
            </a:endParaRPr>
          </a:p>
        </p:txBody>
      </p:sp>
      <p:sp>
        <p:nvSpPr>
          <p:cNvPr id="6" name="Rectangle 5">
            <a:extLst>
              <a:ext uri="{FF2B5EF4-FFF2-40B4-BE49-F238E27FC236}">
                <a16:creationId xmlns:a16="http://schemas.microsoft.com/office/drawing/2014/main" id="{387869BA-4683-BE52-188C-FD5B32F59161}"/>
              </a:ext>
            </a:extLst>
          </p:cNvPr>
          <p:cNvSpPr/>
          <p:nvPr/>
        </p:nvSpPr>
        <p:spPr>
          <a:xfrm>
            <a:off x="901898" y="3180840"/>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7" name="Rectangle 6">
            <a:extLst>
              <a:ext uri="{FF2B5EF4-FFF2-40B4-BE49-F238E27FC236}">
                <a16:creationId xmlns:a16="http://schemas.microsoft.com/office/drawing/2014/main" id="{9690FB29-00D0-2E47-3478-F26F2EC7E13E}"/>
              </a:ext>
            </a:extLst>
          </p:cNvPr>
          <p:cNvSpPr/>
          <p:nvPr/>
        </p:nvSpPr>
        <p:spPr>
          <a:xfrm>
            <a:off x="1937039" y="3180840"/>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3000</a:t>
            </a:r>
          </a:p>
          <a:p>
            <a:pPr algn="ctr"/>
            <a:r>
              <a:rPr lang="en-US" sz="500" b="1" dirty="0">
                <a:solidFill>
                  <a:sysClr val="windowText" lastClr="000000"/>
                </a:solidFill>
              </a:rPr>
              <a:t>(Casing)</a:t>
            </a:r>
          </a:p>
        </p:txBody>
      </p:sp>
      <p:sp>
        <p:nvSpPr>
          <p:cNvPr id="9" name="Rectangle 8">
            <a:extLst>
              <a:ext uri="{FF2B5EF4-FFF2-40B4-BE49-F238E27FC236}">
                <a16:creationId xmlns:a16="http://schemas.microsoft.com/office/drawing/2014/main" id="{7A41ACDB-8DF2-2677-FC72-48828715ABF0}"/>
              </a:ext>
            </a:extLst>
          </p:cNvPr>
          <p:cNvSpPr/>
          <p:nvPr/>
        </p:nvSpPr>
        <p:spPr>
          <a:xfrm>
            <a:off x="4007322" y="3180840"/>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Z002 </a:t>
            </a:r>
          </a:p>
          <a:p>
            <a:pPr algn="ctr"/>
            <a:r>
              <a:rPr lang="en-US" sz="500" b="1" dirty="0">
                <a:solidFill>
                  <a:sysClr val="windowText" lastClr="000000"/>
                </a:solidFill>
              </a:rPr>
              <a:t>(Clips)</a:t>
            </a:r>
          </a:p>
        </p:txBody>
      </p:sp>
      <p:sp>
        <p:nvSpPr>
          <p:cNvPr id="10" name="Rectangle 9">
            <a:extLst>
              <a:ext uri="{FF2B5EF4-FFF2-40B4-BE49-F238E27FC236}">
                <a16:creationId xmlns:a16="http://schemas.microsoft.com/office/drawing/2014/main" id="{BC8C5D8D-E8F4-1D3F-C852-13D3C4FD46C6}"/>
              </a:ext>
            </a:extLst>
          </p:cNvPr>
          <p:cNvSpPr/>
          <p:nvPr/>
        </p:nvSpPr>
        <p:spPr>
          <a:xfrm>
            <a:off x="2972181" y="3180840"/>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Z001 </a:t>
            </a:r>
          </a:p>
          <a:p>
            <a:pPr algn="ctr"/>
            <a:r>
              <a:rPr lang="en-US" sz="500" b="1" dirty="0">
                <a:solidFill>
                  <a:sysClr val="windowText" lastClr="000000"/>
                </a:solidFill>
              </a:rPr>
              <a:t>(Sellotape)</a:t>
            </a:r>
          </a:p>
        </p:txBody>
      </p:sp>
      <p:sp>
        <p:nvSpPr>
          <p:cNvPr id="12" name="Rectangle 11">
            <a:extLst>
              <a:ext uri="{FF2B5EF4-FFF2-40B4-BE49-F238E27FC236}">
                <a16:creationId xmlns:a16="http://schemas.microsoft.com/office/drawing/2014/main" id="{73EC7460-8D5D-629F-475E-0FAE7794EDF4}"/>
              </a:ext>
            </a:extLst>
          </p:cNvPr>
          <p:cNvSpPr/>
          <p:nvPr/>
        </p:nvSpPr>
        <p:spPr>
          <a:xfrm>
            <a:off x="1822050" y="4626875"/>
            <a:ext cx="80638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Cable Cutting 1</a:t>
            </a:r>
          </a:p>
        </p:txBody>
      </p:sp>
      <p:sp>
        <p:nvSpPr>
          <p:cNvPr id="13" name="Rectangle 12">
            <a:extLst>
              <a:ext uri="{FF2B5EF4-FFF2-40B4-BE49-F238E27FC236}">
                <a16:creationId xmlns:a16="http://schemas.microsoft.com/office/drawing/2014/main" id="{C2F878B4-AB4B-BBDC-F9EC-44B8056CB87B}"/>
              </a:ext>
            </a:extLst>
          </p:cNvPr>
          <p:cNvSpPr/>
          <p:nvPr/>
        </p:nvSpPr>
        <p:spPr>
          <a:xfrm>
            <a:off x="2735931" y="4626875"/>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2</a:t>
            </a:r>
          </a:p>
        </p:txBody>
      </p:sp>
      <p:cxnSp>
        <p:nvCxnSpPr>
          <p:cNvPr id="18" name="Connector: Elbow 17">
            <a:extLst>
              <a:ext uri="{FF2B5EF4-FFF2-40B4-BE49-F238E27FC236}">
                <a16:creationId xmlns:a16="http://schemas.microsoft.com/office/drawing/2014/main" id="{9B708F5E-937E-A946-6439-53745F17D469}"/>
              </a:ext>
            </a:extLst>
          </p:cNvPr>
          <p:cNvCxnSpPr>
            <a:cxnSpLocks/>
            <a:stCxn id="3" idx="2"/>
            <a:endCxn id="6" idx="0"/>
          </p:cNvCxnSpPr>
          <p:nvPr/>
        </p:nvCxnSpPr>
        <p:spPr>
          <a:xfrm rot="5400000">
            <a:off x="2005329" y="2178288"/>
            <a:ext cx="303132" cy="1701972"/>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773151D-6127-BA11-38C9-16632B4BE28C}"/>
              </a:ext>
            </a:extLst>
          </p:cNvPr>
          <p:cNvCxnSpPr>
            <a:cxnSpLocks/>
            <a:stCxn id="3" idx="2"/>
            <a:endCxn id="10" idx="0"/>
          </p:cNvCxnSpPr>
          <p:nvPr/>
        </p:nvCxnSpPr>
        <p:spPr>
          <a:xfrm rot="16200000" flipH="1">
            <a:off x="3057488" y="2828101"/>
            <a:ext cx="303132" cy="402346"/>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C444285-1934-FB6B-062C-AC5783272C27}"/>
              </a:ext>
            </a:extLst>
          </p:cNvPr>
          <p:cNvCxnSpPr>
            <a:cxnSpLocks/>
            <a:stCxn id="3" idx="2"/>
            <a:endCxn id="9" idx="0"/>
          </p:cNvCxnSpPr>
          <p:nvPr/>
        </p:nvCxnSpPr>
        <p:spPr>
          <a:xfrm rot="16200000" flipH="1">
            <a:off x="3575058" y="2310530"/>
            <a:ext cx="303132" cy="1437487"/>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4E2CD2F-5AF7-973B-C248-3536E3A897B6}"/>
              </a:ext>
            </a:extLst>
          </p:cNvPr>
          <p:cNvCxnSpPr>
            <a:cxnSpLocks/>
            <a:stCxn id="6" idx="2"/>
            <a:endCxn id="12" idx="0"/>
          </p:cNvCxnSpPr>
          <p:nvPr/>
        </p:nvCxnSpPr>
        <p:spPr>
          <a:xfrm rot="16200000" flipH="1">
            <a:off x="1240542" y="3642175"/>
            <a:ext cx="1050067" cy="9193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55926F2-27F6-FA03-0EB6-76ABC9D5D762}"/>
              </a:ext>
            </a:extLst>
          </p:cNvPr>
          <p:cNvCxnSpPr>
            <a:cxnSpLocks/>
            <a:stCxn id="6" idx="2"/>
            <a:endCxn id="13" idx="0"/>
          </p:cNvCxnSpPr>
          <p:nvPr/>
        </p:nvCxnSpPr>
        <p:spPr>
          <a:xfrm rot="16200000" flipH="1">
            <a:off x="1697892" y="3184824"/>
            <a:ext cx="1050067" cy="18340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6F4E2EB-B58D-51D5-8ADD-D7FBF8B4CA6D}"/>
              </a:ext>
            </a:extLst>
          </p:cNvPr>
          <p:cNvCxnSpPr>
            <a:cxnSpLocks/>
            <a:stCxn id="6" idx="2"/>
            <a:endCxn id="14" idx="0"/>
          </p:cNvCxnSpPr>
          <p:nvPr/>
        </p:nvCxnSpPr>
        <p:spPr>
          <a:xfrm rot="16200000" flipH="1">
            <a:off x="2155653" y="2727064"/>
            <a:ext cx="1050067" cy="274955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38E0275-47B1-3D8C-F163-34424A2ADB93}"/>
              </a:ext>
            </a:extLst>
          </p:cNvPr>
          <p:cNvSpPr/>
          <p:nvPr/>
        </p:nvSpPr>
        <p:spPr>
          <a:xfrm>
            <a:off x="7372333" y="2481740"/>
            <a:ext cx="80469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Prod. Ord</a:t>
            </a:r>
            <a:br>
              <a:rPr lang="en-US" sz="1100" b="1" dirty="0">
                <a:solidFill>
                  <a:sysClr val="windowText" lastClr="000000"/>
                </a:solidFill>
              </a:rPr>
            </a:br>
            <a:r>
              <a:rPr lang="en-US" sz="1100" b="1" dirty="0">
                <a:solidFill>
                  <a:sysClr val="windowText" lastClr="000000"/>
                </a:solidFill>
              </a:rPr>
              <a:t>Mod. Ass</a:t>
            </a:r>
            <a:endParaRPr lang="en-US" sz="1050" b="1" dirty="0">
              <a:solidFill>
                <a:sysClr val="windowText" lastClr="000000"/>
              </a:solidFill>
            </a:endParaRPr>
          </a:p>
        </p:txBody>
      </p:sp>
      <p:sp>
        <p:nvSpPr>
          <p:cNvPr id="33" name="Rectangle 32">
            <a:extLst>
              <a:ext uri="{FF2B5EF4-FFF2-40B4-BE49-F238E27FC236}">
                <a16:creationId xmlns:a16="http://schemas.microsoft.com/office/drawing/2014/main" id="{A89FDF25-D3B8-DC14-C8C9-EC5882F23E0B}"/>
              </a:ext>
            </a:extLst>
          </p:cNvPr>
          <p:cNvSpPr/>
          <p:nvPr/>
        </p:nvSpPr>
        <p:spPr>
          <a:xfrm>
            <a:off x="7370668" y="3180839"/>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34" name="Rectangle 33">
            <a:extLst>
              <a:ext uri="{FF2B5EF4-FFF2-40B4-BE49-F238E27FC236}">
                <a16:creationId xmlns:a16="http://schemas.microsoft.com/office/drawing/2014/main" id="{F53221B1-15EA-1C80-27E9-E24D1643BA11}"/>
              </a:ext>
            </a:extLst>
          </p:cNvPr>
          <p:cNvSpPr/>
          <p:nvPr/>
        </p:nvSpPr>
        <p:spPr>
          <a:xfrm>
            <a:off x="6107537" y="4626874"/>
            <a:ext cx="80638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CC_1</a:t>
            </a:r>
          </a:p>
        </p:txBody>
      </p:sp>
      <p:sp>
        <p:nvSpPr>
          <p:cNvPr id="35" name="Rectangle 34">
            <a:extLst>
              <a:ext uri="{FF2B5EF4-FFF2-40B4-BE49-F238E27FC236}">
                <a16:creationId xmlns:a16="http://schemas.microsoft.com/office/drawing/2014/main" id="{1BCA4125-DB33-0B9C-44D0-5D7C54ADE22C}"/>
              </a:ext>
            </a:extLst>
          </p:cNvPr>
          <p:cNvSpPr/>
          <p:nvPr/>
        </p:nvSpPr>
        <p:spPr>
          <a:xfrm>
            <a:off x="7370668" y="4626874"/>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CC_2</a:t>
            </a:r>
          </a:p>
        </p:txBody>
      </p:sp>
      <p:sp>
        <p:nvSpPr>
          <p:cNvPr id="36" name="Rectangle 35">
            <a:extLst>
              <a:ext uri="{FF2B5EF4-FFF2-40B4-BE49-F238E27FC236}">
                <a16:creationId xmlns:a16="http://schemas.microsoft.com/office/drawing/2014/main" id="{ED49AA0C-FF46-A52B-2473-D388CF30C6C3}"/>
              </a:ext>
            </a:extLst>
          </p:cNvPr>
          <p:cNvSpPr/>
          <p:nvPr/>
        </p:nvSpPr>
        <p:spPr>
          <a:xfrm>
            <a:off x="8635439" y="4626874"/>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CC_3</a:t>
            </a:r>
          </a:p>
        </p:txBody>
      </p:sp>
      <p:cxnSp>
        <p:nvCxnSpPr>
          <p:cNvPr id="38" name="Connector: Elbow 37">
            <a:extLst>
              <a:ext uri="{FF2B5EF4-FFF2-40B4-BE49-F238E27FC236}">
                <a16:creationId xmlns:a16="http://schemas.microsoft.com/office/drawing/2014/main" id="{B07CCA38-C2E1-6012-A3CD-BD03E67D983A}"/>
              </a:ext>
            </a:extLst>
          </p:cNvPr>
          <p:cNvCxnSpPr>
            <a:cxnSpLocks/>
          </p:cNvCxnSpPr>
          <p:nvPr/>
        </p:nvCxnSpPr>
        <p:spPr>
          <a:xfrm rot="5400000">
            <a:off x="6617671" y="3469866"/>
            <a:ext cx="1050068" cy="1263950"/>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281F9A4C-266E-1430-C60D-EC9055B60DF4}"/>
              </a:ext>
            </a:extLst>
          </p:cNvPr>
          <p:cNvCxnSpPr>
            <a:cxnSpLocks/>
          </p:cNvCxnSpPr>
          <p:nvPr/>
        </p:nvCxnSpPr>
        <p:spPr>
          <a:xfrm rot="5400000">
            <a:off x="7249646" y="4101841"/>
            <a:ext cx="1050068" cy="12700"/>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655519F-948C-3901-6196-B03EC64408CE}"/>
              </a:ext>
            </a:extLst>
          </p:cNvPr>
          <p:cNvCxnSpPr>
            <a:cxnSpLocks/>
          </p:cNvCxnSpPr>
          <p:nvPr/>
        </p:nvCxnSpPr>
        <p:spPr>
          <a:xfrm rot="16200000" flipH="1">
            <a:off x="7882031" y="3469455"/>
            <a:ext cx="1050068" cy="1264771"/>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11E96C29-F61B-AC1A-566B-C588D816FD22}"/>
              </a:ext>
            </a:extLst>
          </p:cNvPr>
          <p:cNvCxnSpPr>
            <a:cxnSpLocks/>
            <a:stCxn id="3" idx="3"/>
            <a:endCxn id="32" idx="1"/>
          </p:cNvCxnSpPr>
          <p:nvPr/>
        </p:nvCxnSpPr>
        <p:spPr>
          <a:xfrm>
            <a:off x="3410227" y="2679724"/>
            <a:ext cx="3962106" cy="12700"/>
          </a:xfrm>
          <a:prstGeom prst="curvedConnector3">
            <a:avLst>
              <a:gd name="adj1" fmla="val 5256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423417A4-6B7C-34D1-BBC1-C99DC128AA0C}"/>
              </a:ext>
            </a:extLst>
          </p:cNvPr>
          <p:cNvCxnSpPr>
            <a:cxnSpLocks/>
            <a:stCxn id="6" idx="2"/>
            <a:endCxn id="33" idx="1"/>
          </p:cNvCxnSpPr>
          <p:nvPr/>
        </p:nvCxnSpPr>
        <p:spPr>
          <a:xfrm rot="5400000" flipH="1" flipV="1">
            <a:off x="4239296" y="445435"/>
            <a:ext cx="197983" cy="6064759"/>
          </a:xfrm>
          <a:prstGeom prst="bentConnector4">
            <a:avLst>
              <a:gd name="adj1" fmla="val -115464"/>
              <a:gd name="adj2" fmla="val 64220"/>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DB803AC-4933-812A-76DE-153405721079}"/>
              </a:ext>
            </a:extLst>
          </p:cNvPr>
          <p:cNvCxnSpPr>
            <a:cxnSpLocks/>
          </p:cNvCxnSpPr>
          <p:nvPr/>
        </p:nvCxnSpPr>
        <p:spPr>
          <a:xfrm rot="16200000" flipH="1">
            <a:off x="4236118" y="2953440"/>
            <a:ext cx="158994" cy="3583849"/>
          </a:xfrm>
          <a:prstGeom prst="bentConnector4">
            <a:avLst>
              <a:gd name="adj1" fmla="val -143779"/>
              <a:gd name="adj2" fmla="val 92563"/>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B35F972-42FF-DC1C-5D80-C1F39D343272}"/>
              </a:ext>
            </a:extLst>
          </p:cNvPr>
          <p:cNvSpPr/>
          <p:nvPr/>
        </p:nvSpPr>
        <p:spPr>
          <a:xfrm>
            <a:off x="3244063" y="4736016"/>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46" name="Rectangle 45">
            <a:extLst>
              <a:ext uri="{FF2B5EF4-FFF2-40B4-BE49-F238E27FC236}">
                <a16:creationId xmlns:a16="http://schemas.microsoft.com/office/drawing/2014/main" id="{D83A883E-C622-D8AB-AC76-1E57B988C993}"/>
              </a:ext>
            </a:extLst>
          </p:cNvPr>
          <p:cNvSpPr/>
          <p:nvPr/>
        </p:nvSpPr>
        <p:spPr>
          <a:xfrm>
            <a:off x="4222384" y="4749138"/>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cxnSp>
        <p:nvCxnSpPr>
          <p:cNvPr id="47" name="Connector: Elbow 46">
            <a:extLst>
              <a:ext uri="{FF2B5EF4-FFF2-40B4-BE49-F238E27FC236}">
                <a16:creationId xmlns:a16="http://schemas.microsoft.com/office/drawing/2014/main" id="{F0B56ADA-937A-07F9-2A0D-E1ED94AA8850}"/>
              </a:ext>
            </a:extLst>
          </p:cNvPr>
          <p:cNvCxnSpPr>
            <a:endCxn id="36" idx="2"/>
          </p:cNvCxnSpPr>
          <p:nvPr/>
        </p:nvCxnSpPr>
        <p:spPr>
          <a:xfrm>
            <a:off x="4326849" y="4929482"/>
            <a:ext cx="4712601" cy="93359"/>
          </a:xfrm>
          <a:prstGeom prst="bentConnector4">
            <a:avLst>
              <a:gd name="adj1" fmla="val 13645"/>
              <a:gd name="adj2" fmla="val 589722"/>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1DFE1EF-6207-FB32-4DA2-95B5B842F981}"/>
              </a:ext>
            </a:extLst>
          </p:cNvPr>
          <p:cNvSpPr/>
          <p:nvPr/>
        </p:nvSpPr>
        <p:spPr>
          <a:xfrm>
            <a:off x="2419222" y="4665864"/>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50" name="TextBox 49">
            <a:extLst>
              <a:ext uri="{FF2B5EF4-FFF2-40B4-BE49-F238E27FC236}">
                <a16:creationId xmlns:a16="http://schemas.microsoft.com/office/drawing/2014/main" id="{E8C13FD5-C35A-D128-10CC-4D5CDE29C617}"/>
              </a:ext>
            </a:extLst>
          </p:cNvPr>
          <p:cNvSpPr txBox="1"/>
          <p:nvPr/>
        </p:nvSpPr>
        <p:spPr>
          <a:xfrm>
            <a:off x="1709855" y="5895833"/>
            <a:ext cx="1636666" cy="307777"/>
          </a:xfrm>
          <a:prstGeom prst="rect">
            <a:avLst/>
          </a:prstGeom>
          <a:solidFill>
            <a:schemeClr val="accent4">
              <a:lumMod val="20000"/>
              <a:lumOff val="80000"/>
            </a:schemeClr>
          </a:solidFill>
        </p:spPr>
        <p:txBody>
          <a:bodyPr wrap="none" lIns="0" tIns="0" rIns="0" bIns="0" rtlCol="0">
            <a:spAutoFit/>
          </a:bodyPr>
          <a:lstStyle/>
          <a:p>
            <a:pPr algn="l">
              <a:spcBef>
                <a:spcPts val="0"/>
              </a:spcBef>
            </a:pPr>
            <a:r>
              <a:rPr lang="en-US" dirty="0"/>
              <a:t>BoM Structure</a:t>
            </a:r>
          </a:p>
        </p:txBody>
      </p:sp>
      <p:sp>
        <p:nvSpPr>
          <p:cNvPr id="51" name="TextBox 50">
            <a:extLst>
              <a:ext uri="{FF2B5EF4-FFF2-40B4-BE49-F238E27FC236}">
                <a16:creationId xmlns:a16="http://schemas.microsoft.com/office/drawing/2014/main" id="{C1634EAF-2802-C5CF-66A4-BD9C052A0F4D}"/>
              </a:ext>
            </a:extLst>
          </p:cNvPr>
          <p:cNvSpPr txBox="1"/>
          <p:nvPr/>
        </p:nvSpPr>
        <p:spPr>
          <a:xfrm>
            <a:off x="6540360" y="5868553"/>
            <a:ext cx="3060133" cy="307777"/>
          </a:xfrm>
          <a:prstGeom prst="rect">
            <a:avLst/>
          </a:prstGeom>
          <a:solidFill>
            <a:schemeClr val="bg2">
              <a:lumMod val="95000"/>
            </a:schemeClr>
          </a:solidFill>
        </p:spPr>
        <p:txBody>
          <a:bodyPr wrap="none" lIns="0" tIns="0" rIns="0" bIns="0" rtlCol="0">
            <a:spAutoFit/>
          </a:bodyPr>
          <a:lstStyle/>
          <a:p>
            <a:pPr algn="l">
              <a:spcBef>
                <a:spcPts val="0"/>
              </a:spcBef>
            </a:pPr>
            <a:r>
              <a:rPr lang="en-US" dirty="0"/>
              <a:t>Production Order Structure</a:t>
            </a:r>
          </a:p>
        </p:txBody>
      </p:sp>
      <p:cxnSp>
        <p:nvCxnSpPr>
          <p:cNvPr id="64" name="Connector: Elbow 63">
            <a:extLst>
              <a:ext uri="{FF2B5EF4-FFF2-40B4-BE49-F238E27FC236}">
                <a16:creationId xmlns:a16="http://schemas.microsoft.com/office/drawing/2014/main" id="{B073A089-C6EF-E36D-3849-D3E8867FE79C}"/>
              </a:ext>
            </a:extLst>
          </p:cNvPr>
          <p:cNvCxnSpPr>
            <a:cxnSpLocks/>
          </p:cNvCxnSpPr>
          <p:nvPr/>
        </p:nvCxnSpPr>
        <p:spPr>
          <a:xfrm rot="16200000" flipH="1">
            <a:off x="4236119" y="2953441"/>
            <a:ext cx="158994" cy="3583849"/>
          </a:xfrm>
          <a:prstGeom prst="bentConnector4">
            <a:avLst>
              <a:gd name="adj1" fmla="val -143779"/>
              <a:gd name="adj2" fmla="val 92563"/>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F62256D-7F1D-B90A-2E9F-B52A2FD0B917}"/>
              </a:ext>
            </a:extLst>
          </p:cNvPr>
          <p:cNvSpPr/>
          <p:nvPr/>
        </p:nvSpPr>
        <p:spPr>
          <a:xfrm>
            <a:off x="7372334" y="2481741"/>
            <a:ext cx="80469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Prod. Ord</a:t>
            </a:r>
            <a:br>
              <a:rPr lang="en-US" sz="1100" b="1" dirty="0">
                <a:solidFill>
                  <a:sysClr val="windowText" lastClr="000000"/>
                </a:solidFill>
              </a:rPr>
            </a:br>
            <a:r>
              <a:rPr lang="en-US" sz="1100" b="1" dirty="0">
                <a:solidFill>
                  <a:sysClr val="windowText" lastClr="000000"/>
                </a:solidFill>
              </a:rPr>
              <a:t>Mod. Ass</a:t>
            </a:r>
            <a:endParaRPr lang="en-US" sz="1050" b="1" dirty="0">
              <a:solidFill>
                <a:sysClr val="windowText" lastClr="000000"/>
              </a:solidFill>
            </a:endParaRPr>
          </a:p>
        </p:txBody>
      </p:sp>
      <p:sp>
        <p:nvSpPr>
          <p:cNvPr id="54" name="Rectangle 53">
            <a:extLst>
              <a:ext uri="{FF2B5EF4-FFF2-40B4-BE49-F238E27FC236}">
                <a16:creationId xmlns:a16="http://schemas.microsoft.com/office/drawing/2014/main" id="{15350D24-BEAD-B8F2-EA16-4F57A444E2B5}"/>
              </a:ext>
            </a:extLst>
          </p:cNvPr>
          <p:cNvSpPr/>
          <p:nvPr/>
        </p:nvSpPr>
        <p:spPr>
          <a:xfrm>
            <a:off x="7370669" y="3180840"/>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55" name="Rectangle 54">
            <a:extLst>
              <a:ext uri="{FF2B5EF4-FFF2-40B4-BE49-F238E27FC236}">
                <a16:creationId xmlns:a16="http://schemas.microsoft.com/office/drawing/2014/main" id="{D98F7FDB-7F86-A43E-BAA7-A906DFC584C4}"/>
              </a:ext>
            </a:extLst>
          </p:cNvPr>
          <p:cNvSpPr/>
          <p:nvPr/>
        </p:nvSpPr>
        <p:spPr>
          <a:xfrm>
            <a:off x="6107538" y="4626875"/>
            <a:ext cx="80638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CC_1</a:t>
            </a:r>
          </a:p>
        </p:txBody>
      </p:sp>
      <p:sp>
        <p:nvSpPr>
          <p:cNvPr id="56" name="Rectangle 55">
            <a:extLst>
              <a:ext uri="{FF2B5EF4-FFF2-40B4-BE49-F238E27FC236}">
                <a16:creationId xmlns:a16="http://schemas.microsoft.com/office/drawing/2014/main" id="{80C1DA88-BD1D-35D0-FBEA-D590AB9D9B8D}"/>
              </a:ext>
            </a:extLst>
          </p:cNvPr>
          <p:cNvSpPr/>
          <p:nvPr/>
        </p:nvSpPr>
        <p:spPr>
          <a:xfrm>
            <a:off x="7370669" y="4626875"/>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CC_2</a:t>
            </a:r>
          </a:p>
        </p:txBody>
      </p:sp>
      <p:sp>
        <p:nvSpPr>
          <p:cNvPr id="57" name="Rectangle 56">
            <a:extLst>
              <a:ext uri="{FF2B5EF4-FFF2-40B4-BE49-F238E27FC236}">
                <a16:creationId xmlns:a16="http://schemas.microsoft.com/office/drawing/2014/main" id="{075064AE-BCBB-2C18-A990-57D86BDF0490}"/>
              </a:ext>
            </a:extLst>
          </p:cNvPr>
          <p:cNvSpPr/>
          <p:nvPr/>
        </p:nvSpPr>
        <p:spPr>
          <a:xfrm>
            <a:off x="8635440" y="4626875"/>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CC_3</a:t>
            </a:r>
          </a:p>
        </p:txBody>
      </p:sp>
      <p:cxnSp>
        <p:nvCxnSpPr>
          <p:cNvPr id="59" name="Connector: Elbow 58">
            <a:extLst>
              <a:ext uri="{FF2B5EF4-FFF2-40B4-BE49-F238E27FC236}">
                <a16:creationId xmlns:a16="http://schemas.microsoft.com/office/drawing/2014/main" id="{3A18D889-CF20-32A5-8F37-79975533B242}"/>
              </a:ext>
            </a:extLst>
          </p:cNvPr>
          <p:cNvCxnSpPr>
            <a:cxnSpLocks/>
          </p:cNvCxnSpPr>
          <p:nvPr/>
        </p:nvCxnSpPr>
        <p:spPr>
          <a:xfrm rot="5400000">
            <a:off x="6617672" y="3469867"/>
            <a:ext cx="1050068" cy="1263950"/>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BABCD34D-B32C-C4AE-A47F-093EF95EED43}"/>
              </a:ext>
            </a:extLst>
          </p:cNvPr>
          <p:cNvCxnSpPr>
            <a:cxnSpLocks/>
          </p:cNvCxnSpPr>
          <p:nvPr/>
        </p:nvCxnSpPr>
        <p:spPr>
          <a:xfrm rot="5400000">
            <a:off x="7249647" y="4101842"/>
            <a:ext cx="1050068" cy="12700"/>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4E5A32EB-83DE-B747-2757-211E42DE6463}"/>
              </a:ext>
            </a:extLst>
          </p:cNvPr>
          <p:cNvCxnSpPr>
            <a:cxnSpLocks/>
          </p:cNvCxnSpPr>
          <p:nvPr/>
        </p:nvCxnSpPr>
        <p:spPr>
          <a:xfrm rot="16200000" flipH="1">
            <a:off x="7882032" y="3469456"/>
            <a:ext cx="1050068" cy="1264771"/>
          </a:xfrm>
          <a:prstGeom prst="bentConnector3">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C07BFCB7-8896-5987-3FCE-4CDAE253AA74}"/>
              </a:ext>
            </a:extLst>
          </p:cNvPr>
          <p:cNvCxnSpPr>
            <a:cxnSpLocks/>
            <a:endCxn id="53" idx="1"/>
          </p:cNvCxnSpPr>
          <p:nvPr/>
        </p:nvCxnSpPr>
        <p:spPr>
          <a:xfrm>
            <a:off x="3410228" y="2679725"/>
            <a:ext cx="3962106" cy="12700"/>
          </a:xfrm>
          <a:prstGeom prst="curvedConnector3">
            <a:avLst>
              <a:gd name="adj1" fmla="val 5256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5779CCB-F6FA-E1C3-8252-DEA444C22E50}"/>
              </a:ext>
            </a:extLst>
          </p:cNvPr>
          <p:cNvCxnSpPr/>
          <p:nvPr/>
        </p:nvCxnSpPr>
        <p:spPr>
          <a:xfrm>
            <a:off x="4326850" y="4929483"/>
            <a:ext cx="4712601" cy="93359"/>
          </a:xfrm>
          <a:prstGeom prst="bentConnector4">
            <a:avLst>
              <a:gd name="adj1" fmla="val 13645"/>
              <a:gd name="adj2" fmla="val 589722"/>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62B3D1B0-373F-8A02-6404-DB94889A56CA}"/>
              </a:ext>
            </a:extLst>
          </p:cNvPr>
          <p:cNvCxnSpPr>
            <a:cxnSpLocks/>
          </p:cNvCxnSpPr>
          <p:nvPr/>
        </p:nvCxnSpPr>
        <p:spPr>
          <a:xfrm rot="16200000" flipH="1">
            <a:off x="4236120" y="2953442"/>
            <a:ext cx="158994" cy="3583849"/>
          </a:xfrm>
          <a:prstGeom prst="bentConnector4">
            <a:avLst>
              <a:gd name="adj1" fmla="val -143779"/>
              <a:gd name="adj2" fmla="val 92563"/>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4E874860-A2DF-FD91-5E53-4EE8FA26B969}"/>
              </a:ext>
            </a:extLst>
          </p:cNvPr>
          <p:cNvGrpSpPr/>
          <p:nvPr/>
        </p:nvGrpSpPr>
        <p:grpSpPr>
          <a:xfrm>
            <a:off x="901899" y="2481742"/>
            <a:ext cx="3557575" cy="2541101"/>
            <a:chOff x="191680" y="2561644"/>
            <a:chExt cx="3557575" cy="2541101"/>
          </a:xfrm>
        </p:grpSpPr>
        <p:sp>
          <p:nvSpPr>
            <p:cNvPr id="14" name="Rectangle 13">
              <a:extLst>
                <a:ext uri="{FF2B5EF4-FFF2-40B4-BE49-F238E27FC236}">
                  <a16:creationId xmlns:a16="http://schemas.microsoft.com/office/drawing/2014/main" id="{81E74748-E85D-D6C6-E455-4CE636EB47D0}"/>
                </a:ext>
              </a:extLst>
            </p:cNvPr>
            <p:cNvSpPr/>
            <p:nvPr/>
          </p:nvSpPr>
          <p:spPr>
            <a:xfrm>
              <a:off x="2941233" y="4706777"/>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3</a:t>
              </a:r>
            </a:p>
          </p:txBody>
        </p:sp>
        <p:sp>
          <p:nvSpPr>
            <p:cNvPr id="122" name="Rectangle 121">
              <a:extLst>
                <a:ext uri="{FF2B5EF4-FFF2-40B4-BE49-F238E27FC236}">
                  <a16:creationId xmlns:a16="http://schemas.microsoft.com/office/drawing/2014/main" id="{F0018617-BF41-BF77-2939-B70CAF7F51AA}"/>
                </a:ext>
              </a:extLst>
            </p:cNvPr>
            <p:cNvSpPr/>
            <p:nvPr/>
          </p:nvSpPr>
          <p:spPr>
            <a:xfrm>
              <a:off x="1895316" y="2561644"/>
              <a:ext cx="80469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Mod. Assembly</a:t>
              </a:r>
              <a:endParaRPr lang="en-US" sz="1050" b="1" dirty="0">
                <a:solidFill>
                  <a:sysClr val="windowText" lastClr="000000"/>
                </a:solidFill>
              </a:endParaRPr>
            </a:p>
          </p:txBody>
        </p:sp>
        <p:sp>
          <p:nvSpPr>
            <p:cNvPr id="123" name="Rectangle 122">
              <a:extLst>
                <a:ext uri="{FF2B5EF4-FFF2-40B4-BE49-F238E27FC236}">
                  <a16:creationId xmlns:a16="http://schemas.microsoft.com/office/drawing/2014/main" id="{B92EC117-3D25-6CD5-96D2-85910F0347EA}"/>
                </a:ext>
              </a:extLst>
            </p:cNvPr>
            <p:cNvSpPr/>
            <p:nvPr/>
          </p:nvSpPr>
          <p:spPr>
            <a:xfrm>
              <a:off x="191680" y="3260743"/>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124" name="Rectangle 123">
              <a:extLst>
                <a:ext uri="{FF2B5EF4-FFF2-40B4-BE49-F238E27FC236}">
                  <a16:creationId xmlns:a16="http://schemas.microsoft.com/office/drawing/2014/main" id="{DBD5ADA1-F91F-61A7-8E44-46ADB9EE4412}"/>
                </a:ext>
              </a:extLst>
            </p:cNvPr>
            <p:cNvSpPr/>
            <p:nvPr/>
          </p:nvSpPr>
          <p:spPr>
            <a:xfrm>
              <a:off x="1111832" y="4706778"/>
              <a:ext cx="80638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Cable Cutting 1</a:t>
              </a:r>
            </a:p>
          </p:txBody>
        </p:sp>
        <p:cxnSp>
          <p:nvCxnSpPr>
            <p:cNvPr id="126" name="Connector: Elbow 125">
              <a:extLst>
                <a:ext uri="{FF2B5EF4-FFF2-40B4-BE49-F238E27FC236}">
                  <a16:creationId xmlns:a16="http://schemas.microsoft.com/office/drawing/2014/main" id="{312B383A-9003-A9CE-B64D-8EE2C56C3986}"/>
                </a:ext>
              </a:extLst>
            </p:cNvPr>
            <p:cNvCxnSpPr>
              <a:cxnSpLocks/>
              <a:stCxn id="122" idx="2"/>
              <a:endCxn id="123" idx="0"/>
            </p:cNvCxnSpPr>
            <p:nvPr/>
          </p:nvCxnSpPr>
          <p:spPr>
            <a:xfrm rot="5400000">
              <a:off x="1295111" y="2258191"/>
              <a:ext cx="303132" cy="1701972"/>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D6B2BE96-B6E9-0900-A08C-A9D2E61CB372}"/>
                </a:ext>
              </a:extLst>
            </p:cNvPr>
            <p:cNvCxnSpPr>
              <a:cxnSpLocks/>
              <a:stCxn id="123" idx="2"/>
              <a:endCxn id="124" idx="0"/>
            </p:cNvCxnSpPr>
            <p:nvPr/>
          </p:nvCxnSpPr>
          <p:spPr>
            <a:xfrm rot="16200000" flipH="1">
              <a:off x="530324" y="3722078"/>
              <a:ext cx="1050067" cy="9193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E2462502-85EB-CB01-20A1-33663DBCEE3E}"/>
                </a:ext>
              </a:extLst>
            </p:cNvPr>
            <p:cNvCxnSpPr>
              <a:cxnSpLocks/>
              <a:stCxn id="123" idx="2"/>
              <a:endCxn id="125" idx="0"/>
            </p:cNvCxnSpPr>
            <p:nvPr/>
          </p:nvCxnSpPr>
          <p:spPr>
            <a:xfrm rot="16200000" flipH="1">
              <a:off x="987674" y="3264727"/>
              <a:ext cx="1050067" cy="18340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68871F74-A04B-67E9-BB69-D79AC7534D6C}"/>
                </a:ext>
              </a:extLst>
            </p:cNvPr>
            <p:cNvCxnSpPr>
              <a:cxnSpLocks/>
              <a:stCxn id="123" idx="2"/>
            </p:cNvCxnSpPr>
            <p:nvPr/>
          </p:nvCxnSpPr>
          <p:spPr>
            <a:xfrm rot="16200000" flipH="1">
              <a:off x="1445435" y="2806967"/>
              <a:ext cx="1050067" cy="274955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C232D217-5F01-A71A-CF7C-C1EDF7BF83BB}"/>
                </a:ext>
              </a:extLst>
            </p:cNvPr>
            <p:cNvSpPr/>
            <p:nvPr/>
          </p:nvSpPr>
          <p:spPr>
            <a:xfrm>
              <a:off x="2025713" y="4706778"/>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2</a:t>
              </a:r>
            </a:p>
          </p:txBody>
        </p:sp>
      </p:grpSp>
      <p:sp>
        <p:nvSpPr>
          <p:cNvPr id="141" name="Rectangle 140">
            <a:extLst>
              <a:ext uri="{FF2B5EF4-FFF2-40B4-BE49-F238E27FC236}">
                <a16:creationId xmlns:a16="http://schemas.microsoft.com/office/drawing/2014/main" id="{E9F0D32D-3318-1FFE-71C8-A3A00C532DEF}"/>
              </a:ext>
            </a:extLst>
          </p:cNvPr>
          <p:cNvSpPr/>
          <p:nvPr/>
        </p:nvSpPr>
        <p:spPr>
          <a:xfrm>
            <a:off x="1937040" y="3180841"/>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3000</a:t>
            </a:r>
          </a:p>
          <a:p>
            <a:pPr algn="ctr"/>
            <a:r>
              <a:rPr lang="en-US" sz="500" b="1" dirty="0">
                <a:solidFill>
                  <a:sysClr val="windowText" lastClr="000000"/>
                </a:solidFill>
              </a:rPr>
              <a:t>(Casing)</a:t>
            </a:r>
          </a:p>
        </p:txBody>
      </p:sp>
      <p:sp>
        <p:nvSpPr>
          <p:cNvPr id="142" name="Rectangle 141">
            <a:extLst>
              <a:ext uri="{FF2B5EF4-FFF2-40B4-BE49-F238E27FC236}">
                <a16:creationId xmlns:a16="http://schemas.microsoft.com/office/drawing/2014/main" id="{F57CFEE7-6479-8282-B911-C68C1F6FAA79}"/>
              </a:ext>
            </a:extLst>
          </p:cNvPr>
          <p:cNvSpPr/>
          <p:nvPr/>
        </p:nvSpPr>
        <p:spPr>
          <a:xfrm>
            <a:off x="4007323" y="3180841"/>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Z002 </a:t>
            </a:r>
          </a:p>
          <a:p>
            <a:pPr algn="ctr"/>
            <a:r>
              <a:rPr lang="en-US" sz="500" b="1" dirty="0">
                <a:solidFill>
                  <a:sysClr val="windowText" lastClr="000000"/>
                </a:solidFill>
              </a:rPr>
              <a:t>(Clips)</a:t>
            </a:r>
          </a:p>
        </p:txBody>
      </p:sp>
      <p:sp>
        <p:nvSpPr>
          <p:cNvPr id="143" name="Rectangle 142">
            <a:extLst>
              <a:ext uri="{FF2B5EF4-FFF2-40B4-BE49-F238E27FC236}">
                <a16:creationId xmlns:a16="http://schemas.microsoft.com/office/drawing/2014/main" id="{A92CC3BC-6824-56F8-319B-EB698E9E3816}"/>
              </a:ext>
            </a:extLst>
          </p:cNvPr>
          <p:cNvSpPr/>
          <p:nvPr/>
        </p:nvSpPr>
        <p:spPr>
          <a:xfrm>
            <a:off x="2972182" y="3180841"/>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Z001 </a:t>
            </a:r>
          </a:p>
          <a:p>
            <a:pPr algn="ctr"/>
            <a:r>
              <a:rPr lang="en-US" sz="500" b="1" dirty="0">
                <a:solidFill>
                  <a:sysClr val="windowText" lastClr="000000"/>
                </a:solidFill>
              </a:rPr>
              <a:t>(Sellotape)</a:t>
            </a:r>
          </a:p>
        </p:txBody>
      </p:sp>
      <p:cxnSp>
        <p:nvCxnSpPr>
          <p:cNvPr id="144" name="Connector: Elbow 143">
            <a:extLst>
              <a:ext uri="{FF2B5EF4-FFF2-40B4-BE49-F238E27FC236}">
                <a16:creationId xmlns:a16="http://schemas.microsoft.com/office/drawing/2014/main" id="{00B29BD8-2E48-6A71-354F-529BB2AF4647}"/>
              </a:ext>
            </a:extLst>
          </p:cNvPr>
          <p:cNvCxnSpPr>
            <a:cxnSpLocks/>
            <a:endCxn id="143" idx="0"/>
          </p:cNvCxnSpPr>
          <p:nvPr/>
        </p:nvCxnSpPr>
        <p:spPr>
          <a:xfrm rot="16200000" flipH="1">
            <a:off x="3057489" y="2828102"/>
            <a:ext cx="303132" cy="402346"/>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EDE53783-E6D9-49F7-53E2-917F9ACF68CC}"/>
              </a:ext>
            </a:extLst>
          </p:cNvPr>
          <p:cNvCxnSpPr>
            <a:cxnSpLocks/>
            <a:endCxn id="142" idx="0"/>
          </p:cNvCxnSpPr>
          <p:nvPr/>
        </p:nvCxnSpPr>
        <p:spPr>
          <a:xfrm rot="16200000" flipH="1">
            <a:off x="3575059" y="2310531"/>
            <a:ext cx="303132" cy="1437487"/>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22AAA06E-2EA0-450D-4240-AC95FAD1B558}"/>
              </a:ext>
            </a:extLst>
          </p:cNvPr>
          <p:cNvSpPr/>
          <p:nvPr/>
        </p:nvSpPr>
        <p:spPr>
          <a:xfrm>
            <a:off x="2972183" y="3180842"/>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500" b="1" dirty="0">
                <a:solidFill>
                  <a:sysClr val="windowText" lastClr="000000"/>
                </a:solidFill>
              </a:rPr>
              <a:t>Z001 </a:t>
            </a:r>
          </a:p>
          <a:p>
            <a:pPr algn="ctr"/>
            <a:r>
              <a:rPr lang="en-US" sz="500" b="1" dirty="0">
                <a:solidFill>
                  <a:sysClr val="windowText" lastClr="000000"/>
                </a:solidFill>
              </a:rPr>
              <a:t>(Sellotape)</a:t>
            </a:r>
          </a:p>
        </p:txBody>
      </p:sp>
      <p:cxnSp>
        <p:nvCxnSpPr>
          <p:cNvPr id="159" name="Connector: Elbow 158">
            <a:extLst>
              <a:ext uri="{FF2B5EF4-FFF2-40B4-BE49-F238E27FC236}">
                <a16:creationId xmlns:a16="http://schemas.microsoft.com/office/drawing/2014/main" id="{6F28929E-EF63-63EB-949A-CF445B43A09A}"/>
              </a:ext>
            </a:extLst>
          </p:cNvPr>
          <p:cNvCxnSpPr>
            <a:cxnSpLocks/>
            <a:endCxn id="158" idx="0"/>
          </p:cNvCxnSpPr>
          <p:nvPr/>
        </p:nvCxnSpPr>
        <p:spPr>
          <a:xfrm rot="16200000" flipH="1">
            <a:off x="3057490" y="2828103"/>
            <a:ext cx="303132" cy="402346"/>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D94C589A-EC17-845B-6F78-8136D7B10409}"/>
              </a:ext>
            </a:extLst>
          </p:cNvPr>
          <p:cNvCxnSpPr>
            <a:cxnSpLocks/>
            <a:endCxn id="157" idx="0"/>
          </p:cNvCxnSpPr>
          <p:nvPr/>
        </p:nvCxnSpPr>
        <p:spPr>
          <a:xfrm rot="16200000" flipH="1">
            <a:off x="3575060" y="2310532"/>
            <a:ext cx="303132" cy="1437487"/>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0D7A4F13-3861-F3B8-6F2E-0AF6636E32B7}"/>
              </a:ext>
            </a:extLst>
          </p:cNvPr>
          <p:cNvGrpSpPr/>
          <p:nvPr/>
        </p:nvGrpSpPr>
        <p:grpSpPr>
          <a:xfrm>
            <a:off x="906529" y="2877708"/>
            <a:ext cx="3976886" cy="2872874"/>
            <a:chOff x="196310" y="2877708"/>
            <a:chExt cx="3976886" cy="2872874"/>
          </a:xfrm>
        </p:grpSpPr>
        <p:cxnSp>
          <p:nvCxnSpPr>
            <p:cNvPr id="19" name="Connector: Elbow 18">
              <a:extLst>
                <a:ext uri="{FF2B5EF4-FFF2-40B4-BE49-F238E27FC236}">
                  <a16:creationId xmlns:a16="http://schemas.microsoft.com/office/drawing/2014/main" id="{1949C576-CE28-43DD-85B4-D8E810A22D6D}"/>
                </a:ext>
              </a:extLst>
            </p:cNvPr>
            <p:cNvCxnSpPr>
              <a:cxnSpLocks/>
              <a:stCxn id="3" idx="2"/>
              <a:endCxn id="7" idx="0"/>
            </p:cNvCxnSpPr>
            <p:nvPr/>
          </p:nvCxnSpPr>
          <p:spPr>
            <a:xfrm rot="5400000">
              <a:off x="1829698" y="2712876"/>
              <a:ext cx="303132" cy="632796"/>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A6B7DE-5B7D-3CA2-2842-F3AC169A5170}"/>
                </a:ext>
              </a:extLst>
            </p:cNvPr>
            <p:cNvCxnSpPr>
              <a:cxnSpLocks/>
            </p:cNvCxnSpPr>
            <p:nvPr/>
          </p:nvCxnSpPr>
          <p:spPr>
            <a:xfrm>
              <a:off x="3345248" y="5102742"/>
              <a:ext cx="0" cy="25187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E4B553F-727E-F991-A72A-568C8539E2F9}"/>
                </a:ext>
              </a:extLst>
            </p:cNvPr>
            <p:cNvSpPr/>
            <p:nvPr/>
          </p:nvSpPr>
          <p:spPr>
            <a:xfrm>
              <a:off x="196310" y="4706777"/>
              <a:ext cx="808022"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en-US" sz="500" b="1" dirty="0">
                <a:solidFill>
                  <a:sysClr val="windowText" lastClr="000000"/>
                </a:solidFill>
              </a:endParaRPr>
            </a:p>
          </p:txBody>
        </p:sp>
        <p:sp>
          <p:nvSpPr>
            <p:cNvPr id="15" name="Rectangle 14">
              <a:extLst>
                <a:ext uri="{FF2B5EF4-FFF2-40B4-BE49-F238E27FC236}">
                  <a16:creationId xmlns:a16="http://schemas.microsoft.com/office/drawing/2014/main" id="{03C7C6FE-5990-512E-993D-41C4C85D0D80}"/>
                </a:ext>
              </a:extLst>
            </p:cNvPr>
            <p:cNvSpPr/>
            <p:nvPr/>
          </p:nvSpPr>
          <p:spPr>
            <a:xfrm>
              <a:off x="1110192" y="5354615"/>
              <a:ext cx="808022"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Wire_1</a:t>
              </a:r>
            </a:p>
          </p:txBody>
        </p:sp>
        <p:sp>
          <p:nvSpPr>
            <p:cNvPr id="16" name="Rectangle 15">
              <a:extLst>
                <a:ext uri="{FF2B5EF4-FFF2-40B4-BE49-F238E27FC236}">
                  <a16:creationId xmlns:a16="http://schemas.microsoft.com/office/drawing/2014/main" id="{0F04EF9C-0BD8-40BC-BB45-E8BA88799C21}"/>
                </a:ext>
              </a:extLst>
            </p:cNvPr>
            <p:cNvSpPr/>
            <p:nvPr/>
          </p:nvSpPr>
          <p:spPr>
            <a:xfrm>
              <a:off x="2025712" y="5354615"/>
              <a:ext cx="808022"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Wire_2</a:t>
              </a:r>
            </a:p>
          </p:txBody>
        </p:sp>
        <p:sp>
          <p:nvSpPr>
            <p:cNvPr id="17" name="Rectangle 16">
              <a:extLst>
                <a:ext uri="{FF2B5EF4-FFF2-40B4-BE49-F238E27FC236}">
                  <a16:creationId xmlns:a16="http://schemas.microsoft.com/office/drawing/2014/main" id="{D35BF151-24F4-E405-290A-36A58A0034B5}"/>
                </a:ext>
              </a:extLst>
            </p:cNvPr>
            <p:cNvSpPr/>
            <p:nvPr/>
          </p:nvSpPr>
          <p:spPr>
            <a:xfrm>
              <a:off x="2941233" y="5354614"/>
              <a:ext cx="808022"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050" b="1" dirty="0">
                  <a:solidFill>
                    <a:sysClr val="windowText" lastClr="000000"/>
                  </a:solidFill>
                </a:rPr>
                <a:t>T</a:t>
              </a:r>
              <a:r>
                <a:rPr lang="en-US" sz="1050" b="1" dirty="0">
                  <a:solidFill>
                    <a:sysClr val="windowText" lastClr="000000"/>
                  </a:solidFill>
                </a:rPr>
                <a:t>ube_1</a:t>
              </a:r>
            </a:p>
          </p:txBody>
        </p:sp>
        <p:cxnSp>
          <p:nvCxnSpPr>
            <p:cNvPr id="22" name="Connector: Elbow 21">
              <a:extLst>
                <a:ext uri="{FF2B5EF4-FFF2-40B4-BE49-F238E27FC236}">
                  <a16:creationId xmlns:a16="http://schemas.microsoft.com/office/drawing/2014/main" id="{D08D6C62-9F53-3896-542F-B12A461C0110}"/>
                </a:ext>
              </a:extLst>
            </p:cNvPr>
            <p:cNvCxnSpPr>
              <a:cxnSpLocks/>
              <a:stCxn id="6" idx="2"/>
              <a:endCxn id="11" idx="0"/>
            </p:cNvCxnSpPr>
            <p:nvPr/>
          </p:nvCxnSpPr>
          <p:spPr>
            <a:xfrm rot="16200000" flipH="1">
              <a:off x="33020" y="4139476"/>
              <a:ext cx="1129970" cy="4631"/>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02F47E7-A7A2-E2F4-ED0D-A868F0A4677D}"/>
                </a:ext>
              </a:extLst>
            </p:cNvPr>
            <p:cNvCxnSpPr>
              <a:cxnSpLocks/>
              <a:stCxn id="12" idx="2"/>
              <a:endCxn id="15" idx="0"/>
            </p:cNvCxnSpPr>
            <p:nvPr/>
          </p:nvCxnSpPr>
          <p:spPr>
            <a:xfrm rot="5400000">
              <a:off x="1348727" y="5188318"/>
              <a:ext cx="331773" cy="820"/>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F1AB1F-860B-A679-4FC5-6FFB89706EBE}"/>
                </a:ext>
              </a:extLst>
            </p:cNvPr>
            <p:cNvCxnSpPr>
              <a:cxnSpLocks/>
              <a:stCxn id="13" idx="2"/>
              <a:endCxn id="16" idx="0"/>
            </p:cNvCxnSpPr>
            <p:nvPr/>
          </p:nvCxnSpPr>
          <p:spPr>
            <a:xfrm>
              <a:off x="2429723" y="5022842"/>
              <a:ext cx="0" cy="33177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E7BF41A7-2677-E319-3F03-81AD21523A89}"/>
                </a:ext>
              </a:extLst>
            </p:cNvPr>
            <p:cNvSpPr/>
            <p:nvPr/>
          </p:nvSpPr>
          <p:spPr>
            <a:xfrm>
              <a:off x="1226822" y="3260744"/>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Casing </a:t>
              </a:r>
            </a:p>
          </p:txBody>
        </p:sp>
        <p:sp>
          <p:nvSpPr>
            <p:cNvPr id="157" name="Rectangle 156">
              <a:extLst>
                <a:ext uri="{FF2B5EF4-FFF2-40B4-BE49-F238E27FC236}">
                  <a16:creationId xmlns:a16="http://schemas.microsoft.com/office/drawing/2014/main" id="{9F56977D-1AA4-1F6F-E9A1-5222C4CE5BA0}"/>
                </a:ext>
              </a:extLst>
            </p:cNvPr>
            <p:cNvSpPr/>
            <p:nvPr/>
          </p:nvSpPr>
          <p:spPr>
            <a:xfrm>
              <a:off x="3297105" y="3260744"/>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Clips</a:t>
              </a:r>
            </a:p>
          </p:txBody>
        </p:sp>
        <p:sp>
          <p:nvSpPr>
            <p:cNvPr id="173" name="Rectangle 172">
              <a:extLst>
                <a:ext uri="{FF2B5EF4-FFF2-40B4-BE49-F238E27FC236}">
                  <a16:creationId xmlns:a16="http://schemas.microsoft.com/office/drawing/2014/main" id="{67A9FB7D-E45E-332A-9822-F3883ABB2B36}"/>
                </a:ext>
              </a:extLst>
            </p:cNvPr>
            <p:cNvSpPr/>
            <p:nvPr/>
          </p:nvSpPr>
          <p:spPr>
            <a:xfrm>
              <a:off x="2261965" y="3260745"/>
              <a:ext cx="876091" cy="3959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Sellotape</a:t>
              </a:r>
            </a:p>
          </p:txBody>
        </p:sp>
        <p:cxnSp>
          <p:nvCxnSpPr>
            <p:cNvPr id="174" name="Connector: Elbow 173">
              <a:extLst>
                <a:ext uri="{FF2B5EF4-FFF2-40B4-BE49-F238E27FC236}">
                  <a16:creationId xmlns:a16="http://schemas.microsoft.com/office/drawing/2014/main" id="{9DD8F8D3-8460-BACC-A9F2-AF1913CC2624}"/>
                </a:ext>
              </a:extLst>
            </p:cNvPr>
            <p:cNvCxnSpPr>
              <a:cxnSpLocks/>
            </p:cNvCxnSpPr>
            <p:nvPr/>
          </p:nvCxnSpPr>
          <p:spPr>
            <a:xfrm rot="16200000" flipH="1">
              <a:off x="2864842" y="2390435"/>
              <a:ext cx="303132" cy="1437487"/>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F5FC4031-AB49-3705-CEE9-23261B7480EB}"/>
              </a:ext>
            </a:extLst>
          </p:cNvPr>
          <p:cNvSpPr/>
          <p:nvPr/>
        </p:nvSpPr>
        <p:spPr>
          <a:xfrm>
            <a:off x="5373194" y="3866678"/>
            <a:ext cx="932581" cy="483025"/>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41" name="Rectangle 40">
            <a:extLst>
              <a:ext uri="{FF2B5EF4-FFF2-40B4-BE49-F238E27FC236}">
                <a16:creationId xmlns:a16="http://schemas.microsoft.com/office/drawing/2014/main" id="{005BD139-FB2A-38BD-EC1F-DD5275372209}"/>
              </a:ext>
            </a:extLst>
          </p:cNvPr>
          <p:cNvSpPr/>
          <p:nvPr/>
        </p:nvSpPr>
        <p:spPr>
          <a:xfrm>
            <a:off x="3362602" y="4761119"/>
            <a:ext cx="133726" cy="155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cxnSp>
        <p:nvCxnSpPr>
          <p:cNvPr id="67" name="Connector: Elbow 66">
            <a:extLst>
              <a:ext uri="{FF2B5EF4-FFF2-40B4-BE49-F238E27FC236}">
                <a16:creationId xmlns:a16="http://schemas.microsoft.com/office/drawing/2014/main" id="{FD94D4F7-2226-F92C-BD17-EE2D7B8ADCC3}"/>
              </a:ext>
            </a:extLst>
          </p:cNvPr>
          <p:cNvCxnSpPr>
            <a:cxnSpLocks/>
            <a:stCxn id="41" idx="0"/>
            <a:endCxn id="56" idx="2"/>
          </p:cNvCxnSpPr>
          <p:nvPr/>
        </p:nvCxnSpPr>
        <p:spPr>
          <a:xfrm rot="16200000" flipH="1">
            <a:off x="5471210" y="2719373"/>
            <a:ext cx="261723" cy="4345215"/>
          </a:xfrm>
          <a:prstGeom prst="bentConnector5">
            <a:avLst>
              <a:gd name="adj1" fmla="val -87344"/>
              <a:gd name="adj2" fmla="val 46120"/>
              <a:gd name="adj3" fmla="val 18734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70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476E16-E9B8-7C68-85BB-4A7C55DA5B55}"/>
              </a:ext>
            </a:extLst>
          </p:cNvPr>
          <p:cNvSpPr/>
          <p:nvPr/>
        </p:nvSpPr>
        <p:spPr>
          <a:xfrm>
            <a:off x="5804043" y="3042889"/>
            <a:ext cx="3538995" cy="2122908"/>
          </a:xfrm>
          <a:prstGeom prst="rect">
            <a:avLst/>
          </a:prstGeom>
          <a:solidFill>
            <a:srgbClr val="00FFFF">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323999" y="539600"/>
            <a:ext cx="10080629" cy="861319"/>
          </a:xfrm>
        </p:spPr>
        <p:txBody>
          <a:bodyPr/>
          <a:lstStyle/>
          <a:p>
            <a:r>
              <a:rPr lang="en-GB" dirty="0"/>
              <a:t>3.  KANBAN Replenishment Strategy</a:t>
            </a:r>
            <a:br>
              <a:rPr lang="en-GB" dirty="0"/>
            </a:br>
            <a:r>
              <a:rPr lang="en-GB" dirty="0"/>
              <a:t>     </a:t>
            </a:r>
            <a:r>
              <a:rPr kumimoji="0" lang="en-US" sz="2400" b="1" i="0" u="none" strike="noStrike" kern="1200" cap="none" spc="0" normalizeH="0" baseline="0" noProof="0" dirty="0">
                <a:ln>
                  <a:noFill/>
                </a:ln>
                <a:solidFill>
                  <a:srgbClr val="0097AC"/>
                </a:solidFill>
                <a:effectLst/>
                <a:uLnTx/>
                <a:uFillTx/>
                <a:latin typeface="Arial"/>
                <a:ea typeface="+mj-ea"/>
                <a:cs typeface="+mj-cs"/>
              </a:rPr>
              <a:t>In-House Production – Replenishment using Production Orders II</a:t>
            </a: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16</a:t>
            </a:fld>
            <a:endParaRPr lang="en-GB" dirty="0"/>
          </a:p>
        </p:txBody>
      </p:sp>
      <p:sp>
        <p:nvSpPr>
          <p:cNvPr id="3" name="Rectangle 2">
            <a:extLst>
              <a:ext uri="{FF2B5EF4-FFF2-40B4-BE49-F238E27FC236}">
                <a16:creationId xmlns:a16="http://schemas.microsoft.com/office/drawing/2014/main" id="{80E04FE5-6EE1-EA1D-418A-EB088E7F802E}"/>
              </a:ext>
            </a:extLst>
          </p:cNvPr>
          <p:cNvSpPr/>
          <p:nvPr/>
        </p:nvSpPr>
        <p:spPr>
          <a:xfrm>
            <a:off x="2348079" y="2499497"/>
            <a:ext cx="80469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Mod. Assembly</a:t>
            </a:r>
            <a:endParaRPr lang="en-US" sz="1050" b="1" dirty="0">
              <a:solidFill>
                <a:sysClr val="windowText" lastClr="000000"/>
              </a:solidFill>
            </a:endParaRPr>
          </a:p>
        </p:txBody>
      </p:sp>
      <p:sp>
        <p:nvSpPr>
          <p:cNvPr id="6" name="Rectangle 5">
            <a:extLst>
              <a:ext uri="{FF2B5EF4-FFF2-40B4-BE49-F238E27FC236}">
                <a16:creationId xmlns:a16="http://schemas.microsoft.com/office/drawing/2014/main" id="{387869BA-4683-BE52-188C-FD5B32F59161}"/>
              </a:ext>
            </a:extLst>
          </p:cNvPr>
          <p:cNvSpPr/>
          <p:nvPr/>
        </p:nvSpPr>
        <p:spPr>
          <a:xfrm>
            <a:off x="644443" y="3198596"/>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12" name="Rectangle 11">
            <a:extLst>
              <a:ext uri="{FF2B5EF4-FFF2-40B4-BE49-F238E27FC236}">
                <a16:creationId xmlns:a16="http://schemas.microsoft.com/office/drawing/2014/main" id="{73EC7460-8D5D-629F-475E-0FAE7794EDF4}"/>
              </a:ext>
            </a:extLst>
          </p:cNvPr>
          <p:cNvSpPr/>
          <p:nvPr/>
        </p:nvSpPr>
        <p:spPr>
          <a:xfrm>
            <a:off x="1564595" y="4644631"/>
            <a:ext cx="80638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Cable Cutting 1</a:t>
            </a:r>
          </a:p>
        </p:txBody>
      </p:sp>
      <p:sp>
        <p:nvSpPr>
          <p:cNvPr id="13" name="Rectangle 12">
            <a:extLst>
              <a:ext uri="{FF2B5EF4-FFF2-40B4-BE49-F238E27FC236}">
                <a16:creationId xmlns:a16="http://schemas.microsoft.com/office/drawing/2014/main" id="{C2F878B4-AB4B-BBDC-F9EC-44B8056CB87B}"/>
              </a:ext>
            </a:extLst>
          </p:cNvPr>
          <p:cNvSpPr/>
          <p:nvPr/>
        </p:nvSpPr>
        <p:spPr>
          <a:xfrm>
            <a:off x="2478476" y="4644631"/>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2</a:t>
            </a:r>
          </a:p>
        </p:txBody>
      </p:sp>
      <p:cxnSp>
        <p:nvCxnSpPr>
          <p:cNvPr id="18" name="Connector: Elbow 17">
            <a:extLst>
              <a:ext uri="{FF2B5EF4-FFF2-40B4-BE49-F238E27FC236}">
                <a16:creationId xmlns:a16="http://schemas.microsoft.com/office/drawing/2014/main" id="{9B708F5E-937E-A946-6439-53745F17D469}"/>
              </a:ext>
            </a:extLst>
          </p:cNvPr>
          <p:cNvCxnSpPr>
            <a:cxnSpLocks/>
            <a:stCxn id="3" idx="2"/>
            <a:endCxn id="6" idx="0"/>
          </p:cNvCxnSpPr>
          <p:nvPr/>
        </p:nvCxnSpPr>
        <p:spPr>
          <a:xfrm rot="5400000">
            <a:off x="1747874" y="2196044"/>
            <a:ext cx="303132" cy="1701972"/>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4E2CD2F-5AF7-973B-C248-3536E3A897B6}"/>
              </a:ext>
            </a:extLst>
          </p:cNvPr>
          <p:cNvCxnSpPr>
            <a:cxnSpLocks/>
            <a:stCxn id="6" idx="2"/>
            <a:endCxn id="12" idx="0"/>
          </p:cNvCxnSpPr>
          <p:nvPr/>
        </p:nvCxnSpPr>
        <p:spPr>
          <a:xfrm rot="16200000" flipH="1">
            <a:off x="983087" y="3659931"/>
            <a:ext cx="1050067" cy="9193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55926F2-27F6-FA03-0EB6-76ABC9D5D762}"/>
              </a:ext>
            </a:extLst>
          </p:cNvPr>
          <p:cNvCxnSpPr>
            <a:cxnSpLocks/>
            <a:stCxn id="6" idx="2"/>
            <a:endCxn id="13" idx="0"/>
          </p:cNvCxnSpPr>
          <p:nvPr/>
        </p:nvCxnSpPr>
        <p:spPr>
          <a:xfrm rot="16200000" flipH="1">
            <a:off x="1440437" y="3202580"/>
            <a:ext cx="1050067" cy="18340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6F4E2EB-B58D-51D5-8ADD-D7FBF8B4CA6D}"/>
              </a:ext>
            </a:extLst>
          </p:cNvPr>
          <p:cNvCxnSpPr>
            <a:cxnSpLocks/>
            <a:stCxn id="6" idx="2"/>
            <a:endCxn id="14" idx="0"/>
          </p:cNvCxnSpPr>
          <p:nvPr/>
        </p:nvCxnSpPr>
        <p:spPr>
          <a:xfrm rot="16200000" flipH="1">
            <a:off x="1898198" y="2744820"/>
            <a:ext cx="1050067" cy="274955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38E0275-47B1-3D8C-F163-34424A2ADB93}"/>
              </a:ext>
            </a:extLst>
          </p:cNvPr>
          <p:cNvSpPr/>
          <p:nvPr/>
        </p:nvSpPr>
        <p:spPr>
          <a:xfrm>
            <a:off x="7114878" y="2499496"/>
            <a:ext cx="80469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Prod. Ord</a:t>
            </a:r>
            <a:br>
              <a:rPr lang="en-US" sz="1100" b="1" dirty="0">
                <a:solidFill>
                  <a:sysClr val="windowText" lastClr="000000"/>
                </a:solidFill>
              </a:rPr>
            </a:br>
            <a:r>
              <a:rPr lang="en-US" sz="1100" b="1" dirty="0">
                <a:solidFill>
                  <a:sysClr val="windowText" lastClr="000000"/>
                </a:solidFill>
              </a:rPr>
              <a:t>Mod. Ass</a:t>
            </a:r>
            <a:endParaRPr lang="en-US" sz="1050" b="1" dirty="0">
              <a:solidFill>
                <a:sysClr val="windowText" lastClr="000000"/>
              </a:solidFill>
            </a:endParaRPr>
          </a:p>
        </p:txBody>
      </p:sp>
      <p:sp>
        <p:nvSpPr>
          <p:cNvPr id="33" name="Rectangle 32">
            <a:extLst>
              <a:ext uri="{FF2B5EF4-FFF2-40B4-BE49-F238E27FC236}">
                <a16:creationId xmlns:a16="http://schemas.microsoft.com/office/drawing/2014/main" id="{A89FDF25-D3B8-DC14-C8C9-EC5882F23E0B}"/>
              </a:ext>
            </a:extLst>
          </p:cNvPr>
          <p:cNvSpPr/>
          <p:nvPr/>
        </p:nvSpPr>
        <p:spPr>
          <a:xfrm>
            <a:off x="7113213" y="3198595"/>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34" name="Rectangle 33">
            <a:extLst>
              <a:ext uri="{FF2B5EF4-FFF2-40B4-BE49-F238E27FC236}">
                <a16:creationId xmlns:a16="http://schemas.microsoft.com/office/drawing/2014/main" id="{F53221B1-15EA-1C80-27E9-E24D1643BA11}"/>
              </a:ext>
            </a:extLst>
          </p:cNvPr>
          <p:cNvSpPr/>
          <p:nvPr/>
        </p:nvSpPr>
        <p:spPr>
          <a:xfrm>
            <a:off x="5850082" y="4644630"/>
            <a:ext cx="80638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CC_1</a:t>
            </a:r>
          </a:p>
        </p:txBody>
      </p:sp>
      <p:sp>
        <p:nvSpPr>
          <p:cNvPr id="35" name="Rectangle 34">
            <a:extLst>
              <a:ext uri="{FF2B5EF4-FFF2-40B4-BE49-F238E27FC236}">
                <a16:creationId xmlns:a16="http://schemas.microsoft.com/office/drawing/2014/main" id="{1BCA4125-DB33-0B9C-44D0-5D7C54ADE22C}"/>
              </a:ext>
            </a:extLst>
          </p:cNvPr>
          <p:cNvSpPr/>
          <p:nvPr/>
        </p:nvSpPr>
        <p:spPr>
          <a:xfrm>
            <a:off x="7113213" y="4644630"/>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CC_2</a:t>
            </a:r>
          </a:p>
        </p:txBody>
      </p:sp>
      <p:sp>
        <p:nvSpPr>
          <p:cNvPr id="36" name="Rectangle 35">
            <a:extLst>
              <a:ext uri="{FF2B5EF4-FFF2-40B4-BE49-F238E27FC236}">
                <a16:creationId xmlns:a16="http://schemas.microsoft.com/office/drawing/2014/main" id="{ED49AA0C-FF46-A52B-2473-D388CF30C6C3}"/>
              </a:ext>
            </a:extLst>
          </p:cNvPr>
          <p:cNvSpPr/>
          <p:nvPr/>
        </p:nvSpPr>
        <p:spPr>
          <a:xfrm>
            <a:off x="8377984" y="4644630"/>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CC_3</a:t>
            </a:r>
          </a:p>
        </p:txBody>
      </p:sp>
      <p:cxnSp>
        <p:nvCxnSpPr>
          <p:cNvPr id="42" name="Connector: Curved 41">
            <a:extLst>
              <a:ext uri="{FF2B5EF4-FFF2-40B4-BE49-F238E27FC236}">
                <a16:creationId xmlns:a16="http://schemas.microsoft.com/office/drawing/2014/main" id="{11E96C29-F61B-AC1A-566B-C588D816FD22}"/>
              </a:ext>
            </a:extLst>
          </p:cNvPr>
          <p:cNvCxnSpPr>
            <a:cxnSpLocks/>
            <a:stCxn id="3" idx="3"/>
            <a:endCxn id="32" idx="1"/>
          </p:cNvCxnSpPr>
          <p:nvPr/>
        </p:nvCxnSpPr>
        <p:spPr>
          <a:xfrm flipV="1">
            <a:off x="3152772" y="2697480"/>
            <a:ext cx="3962106" cy="1"/>
          </a:xfrm>
          <a:prstGeom prst="curvedConnector3">
            <a:avLst>
              <a:gd name="adj1" fmla="val 50000"/>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DB803AC-4933-812A-76DE-153405721079}"/>
              </a:ext>
            </a:extLst>
          </p:cNvPr>
          <p:cNvCxnSpPr>
            <a:cxnSpLocks/>
          </p:cNvCxnSpPr>
          <p:nvPr/>
        </p:nvCxnSpPr>
        <p:spPr>
          <a:xfrm rot="16200000" flipH="1">
            <a:off x="3978663" y="2971196"/>
            <a:ext cx="158994" cy="3583849"/>
          </a:xfrm>
          <a:prstGeom prst="bentConnector4">
            <a:avLst>
              <a:gd name="adj1" fmla="val -143779"/>
              <a:gd name="adj2" fmla="val 92563"/>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B35F972-42FF-DC1C-5D80-C1F39D343272}"/>
              </a:ext>
            </a:extLst>
          </p:cNvPr>
          <p:cNvSpPr/>
          <p:nvPr/>
        </p:nvSpPr>
        <p:spPr>
          <a:xfrm>
            <a:off x="2986608" y="4753772"/>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46" name="Rectangle 45">
            <a:extLst>
              <a:ext uri="{FF2B5EF4-FFF2-40B4-BE49-F238E27FC236}">
                <a16:creationId xmlns:a16="http://schemas.microsoft.com/office/drawing/2014/main" id="{D83A883E-C622-D8AB-AC76-1E57B988C993}"/>
              </a:ext>
            </a:extLst>
          </p:cNvPr>
          <p:cNvSpPr/>
          <p:nvPr/>
        </p:nvSpPr>
        <p:spPr>
          <a:xfrm>
            <a:off x="3964929" y="4766894"/>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cxnSp>
        <p:nvCxnSpPr>
          <p:cNvPr id="47" name="Connector: Elbow 46">
            <a:extLst>
              <a:ext uri="{FF2B5EF4-FFF2-40B4-BE49-F238E27FC236}">
                <a16:creationId xmlns:a16="http://schemas.microsoft.com/office/drawing/2014/main" id="{F0B56ADA-937A-07F9-2A0D-E1ED94AA8850}"/>
              </a:ext>
            </a:extLst>
          </p:cNvPr>
          <p:cNvCxnSpPr>
            <a:endCxn id="36" idx="2"/>
          </p:cNvCxnSpPr>
          <p:nvPr/>
        </p:nvCxnSpPr>
        <p:spPr>
          <a:xfrm>
            <a:off x="4069394" y="4947238"/>
            <a:ext cx="4712601" cy="93359"/>
          </a:xfrm>
          <a:prstGeom prst="bentConnector4">
            <a:avLst>
              <a:gd name="adj1" fmla="val 13645"/>
              <a:gd name="adj2" fmla="val 589722"/>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96378358-09F1-719A-AB50-6C75EB760FB2}"/>
              </a:ext>
            </a:extLst>
          </p:cNvPr>
          <p:cNvCxnSpPr>
            <a:cxnSpLocks/>
            <a:stCxn id="29" idx="0"/>
            <a:endCxn id="35" idx="2"/>
          </p:cNvCxnSpPr>
          <p:nvPr/>
        </p:nvCxnSpPr>
        <p:spPr>
          <a:xfrm rot="16200000" flipH="1">
            <a:off x="5213756" y="2737129"/>
            <a:ext cx="261722" cy="4345214"/>
          </a:xfrm>
          <a:prstGeom prst="bentConnector5">
            <a:avLst>
              <a:gd name="adj1" fmla="val -87345"/>
              <a:gd name="adj2" fmla="val 46120"/>
              <a:gd name="adj3" fmla="val 187345"/>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1DFE1EF-6207-FB32-4DA2-95B5B842F981}"/>
              </a:ext>
            </a:extLst>
          </p:cNvPr>
          <p:cNvSpPr/>
          <p:nvPr/>
        </p:nvSpPr>
        <p:spPr>
          <a:xfrm>
            <a:off x="2161767" y="4683620"/>
            <a:ext cx="208931" cy="15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50" name="TextBox 49">
            <a:extLst>
              <a:ext uri="{FF2B5EF4-FFF2-40B4-BE49-F238E27FC236}">
                <a16:creationId xmlns:a16="http://schemas.microsoft.com/office/drawing/2014/main" id="{E8C13FD5-C35A-D128-10CC-4D5CDE29C617}"/>
              </a:ext>
            </a:extLst>
          </p:cNvPr>
          <p:cNvSpPr txBox="1"/>
          <p:nvPr/>
        </p:nvSpPr>
        <p:spPr>
          <a:xfrm>
            <a:off x="1452400" y="5913589"/>
            <a:ext cx="1636666" cy="307777"/>
          </a:xfrm>
          <a:prstGeom prst="rect">
            <a:avLst/>
          </a:prstGeom>
          <a:solidFill>
            <a:schemeClr val="accent4">
              <a:lumMod val="20000"/>
              <a:lumOff val="80000"/>
            </a:schemeClr>
          </a:solidFill>
        </p:spPr>
        <p:txBody>
          <a:bodyPr wrap="none" lIns="0" tIns="0" rIns="0" bIns="0" rtlCol="0">
            <a:spAutoFit/>
          </a:bodyPr>
          <a:lstStyle/>
          <a:p>
            <a:pPr algn="l">
              <a:spcBef>
                <a:spcPts val="0"/>
              </a:spcBef>
            </a:pPr>
            <a:r>
              <a:rPr lang="en-US" dirty="0"/>
              <a:t>BoM Structure</a:t>
            </a:r>
          </a:p>
        </p:txBody>
      </p:sp>
      <p:sp>
        <p:nvSpPr>
          <p:cNvPr id="51" name="TextBox 50">
            <a:extLst>
              <a:ext uri="{FF2B5EF4-FFF2-40B4-BE49-F238E27FC236}">
                <a16:creationId xmlns:a16="http://schemas.microsoft.com/office/drawing/2014/main" id="{C1634EAF-2802-C5CF-66A4-BD9C052A0F4D}"/>
              </a:ext>
            </a:extLst>
          </p:cNvPr>
          <p:cNvSpPr txBox="1"/>
          <p:nvPr/>
        </p:nvSpPr>
        <p:spPr>
          <a:xfrm>
            <a:off x="6282905" y="5886309"/>
            <a:ext cx="3060133" cy="307777"/>
          </a:xfrm>
          <a:prstGeom prst="rect">
            <a:avLst/>
          </a:prstGeom>
          <a:solidFill>
            <a:schemeClr val="bg2">
              <a:lumMod val="95000"/>
            </a:schemeClr>
          </a:solidFill>
        </p:spPr>
        <p:txBody>
          <a:bodyPr wrap="none" lIns="0" tIns="0" rIns="0" bIns="0" rtlCol="0">
            <a:spAutoFit/>
          </a:bodyPr>
          <a:lstStyle/>
          <a:p>
            <a:pPr algn="l">
              <a:spcBef>
                <a:spcPts val="0"/>
              </a:spcBef>
            </a:pPr>
            <a:r>
              <a:rPr lang="en-US" dirty="0"/>
              <a:t>Production Order Structure</a:t>
            </a:r>
          </a:p>
        </p:txBody>
      </p:sp>
      <p:cxnSp>
        <p:nvCxnSpPr>
          <p:cNvPr id="64" name="Connector: Elbow 63">
            <a:extLst>
              <a:ext uri="{FF2B5EF4-FFF2-40B4-BE49-F238E27FC236}">
                <a16:creationId xmlns:a16="http://schemas.microsoft.com/office/drawing/2014/main" id="{B073A089-C6EF-E36D-3849-D3E8867FE79C}"/>
              </a:ext>
            </a:extLst>
          </p:cNvPr>
          <p:cNvCxnSpPr>
            <a:cxnSpLocks/>
          </p:cNvCxnSpPr>
          <p:nvPr/>
        </p:nvCxnSpPr>
        <p:spPr>
          <a:xfrm rot="16200000" flipH="1">
            <a:off x="3978664" y="2971197"/>
            <a:ext cx="158994" cy="3583849"/>
          </a:xfrm>
          <a:prstGeom prst="bentConnector4">
            <a:avLst>
              <a:gd name="adj1" fmla="val -143779"/>
              <a:gd name="adj2" fmla="val 92563"/>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F62256D-7F1D-B90A-2E9F-B52A2FD0B917}"/>
              </a:ext>
            </a:extLst>
          </p:cNvPr>
          <p:cNvSpPr/>
          <p:nvPr/>
        </p:nvSpPr>
        <p:spPr>
          <a:xfrm>
            <a:off x="7114878" y="2499497"/>
            <a:ext cx="80469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Prod. Ord</a:t>
            </a:r>
            <a:br>
              <a:rPr lang="en-US" sz="1100" b="1" dirty="0">
                <a:solidFill>
                  <a:sysClr val="windowText" lastClr="000000"/>
                </a:solidFill>
              </a:rPr>
            </a:br>
            <a:r>
              <a:rPr lang="en-US" sz="1100" b="1" dirty="0">
                <a:solidFill>
                  <a:sysClr val="windowText" lastClr="000000"/>
                </a:solidFill>
              </a:rPr>
              <a:t>Mod. Ass</a:t>
            </a:r>
            <a:endParaRPr lang="en-US" sz="1050" b="1" dirty="0">
              <a:solidFill>
                <a:sysClr val="windowText" lastClr="000000"/>
              </a:solidFill>
            </a:endParaRPr>
          </a:p>
        </p:txBody>
      </p:sp>
      <p:sp>
        <p:nvSpPr>
          <p:cNvPr id="54" name="Rectangle 53">
            <a:extLst>
              <a:ext uri="{FF2B5EF4-FFF2-40B4-BE49-F238E27FC236}">
                <a16:creationId xmlns:a16="http://schemas.microsoft.com/office/drawing/2014/main" id="{15350D24-BEAD-B8F2-EA16-4F57A444E2B5}"/>
              </a:ext>
            </a:extLst>
          </p:cNvPr>
          <p:cNvSpPr/>
          <p:nvPr/>
        </p:nvSpPr>
        <p:spPr>
          <a:xfrm>
            <a:off x="7113213" y="3198596"/>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55" name="Rectangle 54">
            <a:extLst>
              <a:ext uri="{FF2B5EF4-FFF2-40B4-BE49-F238E27FC236}">
                <a16:creationId xmlns:a16="http://schemas.microsoft.com/office/drawing/2014/main" id="{D98F7FDB-7F86-A43E-BAA7-A906DFC584C4}"/>
              </a:ext>
            </a:extLst>
          </p:cNvPr>
          <p:cNvSpPr/>
          <p:nvPr/>
        </p:nvSpPr>
        <p:spPr>
          <a:xfrm>
            <a:off x="5850083" y="4644631"/>
            <a:ext cx="806383"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CC_1</a:t>
            </a:r>
          </a:p>
        </p:txBody>
      </p:sp>
      <p:sp>
        <p:nvSpPr>
          <p:cNvPr id="56" name="Rectangle 55">
            <a:extLst>
              <a:ext uri="{FF2B5EF4-FFF2-40B4-BE49-F238E27FC236}">
                <a16:creationId xmlns:a16="http://schemas.microsoft.com/office/drawing/2014/main" id="{80C1DA88-BD1D-35D0-FBEA-D590AB9D9B8D}"/>
              </a:ext>
            </a:extLst>
          </p:cNvPr>
          <p:cNvSpPr/>
          <p:nvPr/>
        </p:nvSpPr>
        <p:spPr>
          <a:xfrm>
            <a:off x="7113213" y="4644631"/>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CC_2</a:t>
            </a:r>
          </a:p>
        </p:txBody>
      </p:sp>
      <p:sp>
        <p:nvSpPr>
          <p:cNvPr id="57" name="Rectangle 56">
            <a:extLst>
              <a:ext uri="{FF2B5EF4-FFF2-40B4-BE49-F238E27FC236}">
                <a16:creationId xmlns:a16="http://schemas.microsoft.com/office/drawing/2014/main" id="{075064AE-BCBB-2C18-A990-57D86BDF0490}"/>
              </a:ext>
            </a:extLst>
          </p:cNvPr>
          <p:cNvSpPr/>
          <p:nvPr/>
        </p:nvSpPr>
        <p:spPr>
          <a:xfrm>
            <a:off x="8377985" y="4644631"/>
            <a:ext cx="808022" cy="3959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0"/>
              </a:spcBef>
            </a:pPr>
            <a:r>
              <a:rPr lang="en-US" sz="1100" b="1" dirty="0">
                <a:solidFill>
                  <a:sysClr val="windowText" lastClr="000000"/>
                </a:solidFill>
              </a:rPr>
              <a:t>Prod. Ord</a:t>
            </a:r>
          </a:p>
          <a:p>
            <a:pPr algn="ctr">
              <a:spcBef>
                <a:spcPts val="0"/>
              </a:spcBef>
            </a:pPr>
            <a:r>
              <a:rPr lang="en-US" sz="1100" b="1" dirty="0">
                <a:solidFill>
                  <a:sysClr val="windowText" lastClr="000000"/>
                </a:solidFill>
              </a:rPr>
              <a:t>CC_3</a:t>
            </a:r>
          </a:p>
        </p:txBody>
      </p:sp>
      <p:cxnSp>
        <p:nvCxnSpPr>
          <p:cNvPr id="62" name="Connector: Curved 61">
            <a:extLst>
              <a:ext uri="{FF2B5EF4-FFF2-40B4-BE49-F238E27FC236}">
                <a16:creationId xmlns:a16="http://schemas.microsoft.com/office/drawing/2014/main" id="{C07BFCB7-8896-5987-3FCE-4CDAE253AA74}"/>
              </a:ext>
            </a:extLst>
          </p:cNvPr>
          <p:cNvCxnSpPr>
            <a:cxnSpLocks/>
            <a:endCxn id="53" idx="1"/>
          </p:cNvCxnSpPr>
          <p:nvPr/>
        </p:nvCxnSpPr>
        <p:spPr>
          <a:xfrm>
            <a:off x="3152773" y="2697481"/>
            <a:ext cx="3962105" cy="12700"/>
          </a:xfrm>
          <a:prstGeom prst="curvedConnector3">
            <a:avLst>
              <a:gd name="adj1" fmla="val 50000"/>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80DE0568-1F2F-9A94-1AFD-A10D01FCDD14}"/>
              </a:ext>
            </a:extLst>
          </p:cNvPr>
          <p:cNvCxnSpPr>
            <a:cxnSpLocks/>
            <a:stCxn id="123" idx="3"/>
            <a:endCxn id="54" idx="1"/>
          </p:cNvCxnSpPr>
          <p:nvPr/>
        </p:nvCxnSpPr>
        <p:spPr>
          <a:xfrm flipV="1">
            <a:off x="1452466" y="3396580"/>
            <a:ext cx="5660747" cy="1"/>
          </a:xfrm>
          <a:prstGeom prst="bentConnector3">
            <a:avLst>
              <a:gd name="adj1" fmla="val 50000"/>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1E74748-E85D-D6C6-E455-4CE636EB47D0}"/>
              </a:ext>
            </a:extLst>
          </p:cNvPr>
          <p:cNvSpPr/>
          <p:nvPr/>
        </p:nvSpPr>
        <p:spPr>
          <a:xfrm>
            <a:off x="3393997" y="4644631"/>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3</a:t>
            </a:r>
          </a:p>
        </p:txBody>
      </p:sp>
      <p:sp>
        <p:nvSpPr>
          <p:cNvPr id="122" name="Rectangle 121">
            <a:extLst>
              <a:ext uri="{FF2B5EF4-FFF2-40B4-BE49-F238E27FC236}">
                <a16:creationId xmlns:a16="http://schemas.microsoft.com/office/drawing/2014/main" id="{F0018617-BF41-BF77-2939-B70CAF7F51AA}"/>
              </a:ext>
            </a:extLst>
          </p:cNvPr>
          <p:cNvSpPr/>
          <p:nvPr/>
        </p:nvSpPr>
        <p:spPr>
          <a:xfrm>
            <a:off x="2348080" y="2499498"/>
            <a:ext cx="80469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Mod. Assembly</a:t>
            </a:r>
            <a:endParaRPr lang="en-US" sz="1050" b="1" dirty="0">
              <a:solidFill>
                <a:sysClr val="windowText" lastClr="000000"/>
              </a:solidFill>
            </a:endParaRPr>
          </a:p>
        </p:txBody>
      </p:sp>
      <p:sp>
        <p:nvSpPr>
          <p:cNvPr id="123" name="Rectangle 122">
            <a:extLst>
              <a:ext uri="{FF2B5EF4-FFF2-40B4-BE49-F238E27FC236}">
                <a16:creationId xmlns:a16="http://schemas.microsoft.com/office/drawing/2014/main" id="{B92EC117-3D25-6CD5-96D2-85910F0347EA}"/>
              </a:ext>
            </a:extLst>
          </p:cNvPr>
          <p:cNvSpPr/>
          <p:nvPr/>
        </p:nvSpPr>
        <p:spPr>
          <a:xfrm>
            <a:off x="644444" y="3198597"/>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050" b="1" dirty="0">
                <a:solidFill>
                  <a:sysClr val="windowText" lastClr="000000"/>
                </a:solidFill>
              </a:rPr>
              <a:t>Preconf_1</a:t>
            </a:r>
          </a:p>
        </p:txBody>
      </p:sp>
      <p:sp>
        <p:nvSpPr>
          <p:cNvPr id="124" name="Rectangle 123">
            <a:extLst>
              <a:ext uri="{FF2B5EF4-FFF2-40B4-BE49-F238E27FC236}">
                <a16:creationId xmlns:a16="http://schemas.microsoft.com/office/drawing/2014/main" id="{DBD5ADA1-F91F-61A7-8E44-46ADB9EE4412}"/>
              </a:ext>
            </a:extLst>
          </p:cNvPr>
          <p:cNvSpPr/>
          <p:nvPr/>
        </p:nvSpPr>
        <p:spPr>
          <a:xfrm>
            <a:off x="1564596" y="4644632"/>
            <a:ext cx="806383"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100" b="1" dirty="0">
                <a:solidFill>
                  <a:sysClr val="windowText" lastClr="000000"/>
                </a:solidFill>
              </a:rPr>
              <a:t>Cable Cutting 1</a:t>
            </a:r>
          </a:p>
        </p:txBody>
      </p:sp>
      <p:sp>
        <p:nvSpPr>
          <p:cNvPr id="125" name="Rectangle 124">
            <a:extLst>
              <a:ext uri="{FF2B5EF4-FFF2-40B4-BE49-F238E27FC236}">
                <a16:creationId xmlns:a16="http://schemas.microsoft.com/office/drawing/2014/main" id="{C232D217-5F01-A71A-CF7C-C1EDF7BF83BB}"/>
              </a:ext>
            </a:extLst>
          </p:cNvPr>
          <p:cNvSpPr/>
          <p:nvPr/>
        </p:nvSpPr>
        <p:spPr>
          <a:xfrm>
            <a:off x="2478477" y="4644632"/>
            <a:ext cx="808022" cy="395967"/>
          </a:xfrm>
          <a:prstGeom prst="rect">
            <a:avLst/>
          </a:prstGeom>
          <a:solidFill>
            <a:srgbClr val="AED9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400" rtl="0" eaLnBrk="1" fontAlgn="auto" latinLnBrk="0" hangingPunct="1">
              <a:lnSpc>
                <a:spcPct val="100000"/>
              </a:lnSpc>
              <a:spcBef>
                <a:spcPts val="600"/>
              </a:spcBef>
              <a:spcAft>
                <a:spcPts val="0"/>
              </a:spcAft>
              <a:buClr>
                <a:srgbClr val="0097AC"/>
              </a:buClr>
              <a:buSzPct val="100000"/>
              <a:buFontTx/>
              <a:buNone/>
              <a:tabLst>
                <a:tab pos="234951" algn="l"/>
              </a:tabLst>
              <a:defRPr/>
            </a:pPr>
            <a:r>
              <a:rPr kumimoji="0" lang="en-US" sz="1100" b="1" i="0" u="none" strike="noStrike" kern="1200" cap="none" spc="0" normalizeH="0" baseline="0" noProof="0" dirty="0">
                <a:ln>
                  <a:noFill/>
                </a:ln>
                <a:solidFill>
                  <a:sysClr val="windowText" lastClr="000000"/>
                </a:solidFill>
                <a:effectLst/>
                <a:uLnTx/>
                <a:uFillTx/>
                <a:latin typeface="Arial"/>
                <a:ea typeface="+mn-ea"/>
                <a:cs typeface="+mn-cs"/>
              </a:rPr>
              <a:t>Cable Cutting 2</a:t>
            </a:r>
          </a:p>
        </p:txBody>
      </p:sp>
      <p:cxnSp>
        <p:nvCxnSpPr>
          <p:cNvPr id="126" name="Connector: Elbow 125">
            <a:extLst>
              <a:ext uri="{FF2B5EF4-FFF2-40B4-BE49-F238E27FC236}">
                <a16:creationId xmlns:a16="http://schemas.microsoft.com/office/drawing/2014/main" id="{312B383A-9003-A9CE-B64D-8EE2C56C3986}"/>
              </a:ext>
            </a:extLst>
          </p:cNvPr>
          <p:cNvCxnSpPr>
            <a:cxnSpLocks/>
            <a:stCxn id="122" idx="2"/>
            <a:endCxn id="123" idx="0"/>
          </p:cNvCxnSpPr>
          <p:nvPr/>
        </p:nvCxnSpPr>
        <p:spPr>
          <a:xfrm rot="5400000">
            <a:off x="1747875" y="2196045"/>
            <a:ext cx="303132" cy="1701972"/>
          </a:xfrm>
          <a:prstGeom prst="bentConnector3">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D6B2BE96-B6E9-0900-A08C-A9D2E61CB372}"/>
              </a:ext>
            </a:extLst>
          </p:cNvPr>
          <p:cNvCxnSpPr>
            <a:cxnSpLocks/>
            <a:stCxn id="123" idx="2"/>
            <a:endCxn id="124" idx="0"/>
          </p:cNvCxnSpPr>
          <p:nvPr/>
        </p:nvCxnSpPr>
        <p:spPr>
          <a:xfrm rot="16200000" flipH="1">
            <a:off x="983088" y="3659932"/>
            <a:ext cx="1050067" cy="9193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E2462502-85EB-CB01-20A1-33663DBCEE3E}"/>
              </a:ext>
            </a:extLst>
          </p:cNvPr>
          <p:cNvCxnSpPr>
            <a:cxnSpLocks/>
            <a:stCxn id="123" idx="2"/>
            <a:endCxn id="125" idx="0"/>
          </p:cNvCxnSpPr>
          <p:nvPr/>
        </p:nvCxnSpPr>
        <p:spPr>
          <a:xfrm rot="16200000" flipH="1">
            <a:off x="1440438" y="3202581"/>
            <a:ext cx="1050067" cy="1834033"/>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68871F74-A04B-67E9-BB69-D79AC7534D6C}"/>
              </a:ext>
            </a:extLst>
          </p:cNvPr>
          <p:cNvCxnSpPr>
            <a:cxnSpLocks/>
            <a:stCxn id="123" idx="2"/>
          </p:cNvCxnSpPr>
          <p:nvPr/>
        </p:nvCxnSpPr>
        <p:spPr>
          <a:xfrm rot="16200000" flipH="1">
            <a:off x="1898199" y="2744821"/>
            <a:ext cx="1050067" cy="2749554"/>
          </a:xfrm>
          <a:prstGeom prst="bentConnector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414521F0-B27F-6AD1-86BB-63C933997AFE}"/>
              </a:ext>
            </a:extLst>
          </p:cNvPr>
          <p:cNvCxnSpPr>
            <a:stCxn id="54" idx="2"/>
            <a:endCxn id="55" idx="0"/>
          </p:cNvCxnSpPr>
          <p:nvPr/>
        </p:nvCxnSpPr>
        <p:spPr>
          <a:xfrm rot="5400000">
            <a:off x="6360216" y="3487623"/>
            <a:ext cx="1050068" cy="1263949"/>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CBE7CE3-3F29-435B-8EBA-944A2DC9B186}"/>
              </a:ext>
            </a:extLst>
          </p:cNvPr>
          <p:cNvCxnSpPr>
            <a:stCxn id="54" idx="2"/>
            <a:endCxn id="57" idx="0"/>
          </p:cNvCxnSpPr>
          <p:nvPr/>
        </p:nvCxnSpPr>
        <p:spPr>
          <a:xfrm rot="16200000" flipH="1">
            <a:off x="7624576" y="3487211"/>
            <a:ext cx="1050068" cy="1264772"/>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21B9816-61B0-A34F-D6E6-A545EBD32822}"/>
              </a:ext>
            </a:extLst>
          </p:cNvPr>
          <p:cNvCxnSpPr>
            <a:stCxn id="54" idx="2"/>
            <a:endCxn id="56" idx="0"/>
          </p:cNvCxnSpPr>
          <p:nvPr/>
        </p:nvCxnSpPr>
        <p:spPr>
          <a:xfrm rot="5400000">
            <a:off x="6992190" y="4119597"/>
            <a:ext cx="1050068" cy="12700"/>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1EA47D-A25D-06BE-81DC-8EEF95CCCEAB}"/>
              </a:ext>
            </a:extLst>
          </p:cNvPr>
          <p:cNvSpPr txBox="1"/>
          <p:nvPr/>
        </p:nvSpPr>
        <p:spPr>
          <a:xfrm rot="20084471">
            <a:off x="6898638" y="3838035"/>
            <a:ext cx="1654620" cy="338554"/>
          </a:xfrm>
          <a:prstGeom prst="rect">
            <a:avLst/>
          </a:prstGeom>
          <a:solidFill>
            <a:srgbClr val="FFFF00"/>
          </a:solidFill>
        </p:spPr>
        <p:txBody>
          <a:bodyPr wrap="none" lIns="91440" tIns="45720" rIns="91440" bIns="45720" rtlCol="0">
            <a:spAutoFit/>
          </a:bodyPr>
          <a:lstStyle/>
          <a:p>
            <a:pPr algn="l">
              <a:spcBef>
                <a:spcPts val="0"/>
              </a:spcBef>
            </a:pPr>
            <a:r>
              <a:rPr lang="en-GB" sz="1600" dirty="0"/>
              <a:t>Collective Order</a:t>
            </a:r>
            <a:endParaRPr lang="en-US" sz="1600" dirty="0" err="1"/>
          </a:p>
        </p:txBody>
      </p:sp>
      <p:sp>
        <p:nvSpPr>
          <p:cNvPr id="29" name="Rectangle 28">
            <a:extLst>
              <a:ext uri="{FF2B5EF4-FFF2-40B4-BE49-F238E27FC236}">
                <a16:creationId xmlns:a16="http://schemas.microsoft.com/office/drawing/2014/main" id="{1A4C793B-22BB-7C15-DD0A-1C51C3E27146}"/>
              </a:ext>
            </a:extLst>
          </p:cNvPr>
          <p:cNvSpPr/>
          <p:nvPr/>
        </p:nvSpPr>
        <p:spPr>
          <a:xfrm>
            <a:off x="3105147" y="4778875"/>
            <a:ext cx="133726" cy="155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Tree>
    <p:extLst>
      <p:ext uri="{BB962C8B-B14F-4D97-AF65-F5344CB8AC3E}">
        <p14:creationId xmlns:p14="http://schemas.microsoft.com/office/powerpoint/2010/main" val="256907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a:xfrm>
            <a:off x="324000" y="539600"/>
            <a:ext cx="10151650" cy="861319"/>
          </a:xfrm>
        </p:spPr>
        <p:txBody>
          <a:bodyPr/>
          <a:lstStyle/>
          <a:p>
            <a:r>
              <a:rPr lang="en-GB" dirty="0"/>
              <a:t>3.  KANBAN Replenishment Strategy </a:t>
            </a:r>
            <a:r>
              <a:rPr lang="en-US" dirty="0"/>
              <a:t>	</a:t>
            </a:r>
            <a:br>
              <a:rPr lang="en-US" dirty="0"/>
            </a:br>
            <a:r>
              <a:rPr lang="en-US" dirty="0"/>
              <a:t>     </a:t>
            </a:r>
            <a:r>
              <a:rPr lang="en-US" sz="2400" dirty="0"/>
              <a:t>In-House Production – Replenishment using Production Orders III </a:t>
            </a: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17</a:t>
            </a:fld>
            <a:endParaRPr lang="en-GB" dirty="0"/>
          </a:p>
        </p:txBody>
      </p:sp>
      <p:sp>
        <p:nvSpPr>
          <p:cNvPr id="9" name="Rectangle 5">
            <a:extLst>
              <a:ext uri="{FF2B5EF4-FFF2-40B4-BE49-F238E27FC236}">
                <a16:creationId xmlns:a16="http://schemas.microsoft.com/office/drawing/2014/main" id="{10D2E101-18F4-826C-E04E-AFC910A2FCA2}"/>
              </a:ext>
            </a:extLst>
          </p:cNvPr>
          <p:cNvSpPr>
            <a:spLocks noChangeArrowheads="1"/>
          </p:cNvSpPr>
          <p:nvPr/>
        </p:nvSpPr>
        <p:spPr bwMode="auto">
          <a:xfrm>
            <a:off x="2503488" y="2471738"/>
            <a:ext cx="752475" cy="319088"/>
          </a:xfrm>
          <a:prstGeom prst="rect">
            <a:avLst/>
          </a:prstGeom>
          <a:solidFill>
            <a:srgbClr val="AED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5D7048CB-9C6A-FBCE-3B16-DDA2B1E9B5DA}"/>
              </a:ext>
            </a:extLst>
          </p:cNvPr>
          <p:cNvSpPr>
            <a:spLocks noChangeArrowheads="1"/>
          </p:cNvSpPr>
          <p:nvPr/>
        </p:nvSpPr>
        <p:spPr bwMode="auto">
          <a:xfrm>
            <a:off x="2503488" y="2471738"/>
            <a:ext cx="754063" cy="319088"/>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05BB69F8-52E2-931A-E5C5-FA31D470A610}"/>
              </a:ext>
            </a:extLst>
          </p:cNvPr>
          <p:cNvSpPr>
            <a:spLocks noChangeArrowheads="1"/>
          </p:cNvSpPr>
          <p:nvPr/>
        </p:nvSpPr>
        <p:spPr bwMode="auto">
          <a:xfrm>
            <a:off x="2678113" y="2505075"/>
            <a:ext cx="4889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Module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668EBCC8-8265-2D62-2544-530D5B43E683}"/>
              </a:ext>
            </a:extLst>
          </p:cNvPr>
          <p:cNvSpPr>
            <a:spLocks noChangeArrowheads="1"/>
          </p:cNvSpPr>
          <p:nvPr/>
        </p:nvSpPr>
        <p:spPr bwMode="auto">
          <a:xfrm>
            <a:off x="2611438" y="2640013"/>
            <a:ext cx="5873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Assembly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50F33124-EE8E-7185-7196-2C27C9A1B238}"/>
              </a:ext>
            </a:extLst>
          </p:cNvPr>
          <p:cNvSpPr>
            <a:spLocks noChangeArrowheads="1"/>
          </p:cNvSpPr>
          <p:nvPr/>
        </p:nvSpPr>
        <p:spPr bwMode="auto">
          <a:xfrm>
            <a:off x="1138238" y="3211513"/>
            <a:ext cx="735013" cy="317500"/>
          </a:xfrm>
          <a:prstGeom prst="rect">
            <a:avLst/>
          </a:prstGeom>
          <a:solidFill>
            <a:srgbClr val="AED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F2D1C8C7-130D-EF31-E707-4B01868391CA}"/>
              </a:ext>
            </a:extLst>
          </p:cNvPr>
          <p:cNvSpPr>
            <a:spLocks noChangeArrowheads="1"/>
          </p:cNvSpPr>
          <p:nvPr/>
        </p:nvSpPr>
        <p:spPr bwMode="auto">
          <a:xfrm>
            <a:off x="1266826" y="3255963"/>
            <a:ext cx="5148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Precon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1E66A01F-9ADF-F446-0F46-3329BD8EB983}"/>
              </a:ext>
            </a:extLst>
          </p:cNvPr>
          <p:cNvSpPr>
            <a:spLocks noChangeArrowheads="1"/>
          </p:cNvSpPr>
          <p:nvPr/>
        </p:nvSpPr>
        <p:spPr bwMode="auto">
          <a:xfrm>
            <a:off x="1135063" y="3211513"/>
            <a:ext cx="750888"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95A66E88-5B51-40CB-876A-C24E9A0F788B}"/>
              </a:ext>
            </a:extLst>
          </p:cNvPr>
          <p:cNvSpPr>
            <a:spLocks noChangeArrowheads="1"/>
          </p:cNvSpPr>
          <p:nvPr/>
        </p:nvSpPr>
        <p:spPr bwMode="auto">
          <a:xfrm>
            <a:off x="1966913" y="3211513"/>
            <a:ext cx="701675"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07E338B3-F58A-1DAC-8694-2F05CAD13297}"/>
              </a:ext>
            </a:extLst>
          </p:cNvPr>
          <p:cNvSpPr>
            <a:spLocks noChangeArrowheads="1"/>
          </p:cNvSpPr>
          <p:nvPr/>
        </p:nvSpPr>
        <p:spPr bwMode="auto">
          <a:xfrm>
            <a:off x="1966913" y="3211513"/>
            <a:ext cx="701675"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1D48BAAA-C438-9885-610B-A89D9FC98539}"/>
              </a:ext>
            </a:extLst>
          </p:cNvPr>
          <p:cNvSpPr>
            <a:spLocks noChangeArrowheads="1"/>
          </p:cNvSpPr>
          <p:nvPr/>
        </p:nvSpPr>
        <p:spPr bwMode="auto">
          <a:xfrm>
            <a:off x="2127251" y="3308350"/>
            <a:ext cx="4365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Casing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D9BAB105-4D1A-3D82-766C-BBB2D7569FC1}"/>
              </a:ext>
            </a:extLst>
          </p:cNvPr>
          <p:cNvSpPr>
            <a:spLocks noChangeArrowheads="1"/>
          </p:cNvSpPr>
          <p:nvPr/>
        </p:nvSpPr>
        <p:spPr bwMode="auto">
          <a:xfrm>
            <a:off x="3627438" y="3211513"/>
            <a:ext cx="703263"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0D282A49-CFF8-267C-3C61-052B192235B5}"/>
              </a:ext>
            </a:extLst>
          </p:cNvPr>
          <p:cNvSpPr>
            <a:spLocks noChangeArrowheads="1"/>
          </p:cNvSpPr>
          <p:nvPr/>
        </p:nvSpPr>
        <p:spPr bwMode="auto">
          <a:xfrm>
            <a:off x="3629026" y="3211513"/>
            <a:ext cx="701675"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02D7ABE1-707E-B5DB-2DBE-3AFDA4E080BE}"/>
              </a:ext>
            </a:extLst>
          </p:cNvPr>
          <p:cNvSpPr>
            <a:spLocks noChangeArrowheads="1"/>
          </p:cNvSpPr>
          <p:nvPr/>
        </p:nvSpPr>
        <p:spPr bwMode="auto">
          <a:xfrm>
            <a:off x="3838576" y="3308350"/>
            <a:ext cx="3349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Clips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7BA93670-DE45-5852-453C-36814ED0E3F5}"/>
              </a:ext>
            </a:extLst>
          </p:cNvPr>
          <p:cNvSpPr>
            <a:spLocks noChangeArrowheads="1"/>
          </p:cNvSpPr>
          <p:nvPr/>
        </p:nvSpPr>
        <p:spPr bwMode="auto">
          <a:xfrm>
            <a:off x="2797176" y="3211513"/>
            <a:ext cx="703263"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
            <a:extLst>
              <a:ext uri="{FF2B5EF4-FFF2-40B4-BE49-F238E27FC236}">
                <a16:creationId xmlns:a16="http://schemas.microsoft.com/office/drawing/2014/main" id="{8A26598E-039B-7F02-852A-5839325A991E}"/>
              </a:ext>
            </a:extLst>
          </p:cNvPr>
          <p:cNvSpPr>
            <a:spLocks noChangeArrowheads="1"/>
          </p:cNvSpPr>
          <p:nvPr/>
        </p:nvSpPr>
        <p:spPr bwMode="auto">
          <a:xfrm>
            <a:off x="2798763" y="3211513"/>
            <a:ext cx="701675"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427EF8C3-A04B-AF72-5DA3-8EE2A75FC909}"/>
              </a:ext>
            </a:extLst>
          </p:cNvPr>
          <p:cNvSpPr>
            <a:spLocks noChangeArrowheads="1"/>
          </p:cNvSpPr>
          <p:nvPr/>
        </p:nvSpPr>
        <p:spPr bwMode="auto">
          <a:xfrm>
            <a:off x="2894013" y="3308350"/>
            <a:ext cx="5635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Sellotape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5B41676-BDF2-3B9A-FB16-59ED0A7EA5CB}"/>
              </a:ext>
            </a:extLst>
          </p:cNvPr>
          <p:cNvSpPr>
            <a:spLocks noChangeArrowheads="1"/>
          </p:cNvSpPr>
          <p:nvPr/>
        </p:nvSpPr>
        <p:spPr bwMode="auto">
          <a:xfrm>
            <a:off x="1139826" y="3935413"/>
            <a:ext cx="647700" cy="319088"/>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EEBB398E-B54E-3E17-D7AE-792EF25B15F9}"/>
              </a:ext>
            </a:extLst>
          </p:cNvPr>
          <p:cNvSpPr>
            <a:spLocks noChangeArrowheads="1"/>
          </p:cNvSpPr>
          <p:nvPr/>
        </p:nvSpPr>
        <p:spPr bwMode="auto">
          <a:xfrm>
            <a:off x="1128713" y="3937000"/>
            <a:ext cx="647700"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65D97843-CFCF-25E9-3907-DA16CEE07872}"/>
              </a:ext>
            </a:extLst>
          </p:cNvPr>
          <p:cNvSpPr>
            <a:spLocks noChangeArrowheads="1"/>
          </p:cNvSpPr>
          <p:nvPr/>
        </p:nvSpPr>
        <p:spPr bwMode="auto">
          <a:xfrm>
            <a:off x="1874838" y="3935413"/>
            <a:ext cx="646113" cy="319088"/>
          </a:xfrm>
          <a:prstGeom prst="rect">
            <a:avLst/>
          </a:prstGeom>
          <a:solidFill>
            <a:srgbClr val="AED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005DEEDA-8DD8-E70F-C651-6738E919778B}"/>
              </a:ext>
            </a:extLst>
          </p:cNvPr>
          <p:cNvSpPr>
            <a:spLocks noChangeArrowheads="1"/>
          </p:cNvSpPr>
          <p:nvPr/>
        </p:nvSpPr>
        <p:spPr bwMode="auto">
          <a:xfrm>
            <a:off x="1876426" y="3937000"/>
            <a:ext cx="646113"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5F3A36D2-9BF2-14E9-CD96-5B956C7A5F55}"/>
              </a:ext>
            </a:extLst>
          </p:cNvPr>
          <p:cNvSpPr>
            <a:spLocks noChangeArrowheads="1"/>
          </p:cNvSpPr>
          <p:nvPr/>
        </p:nvSpPr>
        <p:spPr bwMode="auto">
          <a:xfrm>
            <a:off x="2041526" y="3965575"/>
            <a:ext cx="3984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Cable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282EC897-B997-C1D7-4F6F-8A6F8740E9EE}"/>
              </a:ext>
            </a:extLst>
          </p:cNvPr>
          <p:cNvSpPr>
            <a:spLocks noChangeArrowheads="1"/>
          </p:cNvSpPr>
          <p:nvPr/>
        </p:nvSpPr>
        <p:spPr bwMode="auto">
          <a:xfrm>
            <a:off x="2019301" y="4103688"/>
            <a:ext cx="4111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Cutt_1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9F41415B-912D-0ADD-3193-0AF569423E28}"/>
              </a:ext>
            </a:extLst>
          </p:cNvPr>
          <p:cNvSpPr>
            <a:spLocks noChangeArrowheads="1"/>
          </p:cNvSpPr>
          <p:nvPr/>
        </p:nvSpPr>
        <p:spPr bwMode="auto">
          <a:xfrm>
            <a:off x="2608263" y="3935413"/>
            <a:ext cx="647700" cy="319088"/>
          </a:xfrm>
          <a:prstGeom prst="rect">
            <a:avLst/>
          </a:prstGeom>
          <a:solidFill>
            <a:srgbClr val="AED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489AC700-2824-948B-EDCD-7D48913FEF3D}"/>
              </a:ext>
            </a:extLst>
          </p:cNvPr>
          <p:cNvSpPr>
            <a:spLocks noChangeArrowheads="1"/>
          </p:cNvSpPr>
          <p:nvPr/>
        </p:nvSpPr>
        <p:spPr bwMode="auto">
          <a:xfrm>
            <a:off x="2609851" y="3937000"/>
            <a:ext cx="647700"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C0A37398-927D-699C-6E91-122ED8B783B2}"/>
              </a:ext>
            </a:extLst>
          </p:cNvPr>
          <p:cNvSpPr>
            <a:spLocks noChangeArrowheads="1"/>
          </p:cNvSpPr>
          <p:nvPr/>
        </p:nvSpPr>
        <p:spPr bwMode="auto">
          <a:xfrm>
            <a:off x="2774951" y="3965575"/>
            <a:ext cx="3984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Cable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B335F665-A38D-B991-B411-1B3BB2FDE7D2}"/>
              </a:ext>
            </a:extLst>
          </p:cNvPr>
          <p:cNvSpPr>
            <a:spLocks noChangeArrowheads="1"/>
          </p:cNvSpPr>
          <p:nvPr/>
        </p:nvSpPr>
        <p:spPr bwMode="auto">
          <a:xfrm>
            <a:off x="2752726" y="4103688"/>
            <a:ext cx="4111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Cutt_2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D9FCC0CA-6897-5237-B709-F7C648E6E6B1}"/>
              </a:ext>
            </a:extLst>
          </p:cNvPr>
          <p:cNvSpPr>
            <a:spLocks noChangeArrowheads="1"/>
          </p:cNvSpPr>
          <p:nvPr/>
        </p:nvSpPr>
        <p:spPr bwMode="auto">
          <a:xfrm>
            <a:off x="3343276" y="3935413"/>
            <a:ext cx="647700" cy="319088"/>
          </a:xfrm>
          <a:prstGeom prst="rect">
            <a:avLst/>
          </a:prstGeom>
          <a:solidFill>
            <a:srgbClr val="AED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3274AD9D-620B-1F06-C16D-F6D2FB179DE9}"/>
              </a:ext>
            </a:extLst>
          </p:cNvPr>
          <p:cNvSpPr>
            <a:spLocks noChangeArrowheads="1"/>
          </p:cNvSpPr>
          <p:nvPr/>
        </p:nvSpPr>
        <p:spPr bwMode="auto">
          <a:xfrm>
            <a:off x="3343276" y="3937000"/>
            <a:ext cx="647700" cy="317500"/>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3">
            <a:extLst>
              <a:ext uri="{FF2B5EF4-FFF2-40B4-BE49-F238E27FC236}">
                <a16:creationId xmlns:a16="http://schemas.microsoft.com/office/drawing/2014/main" id="{9472F19C-4301-C7E2-90F7-2B3648CFDA49}"/>
              </a:ext>
            </a:extLst>
          </p:cNvPr>
          <p:cNvSpPr>
            <a:spLocks noChangeArrowheads="1"/>
          </p:cNvSpPr>
          <p:nvPr/>
        </p:nvSpPr>
        <p:spPr bwMode="auto">
          <a:xfrm>
            <a:off x="3508376" y="3965575"/>
            <a:ext cx="3984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Cable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73436C9A-B651-D224-BAC0-99ACB4BFB7E8}"/>
              </a:ext>
            </a:extLst>
          </p:cNvPr>
          <p:cNvSpPr>
            <a:spLocks noChangeArrowheads="1"/>
          </p:cNvSpPr>
          <p:nvPr/>
        </p:nvSpPr>
        <p:spPr bwMode="auto">
          <a:xfrm>
            <a:off x="3487738" y="4103688"/>
            <a:ext cx="4111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Cutt_3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CA7AD115-D321-3F24-6655-DDE4EC8C3FB3}"/>
              </a:ext>
            </a:extLst>
          </p:cNvPr>
          <p:cNvSpPr>
            <a:spLocks noChangeArrowheads="1"/>
          </p:cNvSpPr>
          <p:nvPr/>
        </p:nvSpPr>
        <p:spPr bwMode="auto">
          <a:xfrm>
            <a:off x="1873251" y="4437063"/>
            <a:ext cx="647700"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6">
            <a:extLst>
              <a:ext uri="{FF2B5EF4-FFF2-40B4-BE49-F238E27FC236}">
                <a16:creationId xmlns:a16="http://schemas.microsoft.com/office/drawing/2014/main" id="{399BD1BF-0A57-8A77-80D6-5ADC0CC461A4}"/>
              </a:ext>
            </a:extLst>
          </p:cNvPr>
          <p:cNvSpPr>
            <a:spLocks noChangeArrowheads="1"/>
          </p:cNvSpPr>
          <p:nvPr/>
        </p:nvSpPr>
        <p:spPr bwMode="auto">
          <a:xfrm>
            <a:off x="1874838" y="4438650"/>
            <a:ext cx="647700" cy="315913"/>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7">
            <a:extLst>
              <a:ext uri="{FF2B5EF4-FFF2-40B4-BE49-F238E27FC236}">
                <a16:creationId xmlns:a16="http://schemas.microsoft.com/office/drawing/2014/main" id="{7C84F9F4-AE49-441A-D03F-3760DFAC5833}"/>
              </a:ext>
            </a:extLst>
          </p:cNvPr>
          <p:cNvSpPr>
            <a:spLocks noChangeArrowheads="1"/>
          </p:cNvSpPr>
          <p:nvPr/>
        </p:nvSpPr>
        <p:spPr bwMode="auto">
          <a:xfrm>
            <a:off x="2008188" y="4538663"/>
            <a:ext cx="431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Wire_1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4CBA3170-E120-6807-CA40-8EA2F59B10DA}"/>
              </a:ext>
            </a:extLst>
          </p:cNvPr>
          <p:cNvSpPr>
            <a:spLocks noChangeArrowheads="1"/>
          </p:cNvSpPr>
          <p:nvPr/>
        </p:nvSpPr>
        <p:spPr bwMode="auto">
          <a:xfrm>
            <a:off x="2608263" y="4437063"/>
            <a:ext cx="647700"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9">
            <a:extLst>
              <a:ext uri="{FF2B5EF4-FFF2-40B4-BE49-F238E27FC236}">
                <a16:creationId xmlns:a16="http://schemas.microsoft.com/office/drawing/2014/main" id="{EB55155F-E7F1-105E-6870-6B4A78623CB0}"/>
              </a:ext>
            </a:extLst>
          </p:cNvPr>
          <p:cNvSpPr>
            <a:spLocks noChangeArrowheads="1"/>
          </p:cNvSpPr>
          <p:nvPr/>
        </p:nvSpPr>
        <p:spPr bwMode="auto">
          <a:xfrm>
            <a:off x="2609851" y="4438650"/>
            <a:ext cx="647700" cy="315913"/>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a:extLst>
              <a:ext uri="{FF2B5EF4-FFF2-40B4-BE49-F238E27FC236}">
                <a16:creationId xmlns:a16="http://schemas.microsoft.com/office/drawing/2014/main" id="{881652FF-1CC2-42C7-7CD6-7D3A685F3BC9}"/>
              </a:ext>
            </a:extLst>
          </p:cNvPr>
          <p:cNvSpPr>
            <a:spLocks noChangeArrowheads="1"/>
          </p:cNvSpPr>
          <p:nvPr/>
        </p:nvSpPr>
        <p:spPr bwMode="auto">
          <a:xfrm>
            <a:off x="2743201" y="4538663"/>
            <a:ext cx="431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Wire_2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9F78F7A0-917F-58D1-312F-21152B5BCDC3}"/>
              </a:ext>
            </a:extLst>
          </p:cNvPr>
          <p:cNvSpPr>
            <a:spLocks noChangeArrowheads="1"/>
          </p:cNvSpPr>
          <p:nvPr/>
        </p:nvSpPr>
        <p:spPr bwMode="auto">
          <a:xfrm>
            <a:off x="3343276" y="4437063"/>
            <a:ext cx="647700" cy="317500"/>
          </a:xfrm>
          <a:prstGeom prst="rect">
            <a:avLst/>
          </a:prstGeom>
          <a:solidFill>
            <a:srgbClr val="78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2">
            <a:extLst>
              <a:ext uri="{FF2B5EF4-FFF2-40B4-BE49-F238E27FC236}">
                <a16:creationId xmlns:a16="http://schemas.microsoft.com/office/drawing/2014/main" id="{84732C37-C541-A102-88C2-A2C8F5B82C4C}"/>
              </a:ext>
            </a:extLst>
          </p:cNvPr>
          <p:cNvSpPr>
            <a:spLocks noChangeArrowheads="1"/>
          </p:cNvSpPr>
          <p:nvPr/>
        </p:nvSpPr>
        <p:spPr bwMode="auto">
          <a:xfrm>
            <a:off x="3343276" y="4438650"/>
            <a:ext cx="647700" cy="315913"/>
          </a:xfrm>
          <a:prstGeom prst="rect">
            <a:avLst/>
          </a:pr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3">
            <a:extLst>
              <a:ext uri="{FF2B5EF4-FFF2-40B4-BE49-F238E27FC236}">
                <a16:creationId xmlns:a16="http://schemas.microsoft.com/office/drawing/2014/main" id="{A76D3B64-0EA2-98EF-665E-BCF908DE65EB}"/>
              </a:ext>
            </a:extLst>
          </p:cNvPr>
          <p:cNvSpPr>
            <a:spLocks noChangeArrowheads="1"/>
          </p:cNvSpPr>
          <p:nvPr/>
        </p:nvSpPr>
        <p:spPr bwMode="auto">
          <a:xfrm>
            <a:off x="3465513" y="4538663"/>
            <a:ext cx="4556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Tube_1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Freeform 44">
            <a:extLst>
              <a:ext uri="{FF2B5EF4-FFF2-40B4-BE49-F238E27FC236}">
                <a16:creationId xmlns:a16="http://schemas.microsoft.com/office/drawing/2014/main" id="{2CB796A0-AFBD-242E-8134-FEC0506B300F}"/>
              </a:ext>
            </a:extLst>
          </p:cNvPr>
          <p:cNvSpPr>
            <a:spLocks/>
          </p:cNvSpPr>
          <p:nvPr/>
        </p:nvSpPr>
        <p:spPr bwMode="auto">
          <a:xfrm>
            <a:off x="1462088" y="2790825"/>
            <a:ext cx="1417638" cy="419100"/>
          </a:xfrm>
          <a:custGeom>
            <a:avLst/>
            <a:gdLst>
              <a:gd name="T0" fmla="*/ 893 w 893"/>
              <a:gd name="T1" fmla="*/ 0 h 264"/>
              <a:gd name="T2" fmla="*/ 893 w 893"/>
              <a:gd name="T3" fmla="*/ 132 h 264"/>
              <a:gd name="T4" fmla="*/ 0 w 893"/>
              <a:gd name="T5" fmla="*/ 132 h 264"/>
              <a:gd name="T6" fmla="*/ 0 w 893"/>
              <a:gd name="T7" fmla="*/ 264 h 264"/>
            </a:gdLst>
            <a:ahLst/>
            <a:cxnLst>
              <a:cxn ang="0">
                <a:pos x="T0" y="T1"/>
              </a:cxn>
              <a:cxn ang="0">
                <a:pos x="T2" y="T3"/>
              </a:cxn>
              <a:cxn ang="0">
                <a:pos x="T4" y="T5"/>
              </a:cxn>
              <a:cxn ang="0">
                <a:pos x="T6" y="T7"/>
              </a:cxn>
            </a:cxnLst>
            <a:rect l="0" t="0" r="r" b="b"/>
            <a:pathLst>
              <a:path w="893" h="264">
                <a:moveTo>
                  <a:pt x="893" y="0"/>
                </a:moveTo>
                <a:lnTo>
                  <a:pt x="893" y="132"/>
                </a:lnTo>
                <a:lnTo>
                  <a:pt x="0" y="132"/>
                </a:lnTo>
                <a:lnTo>
                  <a:pt x="0" y="264"/>
                </a:lnTo>
              </a:path>
            </a:pathLst>
          </a:custGeom>
          <a:noFill/>
          <a:ln w="19050" cap="flat">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B81280AE-C002-B3B8-9D5A-A52B6B3A20EB}"/>
              </a:ext>
            </a:extLst>
          </p:cNvPr>
          <p:cNvSpPr>
            <a:spLocks/>
          </p:cNvSpPr>
          <p:nvPr/>
        </p:nvSpPr>
        <p:spPr bwMode="auto">
          <a:xfrm>
            <a:off x="2319338" y="2790825"/>
            <a:ext cx="560388" cy="419100"/>
          </a:xfrm>
          <a:custGeom>
            <a:avLst/>
            <a:gdLst>
              <a:gd name="T0" fmla="*/ 353 w 353"/>
              <a:gd name="T1" fmla="*/ 0 h 264"/>
              <a:gd name="T2" fmla="*/ 353 w 353"/>
              <a:gd name="T3" fmla="*/ 132 h 264"/>
              <a:gd name="T4" fmla="*/ 0 w 353"/>
              <a:gd name="T5" fmla="*/ 132 h 264"/>
              <a:gd name="T6" fmla="*/ 0 w 353"/>
              <a:gd name="T7" fmla="*/ 264 h 264"/>
            </a:gdLst>
            <a:ahLst/>
            <a:cxnLst>
              <a:cxn ang="0">
                <a:pos x="T0" y="T1"/>
              </a:cxn>
              <a:cxn ang="0">
                <a:pos x="T2" y="T3"/>
              </a:cxn>
              <a:cxn ang="0">
                <a:pos x="T4" y="T5"/>
              </a:cxn>
              <a:cxn ang="0">
                <a:pos x="T6" y="T7"/>
              </a:cxn>
            </a:cxnLst>
            <a:rect l="0" t="0" r="r" b="b"/>
            <a:pathLst>
              <a:path w="353" h="264">
                <a:moveTo>
                  <a:pt x="353" y="0"/>
                </a:moveTo>
                <a:lnTo>
                  <a:pt x="353" y="132"/>
                </a:lnTo>
                <a:lnTo>
                  <a:pt x="0" y="132"/>
                </a:lnTo>
                <a:lnTo>
                  <a:pt x="0" y="264"/>
                </a:lnTo>
              </a:path>
            </a:pathLst>
          </a:custGeom>
          <a:noFill/>
          <a:ln w="19050" cap="flat">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E91553A3-6518-8B88-6762-8EB76CBE129F}"/>
              </a:ext>
            </a:extLst>
          </p:cNvPr>
          <p:cNvSpPr>
            <a:spLocks/>
          </p:cNvSpPr>
          <p:nvPr/>
        </p:nvSpPr>
        <p:spPr bwMode="auto">
          <a:xfrm>
            <a:off x="2879726" y="2790825"/>
            <a:ext cx="268288" cy="419100"/>
          </a:xfrm>
          <a:custGeom>
            <a:avLst/>
            <a:gdLst>
              <a:gd name="T0" fmla="*/ 0 w 169"/>
              <a:gd name="T1" fmla="*/ 0 h 264"/>
              <a:gd name="T2" fmla="*/ 0 w 169"/>
              <a:gd name="T3" fmla="*/ 132 h 264"/>
              <a:gd name="T4" fmla="*/ 169 w 169"/>
              <a:gd name="T5" fmla="*/ 132 h 264"/>
              <a:gd name="T6" fmla="*/ 169 w 169"/>
              <a:gd name="T7" fmla="*/ 264 h 264"/>
            </a:gdLst>
            <a:ahLst/>
            <a:cxnLst>
              <a:cxn ang="0">
                <a:pos x="T0" y="T1"/>
              </a:cxn>
              <a:cxn ang="0">
                <a:pos x="T2" y="T3"/>
              </a:cxn>
              <a:cxn ang="0">
                <a:pos x="T4" y="T5"/>
              </a:cxn>
              <a:cxn ang="0">
                <a:pos x="T6" y="T7"/>
              </a:cxn>
            </a:cxnLst>
            <a:rect l="0" t="0" r="r" b="b"/>
            <a:pathLst>
              <a:path w="169" h="264">
                <a:moveTo>
                  <a:pt x="0" y="0"/>
                </a:moveTo>
                <a:lnTo>
                  <a:pt x="0" y="132"/>
                </a:lnTo>
                <a:lnTo>
                  <a:pt x="169" y="132"/>
                </a:lnTo>
                <a:lnTo>
                  <a:pt x="169" y="264"/>
                </a:lnTo>
              </a:path>
            </a:pathLst>
          </a:custGeom>
          <a:noFill/>
          <a:ln w="19050" cap="flat">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1FE20686-428A-2299-65EF-49ED5DFB7F11}"/>
              </a:ext>
            </a:extLst>
          </p:cNvPr>
          <p:cNvSpPr>
            <a:spLocks/>
          </p:cNvSpPr>
          <p:nvPr/>
        </p:nvSpPr>
        <p:spPr bwMode="auto">
          <a:xfrm>
            <a:off x="2879726" y="2790825"/>
            <a:ext cx="1101725" cy="419100"/>
          </a:xfrm>
          <a:custGeom>
            <a:avLst/>
            <a:gdLst>
              <a:gd name="T0" fmla="*/ 0 w 694"/>
              <a:gd name="T1" fmla="*/ 0 h 264"/>
              <a:gd name="T2" fmla="*/ 0 w 694"/>
              <a:gd name="T3" fmla="*/ 132 h 264"/>
              <a:gd name="T4" fmla="*/ 694 w 694"/>
              <a:gd name="T5" fmla="*/ 132 h 264"/>
              <a:gd name="T6" fmla="*/ 694 w 694"/>
              <a:gd name="T7" fmla="*/ 264 h 264"/>
            </a:gdLst>
            <a:ahLst/>
            <a:cxnLst>
              <a:cxn ang="0">
                <a:pos x="T0" y="T1"/>
              </a:cxn>
              <a:cxn ang="0">
                <a:pos x="T2" y="T3"/>
              </a:cxn>
              <a:cxn ang="0">
                <a:pos x="T4" y="T5"/>
              </a:cxn>
              <a:cxn ang="0">
                <a:pos x="T6" y="T7"/>
              </a:cxn>
            </a:cxnLst>
            <a:rect l="0" t="0" r="r" b="b"/>
            <a:pathLst>
              <a:path w="694" h="264">
                <a:moveTo>
                  <a:pt x="0" y="0"/>
                </a:moveTo>
                <a:lnTo>
                  <a:pt x="0" y="132"/>
                </a:lnTo>
                <a:lnTo>
                  <a:pt x="694" y="132"/>
                </a:lnTo>
                <a:lnTo>
                  <a:pt x="694" y="264"/>
                </a:lnTo>
              </a:path>
            </a:pathLst>
          </a:custGeom>
          <a:noFill/>
          <a:ln w="19050" cap="flat">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0AAC741B-DBF6-D3ED-A279-5997BBC742E1}"/>
              </a:ext>
            </a:extLst>
          </p:cNvPr>
          <p:cNvSpPr>
            <a:spLocks/>
          </p:cNvSpPr>
          <p:nvPr/>
        </p:nvSpPr>
        <p:spPr bwMode="auto">
          <a:xfrm>
            <a:off x="1462088" y="3529013"/>
            <a:ext cx="3175" cy="407988"/>
          </a:xfrm>
          <a:custGeom>
            <a:avLst/>
            <a:gdLst>
              <a:gd name="T0" fmla="*/ 0 w 2"/>
              <a:gd name="T1" fmla="*/ 0 h 257"/>
              <a:gd name="T2" fmla="*/ 0 w 2"/>
              <a:gd name="T3" fmla="*/ 128 h 257"/>
              <a:gd name="T4" fmla="*/ 2 w 2"/>
              <a:gd name="T5" fmla="*/ 128 h 257"/>
              <a:gd name="T6" fmla="*/ 2 w 2"/>
              <a:gd name="T7" fmla="*/ 257 h 257"/>
            </a:gdLst>
            <a:ahLst/>
            <a:cxnLst>
              <a:cxn ang="0">
                <a:pos x="T0" y="T1"/>
              </a:cxn>
              <a:cxn ang="0">
                <a:pos x="T2" y="T3"/>
              </a:cxn>
              <a:cxn ang="0">
                <a:pos x="T4" y="T5"/>
              </a:cxn>
              <a:cxn ang="0">
                <a:pos x="T6" y="T7"/>
              </a:cxn>
            </a:cxnLst>
            <a:rect l="0" t="0" r="r" b="b"/>
            <a:pathLst>
              <a:path w="2" h="257">
                <a:moveTo>
                  <a:pt x="0" y="0"/>
                </a:moveTo>
                <a:lnTo>
                  <a:pt x="0" y="128"/>
                </a:lnTo>
                <a:lnTo>
                  <a:pt x="2" y="128"/>
                </a:lnTo>
                <a:lnTo>
                  <a:pt x="2" y="257"/>
                </a:lnTo>
              </a:path>
            </a:pathLst>
          </a:custGeom>
          <a:noFill/>
          <a:ln w="190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a:extLst>
              <a:ext uri="{FF2B5EF4-FFF2-40B4-BE49-F238E27FC236}">
                <a16:creationId xmlns:a16="http://schemas.microsoft.com/office/drawing/2014/main" id="{CC9D5502-2383-CE78-4DD0-375EFCC63149}"/>
              </a:ext>
            </a:extLst>
          </p:cNvPr>
          <p:cNvSpPr>
            <a:spLocks/>
          </p:cNvSpPr>
          <p:nvPr/>
        </p:nvSpPr>
        <p:spPr bwMode="auto">
          <a:xfrm>
            <a:off x="1462088" y="3529013"/>
            <a:ext cx="736600" cy="407988"/>
          </a:xfrm>
          <a:custGeom>
            <a:avLst/>
            <a:gdLst>
              <a:gd name="T0" fmla="*/ 0 w 464"/>
              <a:gd name="T1" fmla="*/ 0 h 257"/>
              <a:gd name="T2" fmla="*/ 0 w 464"/>
              <a:gd name="T3" fmla="*/ 128 h 257"/>
              <a:gd name="T4" fmla="*/ 464 w 464"/>
              <a:gd name="T5" fmla="*/ 128 h 257"/>
              <a:gd name="T6" fmla="*/ 464 w 464"/>
              <a:gd name="T7" fmla="*/ 257 h 257"/>
            </a:gdLst>
            <a:ahLst/>
            <a:cxnLst>
              <a:cxn ang="0">
                <a:pos x="T0" y="T1"/>
              </a:cxn>
              <a:cxn ang="0">
                <a:pos x="T2" y="T3"/>
              </a:cxn>
              <a:cxn ang="0">
                <a:pos x="T4" y="T5"/>
              </a:cxn>
              <a:cxn ang="0">
                <a:pos x="T6" y="T7"/>
              </a:cxn>
            </a:cxnLst>
            <a:rect l="0" t="0" r="r" b="b"/>
            <a:pathLst>
              <a:path w="464" h="257">
                <a:moveTo>
                  <a:pt x="0" y="0"/>
                </a:moveTo>
                <a:lnTo>
                  <a:pt x="0" y="128"/>
                </a:lnTo>
                <a:lnTo>
                  <a:pt x="464" y="128"/>
                </a:lnTo>
                <a:lnTo>
                  <a:pt x="464" y="257"/>
                </a:lnTo>
              </a:path>
            </a:pathLst>
          </a:custGeom>
          <a:noFill/>
          <a:ln w="190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a:extLst>
              <a:ext uri="{FF2B5EF4-FFF2-40B4-BE49-F238E27FC236}">
                <a16:creationId xmlns:a16="http://schemas.microsoft.com/office/drawing/2014/main" id="{ADD2A97D-116C-ABFF-3859-47106B7F215A}"/>
              </a:ext>
            </a:extLst>
          </p:cNvPr>
          <p:cNvSpPr>
            <a:spLocks/>
          </p:cNvSpPr>
          <p:nvPr/>
        </p:nvSpPr>
        <p:spPr bwMode="auto">
          <a:xfrm>
            <a:off x="1462088" y="3529013"/>
            <a:ext cx="1470025" cy="407988"/>
          </a:xfrm>
          <a:custGeom>
            <a:avLst/>
            <a:gdLst>
              <a:gd name="T0" fmla="*/ 0 w 926"/>
              <a:gd name="T1" fmla="*/ 0 h 257"/>
              <a:gd name="T2" fmla="*/ 0 w 926"/>
              <a:gd name="T3" fmla="*/ 128 h 257"/>
              <a:gd name="T4" fmla="*/ 926 w 926"/>
              <a:gd name="T5" fmla="*/ 128 h 257"/>
              <a:gd name="T6" fmla="*/ 926 w 926"/>
              <a:gd name="T7" fmla="*/ 257 h 257"/>
            </a:gdLst>
            <a:ahLst/>
            <a:cxnLst>
              <a:cxn ang="0">
                <a:pos x="T0" y="T1"/>
              </a:cxn>
              <a:cxn ang="0">
                <a:pos x="T2" y="T3"/>
              </a:cxn>
              <a:cxn ang="0">
                <a:pos x="T4" y="T5"/>
              </a:cxn>
              <a:cxn ang="0">
                <a:pos x="T6" y="T7"/>
              </a:cxn>
            </a:cxnLst>
            <a:rect l="0" t="0" r="r" b="b"/>
            <a:pathLst>
              <a:path w="926" h="257">
                <a:moveTo>
                  <a:pt x="0" y="0"/>
                </a:moveTo>
                <a:lnTo>
                  <a:pt x="0" y="128"/>
                </a:lnTo>
                <a:lnTo>
                  <a:pt x="926" y="128"/>
                </a:lnTo>
                <a:lnTo>
                  <a:pt x="926" y="257"/>
                </a:lnTo>
              </a:path>
            </a:pathLst>
          </a:custGeom>
          <a:noFill/>
          <a:ln w="190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1">
            <a:extLst>
              <a:ext uri="{FF2B5EF4-FFF2-40B4-BE49-F238E27FC236}">
                <a16:creationId xmlns:a16="http://schemas.microsoft.com/office/drawing/2014/main" id="{152D972E-CB71-AA42-EFEB-D36EBB2B8ABA}"/>
              </a:ext>
            </a:extLst>
          </p:cNvPr>
          <p:cNvSpPr>
            <a:spLocks/>
          </p:cNvSpPr>
          <p:nvPr/>
        </p:nvSpPr>
        <p:spPr bwMode="auto">
          <a:xfrm>
            <a:off x="1462088" y="3529013"/>
            <a:ext cx="2206625" cy="407988"/>
          </a:xfrm>
          <a:custGeom>
            <a:avLst/>
            <a:gdLst>
              <a:gd name="T0" fmla="*/ 0 w 1390"/>
              <a:gd name="T1" fmla="*/ 0 h 257"/>
              <a:gd name="T2" fmla="*/ 0 w 1390"/>
              <a:gd name="T3" fmla="*/ 128 h 257"/>
              <a:gd name="T4" fmla="*/ 1390 w 1390"/>
              <a:gd name="T5" fmla="*/ 128 h 257"/>
              <a:gd name="T6" fmla="*/ 1390 w 1390"/>
              <a:gd name="T7" fmla="*/ 257 h 257"/>
            </a:gdLst>
            <a:ahLst/>
            <a:cxnLst>
              <a:cxn ang="0">
                <a:pos x="T0" y="T1"/>
              </a:cxn>
              <a:cxn ang="0">
                <a:pos x="T2" y="T3"/>
              </a:cxn>
              <a:cxn ang="0">
                <a:pos x="T4" y="T5"/>
              </a:cxn>
              <a:cxn ang="0">
                <a:pos x="T6" y="T7"/>
              </a:cxn>
            </a:cxnLst>
            <a:rect l="0" t="0" r="r" b="b"/>
            <a:pathLst>
              <a:path w="1390" h="257">
                <a:moveTo>
                  <a:pt x="0" y="0"/>
                </a:moveTo>
                <a:lnTo>
                  <a:pt x="0" y="128"/>
                </a:lnTo>
                <a:lnTo>
                  <a:pt x="1390" y="128"/>
                </a:lnTo>
                <a:lnTo>
                  <a:pt x="1390" y="257"/>
                </a:lnTo>
              </a:path>
            </a:pathLst>
          </a:custGeom>
          <a:noFill/>
          <a:ln w="190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a:extLst>
              <a:ext uri="{FF2B5EF4-FFF2-40B4-BE49-F238E27FC236}">
                <a16:creationId xmlns:a16="http://schemas.microsoft.com/office/drawing/2014/main" id="{5D726071-56B5-988E-42B9-8ED90CCF29F3}"/>
              </a:ext>
            </a:extLst>
          </p:cNvPr>
          <p:cNvSpPr>
            <a:spLocks/>
          </p:cNvSpPr>
          <p:nvPr/>
        </p:nvSpPr>
        <p:spPr bwMode="auto">
          <a:xfrm>
            <a:off x="2197101" y="4254500"/>
            <a:ext cx="0" cy="184150"/>
          </a:xfrm>
          <a:custGeom>
            <a:avLst/>
            <a:gdLst>
              <a:gd name="T0" fmla="*/ 0 h 116"/>
              <a:gd name="T1" fmla="*/ 59 h 116"/>
              <a:gd name="T2" fmla="*/ 59 h 116"/>
              <a:gd name="T3" fmla="*/ 116 h 116"/>
            </a:gdLst>
            <a:ahLst/>
            <a:cxnLst>
              <a:cxn ang="0">
                <a:pos x="0" y="T0"/>
              </a:cxn>
              <a:cxn ang="0">
                <a:pos x="0" y="T1"/>
              </a:cxn>
              <a:cxn ang="0">
                <a:pos x="0" y="T2"/>
              </a:cxn>
              <a:cxn ang="0">
                <a:pos x="0" y="T3"/>
              </a:cxn>
            </a:cxnLst>
            <a:rect l="0" t="0" r="r" b="b"/>
            <a:pathLst>
              <a:path h="116">
                <a:moveTo>
                  <a:pt x="0" y="0"/>
                </a:moveTo>
                <a:lnTo>
                  <a:pt x="0" y="59"/>
                </a:lnTo>
                <a:lnTo>
                  <a:pt x="0" y="59"/>
                </a:lnTo>
                <a:lnTo>
                  <a:pt x="0" y="116"/>
                </a:lnTo>
              </a:path>
            </a:pathLst>
          </a:custGeom>
          <a:noFill/>
          <a:ln w="190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3">
            <a:extLst>
              <a:ext uri="{FF2B5EF4-FFF2-40B4-BE49-F238E27FC236}">
                <a16:creationId xmlns:a16="http://schemas.microsoft.com/office/drawing/2014/main" id="{7FDD2F4C-AFD0-F46C-4055-CBA832E5FFCF}"/>
              </a:ext>
            </a:extLst>
          </p:cNvPr>
          <p:cNvSpPr>
            <a:spLocks noChangeShapeType="1"/>
          </p:cNvSpPr>
          <p:nvPr/>
        </p:nvSpPr>
        <p:spPr bwMode="auto">
          <a:xfrm>
            <a:off x="2930526" y="4254500"/>
            <a:ext cx="0" cy="184150"/>
          </a:xfrm>
          <a:prstGeom prst="line">
            <a:avLst/>
          </a:prstGeom>
          <a:noFill/>
          <a:ln w="19050" cap="flat">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4">
            <a:extLst>
              <a:ext uri="{FF2B5EF4-FFF2-40B4-BE49-F238E27FC236}">
                <a16:creationId xmlns:a16="http://schemas.microsoft.com/office/drawing/2014/main" id="{0F1C18EC-DDDC-CCBD-D1FA-9137A1EC8805}"/>
              </a:ext>
            </a:extLst>
          </p:cNvPr>
          <p:cNvSpPr>
            <a:spLocks noChangeShapeType="1"/>
          </p:cNvSpPr>
          <p:nvPr/>
        </p:nvSpPr>
        <p:spPr bwMode="auto">
          <a:xfrm>
            <a:off x="3667126" y="4254500"/>
            <a:ext cx="0" cy="184150"/>
          </a:xfrm>
          <a:prstGeom prst="line">
            <a:avLst/>
          </a:prstGeom>
          <a:noFill/>
          <a:ln w="19050" cap="flat">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5">
            <a:extLst>
              <a:ext uri="{FF2B5EF4-FFF2-40B4-BE49-F238E27FC236}">
                <a16:creationId xmlns:a16="http://schemas.microsoft.com/office/drawing/2014/main" id="{7CEF2492-8933-6381-EA03-ECA492F0AD43}"/>
              </a:ext>
            </a:extLst>
          </p:cNvPr>
          <p:cNvSpPr>
            <a:spLocks noChangeArrowheads="1"/>
          </p:cNvSpPr>
          <p:nvPr/>
        </p:nvSpPr>
        <p:spPr bwMode="auto">
          <a:xfrm>
            <a:off x="2198688" y="5262563"/>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9E6F081D-7F1A-048F-6CF8-85C109AD9237}"/>
              </a:ext>
            </a:extLst>
          </p:cNvPr>
          <p:cNvSpPr>
            <a:spLocks noChangeArrowheads="1"/>
          </p:cNvSpPr>
          <p:nvPr/>
        </p:nvSpPr>
        <p:spPr bwMode="auto">
          <a:xfrm>
            <a:off x="4851401" y="1463675"/>
            <a:ext cx="6869113" cy="46736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7">
            <a:extLst>
              <a:ext uri="{FF2B5EF4-FFF2-40B4-BE49-F238E27FC236}">
                <a16:creationId xmlns:a16="http://schemas.microsoft.com/office/drawing/2014/main" id="{B55F5920-E60D-76CE-BA23-316501A94096}"/>
              </a:ext>
            </a:extLst>
          </p:cNvPr>
          <p:cNvSpPr>
            <a:spLocks noChangeArrowheads="1"/>
          </p:cNvSpPr>
          <p:nvPr/>
        </p:nvSpPr>
        <p:spPr bwMode="auto">
          <a:xfrm>
            <a:off x="4851401" y="1463675"/>
            <a:ext cx="6869113" cy="4673600"/>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58">
            <a:extLst>
              <a:ext uri="{FF2B5EF4-FFF2-40B4-BE49-F238E27FC236}">
                <a16:creationId xmlns:a16="http://schemas.microsoft.com/office/drawing/2014/main" id="{FBBED785-6B53-DF75-9BB9-3243FA36AB2E}"/>
              </a:ext>
            </a:extLst>
          </p:cNvPr>
          <p:cNvSpPr>
            <a:spLocks noChangeArrowheads="1"/>
          </p:cNvSpPr>
          <p:nvPr/>
        </p:nvSpPr>
        <p:spPr bwMode="auto">
          <a:xfrm>
            <a:off x="4975226" y="4429125"/>
            <a:ext cx="1243013" cy="1033463"/>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9">
            <a:extLst>
              <a:ext uri="{FF2B5EF4-FFF2-40B4-BE49-F238E27FC236}">
                <a16:creationId xmlns:a16="http://schemas.microsoft.com/office/drawing/2014/main" id="{55022423-81DD-96E0-BA6F-1F5F98F31ADD}"/>
              </a:ext>
            </a:extLst>
          </p:cNvPr>
          <p:cNvSpPr>
            <a:spLocks noChangeArrowheads="1"/>
          </p:cNvSpPr>
          <p:nvPr/>
        </p:nvSpPr>
        <p:spPr bwMode="auto">
          <a:xfrm>
            <a:off x="4975226" y="4429125"/>
            <a:ext cx="1243013" cy="1033463"/>
          </a:xfrm>
          <a:prstGeom prst="rect">
            <a:avLst/>
          </a:prstGeom>
          <a:solidFill>
            <a:srgbClr val="FCE2BF"/>
          </a:solidFill>
          <a:ln w="12700" cap="flat">
            <a:solidFill>
              <a:srgbClr val="2F52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0">
            <a:extLst>
              <a:ext uri="{FF2B5EF4-FFF2-40B4-BE49-F238E27FC236}">
                <a16:creationId xmlns:a16="http://schemas.microsoft.com/office/drawing/2014/main" id="{E4CDDA4C-971A-5B02-6653-BF6B876EFFAD}"/>
              </a:ext>
            </a:extLst>
          </p:cNvPr>
          <p:cNvSpPr>
            <a:spLocks noChangeArrowheads="1"/>
          </p:cNvSpPr>
          <p:nvPr/>
        </p:nvSpPr>
        <p:spPr bwMode="auto">
          <a:xfrm>
            <a:off x="4975226" y="4429125"/>
            <a:ext cx="1243013" cy="387350"/>
          </a:xfrm>
          <a:prstGeom prst="rect">
            <a:avLst/>
          </a:prstGeom>
          <a:solidFill>
            <a:srgbClr val="BFE4EA"/>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1">
            <a:extLst>
              <a:ext uri="{FF2B5EF4-FFF2-40B4-BE49-F238E27FC236}">
                <a16:creationId xmlns:a16="http://schemas.microsoft.com/office/drawing/2014/main" id="{7F78B11D-9F01-20F6-E25C-F1C17DD42036}"/>
              </a:ext>
            </a:extLst>
          </p:cNvPr>
          <p:cNvSpPr>
            <a:spLocks noChangeArrowheads="1"/>
          </p:cNvSpPr>
          <p:nvPr/>
        </p:nvSpPr>
        <p:spPr bwMode="auto">
          <a:xfrm>
            <a:off x="4975226" y="4429125"/>
            <a:ext cx="1243013" cy="387350"/>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2">
            <a:extLst>
              <a:ext uri="{FF2B5EF4-FFF2-40B4-BE49-F238E27FC236}">
                <a16:creationId xmlns:a16="http://schemas.microsoft.com/office/drawing/2014/main" id="{2E4F36B3-25DA-87E1-1826-0B5BA378247B}"/>
              </a:ext>
            </a:extLst>
          </p:cNvPr>
          <p:cNvSpPr>
            <a:spLocks noChangeArrowheads="1"/>
          </p:cNvSpPr>
          <p:nvPr/>
        </p:nvSpPr>
        <p:spPr bwMode="auto">
          <a:xfrm>
            <a:off x="5073651" y="4481513"/>
            <a:ext cx="1166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Production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AFF8FA09-31C2-F73F-2B1D-7002717110CC}"/>
              </a:ext>
            </a:extLst>
          </p:cNvPr>
          <p:cNvSpPr>
            <a:spLocks noChangeArrowheads="1"/>
          </p:cNvSpPr>
          <p:nvPr/>
        </p:nvSpPr>
        <p:spPr bwMode="auto">
          <a:xfrm>
            <a:off x="5091113" y="4875213"/>
            <a:ext cx="179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617698A-337D-084A-73C2-436772EDA77C}"/>
              </a:ext>
            </a:extLst>
          </p:cNvPr>
          <p:cNvSpPr>
            <a:spLocks noChangeArrowheads="1"/>
          </p:cNvSpPr>
          <p:nvPr/>
        </p:nvSpPr>
        <p:spPr bwMode="auto">
          <a:xfrm>
            <a:off x="5376863" y="4860925"/>
            <a:ext cx="839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Kanban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5EFAB52-458F-E0F5-5237-E6DCC0B61FBE}"/>
              </a:ext>
            </a:extLst>
          </p:cNvPr>
          <p:cNvSpPr>
            <a:spLocks noChangeArrowheads="1"/>
          </p:cNvSpPr>
          <p:nvPr/>
        </p:nvSpPr>
        <p:spPr bwMode="auto">
          <a:xfrm>
            <a:off x="5091113" y="5146675"/>
            <a:ext cx="190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C6A259E6-154C-A66B-E97C-F59E06CCFCD3}"/>
              </a:ext>
            </a:extLst>
          </p:cNvPr>
          <p:cNvSpPr>
            <a:spLocks noChangeArrowheads="1"/>
          </p:cNvSpPr>
          <p:nvPr/>
        </p:nvSpPr>
        <p:spPr bwMode="auto">
          <a:xfrm>
            <a:off x="5376863" y="5132388"/>
            <a:ext cx="3667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68378D9E-38AC-C821-220F-28BF6FB9C81B}"/>
              </a:ext>
            </a:extLst>
          </p:cNvPr>
          <p:cNvSpPr>
            <a:spLocks noChangeArrowheads="1"/>
          </p:cNvSpPr>
          <p:nvPr/>
        </p:nvSpPr>
        <p:spPr bwMode="auto">
          <a:xfrm>
            <a:off x="5600701" y="5132388"/>
            <a:ext cx="1952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865D3F63-ABAB-C6CD-341D-D30CC64CD124}"/>
              </a:ext>
            </a:extLst>
          </p:cNvPr>
          <p:cNvSpPr>
            <a:spLocks noChangeArrowheads="1"/>
          </p:cNvSpPr>
          <p:nvPr/>
        </p:nvSpPr>
        <p:spPr bwMode="auto">
          <a:xfrm>
            <a:off x="10059988" y="1913254"/>
            <a:ext cx="1233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Forecast,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41FA4823-E9E3-2ACD-A1DE-F6B3C684E5A0}"/>
              </a:ext>
            </a:extLst>
          </p:cNvPr>
          <p:cNvSpPr>
            <a:spLocks noChangeArrowheads="1"/>
          </p:cNvSpPr>
          <p:nvPr/>
        </p:nvSpPr>
        <p:spPr bwMode="auto">
          <a:xfrm>
            <a:off x="9899650" y="2157729"/>
            <a:ext cx="762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delivery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4EDCD1FD-E64A-5305-A12A-BB423FDEDFB2}"/>
              </a:ext>
            </a:extLst>
          </p:cNvPr>
          <p:cNvSpPr>
            <a:spLocks noChangeArrowheads="1"/>
          </p:cNvSpPr>
          <p:nvPr/>
        </p:nvSpPr>
        <p:spPr bwMode="auto">
          <a:xfrm>
            <a:off x="10555288" y="2157729"/>
            <a:ext cx="1682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A50ECEC6-5F24-4411-FEA6-C85832E9B869}"/>
              </a:ext>
            </a:extLst>
          </p:cNvPr>
          <p:cNvSpPr>
            <a:spLocks noChangeArrowheads="1"/>
          </p:cNvSpPr>
          <p:nvPr/>
        </p:nvSpPr>
        <p:spPr bwMode="auto">
          <a:xfrm>
            <a:off x="10617200" y="2157729"/>
            <a:ext cx="835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relevant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CB2F6D78-B0C4-97FC-6D5A-D2F1942AF3C8}"/>
              </a:ext>
            </a:extLst>
          </p:cNvPr>
          <p:cNvSpPr>
            <a:spLocks noChangeArrowheads="1"/>
          </p:cNvSpPr>
          <p:nvPr/>
        </p:nvSpPr>
        <p:spPr bwMode="auto">
          <a:xfrm>
            <a:off x="9916564" y="4938871"/>
            <a:ext cx="1426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Delivery-relevant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58EAA7CD-96CE-086F-2D7F-9275EF0DD07C}"/>
              </a:ext>
            </a:extLst>
          </p:cNvPr>
          <p:cNvSpPr>
            <a:spLocks noChangeArrowheads="1"/>
          </p:cNvSpPr>
          <p:nvPr/>
        </p:nvSpPr>
        <p:spPr bwMode="auto">
          <a:xfrm>
            <a:off x="10712451" y="4886325"/>
            <a:ext cx="1666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Freeform 75">
            <a:extLst>
              <a:ext uri="{FF2B5EF4-FFF2-40B4-BE49-F238E27FC236}">
                <a16:creationId xmlns:a16="http://schemas.microsoft.com/office/drawing/2014/main" id="{4E4872FD-1012-6FF6-071E-ECCB01CE65E1}"/>
              </a:ext>
            </a:extLst>
          </p:cNvPr>
          <p:cNvSpPr>
            <a:spLocks/>
          </p:cNvSpPr>
          <p:nvPr/>
        </p:nvSpPr>
        <p:spPr bwMode="auto">
          <a:xfrm>
            <a:off x="7162801" y="3935413"/>
            <a:ext cx="1924050" cy="468313"/>
          </a:xfrm>
          <a:custGeom>
            <a:avLst/>
            <a:gdLst>
              <a:gd name="T0" fmla="*/ 4891 w 5048"/>
              <a:gd name="T1" fmla="*/ 1228 h 1228"/>
              <a:gd name="T2" fmla="*/ 4434 w 5048"/>
              <a:gd name="T3" fmla="*/ 921 h 1228"/>
              <a:gd name="T4" fmla="*/ 4588 w 5048"/>
              <a:gd name="T5" fmla="*/ 921 h 1228"/>
              <a:gd name="T6" fmla="*/ 0 w 5048"/>
              <a:gd name="T7" fmla="*/ 0 h 1228"/>
              <a:gd name="T8" fmla="*/ 307 w 5048"/>
              <a:gd name="T9" fmla="*/ 0 h 1228"/>
              <a:gd name="T10" fmla="*/ 4895 w 5048"/>
              <a:gd name="T11" fmla="*/ 921 h 1228"/>
              <a:gd name="T12" fmla="*/ 5048 w 5048"/>
              <a:gd name="T13" fmla="*/ 921 h 1228"/>
              <a:gd name="T14" fmla="*/ 4891 w 5048"/>
              <a:gd name="T15" fmla="*/ 1228 h 1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8" h="1228">
                <a:moveTo>
                  <a:pt x="4891" y="1228"/>
                </a:moveTo>
                <a:lnTo>
                  <a:pt x="4434" y="921"/>
                </a:lnTo>
                <a:lnTo>
                  <a:pt x="4588" y="921"/>
                </a:lnTo>
                <a:cubicBezTo>
                  <a:pt x="4047" y="379"/>
                  <a:pt x="2161" y="0"/>
                  <a:pt x="0" y="0"/>
                </a:cubicBezTo>
                <a:lnTo>
                  <a:pt x="307" y="0"/>
                </a:lnTo>
                <a:cubicBezTo>
                  <a:pt x="2468" y="0"/>
                  <a:pt x="4354" y="379"/>
                  <a:pt x="4895" y="921"/>
                </a:cubicBezTo>
                <a:lnTo>
                  <a:pt x="5048" y="921"/>
                </a:lnTo>
                <a:lnTo>
                  <a:pt x="4891" y="1228"/>
                </a:lnTo>
                <a:close/>
              </a:path>
            </a:pathLst>
          </a:custGeom>
          <a:solidFill>
            <a:srgbClr val="BF9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2378D6F4-68BF-166E-3A13-DDC5E55C2764}"/>
              </a:ext>
            </a:extLst>
          </p:cNvPr>
          <p:cNvSpPr>
            <a:spLocks/>
          </p:cNvSpPr>
          <p:nvPr/>
        </p:nvSpPr>
        <p:spPr bwMode="auto">
          <a:xfrm>
            <a:off x="5357813" y="3935413"/>
            <a:ext cx="1863725" cy="468313"/>
          </a:xfrm>
          <a:custGeom>
            <a:avLst/>
            <a:gdLst>
              <a:gd name="T0" fmla="*/ 4892 w 4892"/>
              <a:gd name="T1" fmla="*/ 1 h 1228"/>
              <a:gd name="T2" fmla="*/ 307 w 4892"/>
              <a:gd name="T3" fmla="*/ 1228 h 1228"/>
              <a:gd name="T4" fmla="*/ 0 w 4892"/>
              <a:gd name="T5" fmla="*/ 1228 h 1228"/>
              <a:gd name="T6" fmla="*/ 4738 w 4892"/>
              <a:gd name="T7" fmla="*/ 0 h 1228"/>
              <a:gd name="T8" fmla="*/ 4892 w 4892"/>
              <a:gd name="T9" fmla="*/ 1 h 1228"/>
            </a:gdLst>
            <a:ahLst/>
            <a:cxnLst>
              <a:cxn ang="0">
                <a:pos x="T0" y="T1"/>
              </a:cxn>
              <a:cxn ang="0">
                <a:pos x="T2" y="T3"/>
              </a:cxn>
              <a:cxn ang="0">
                <a:pos x="T4" y="T5"/>
              </a:cxn>
              <a:cxn ang="0">
                <a:pos x="T6" y="T7"/>
              </a:cxn>
              <a:cxn ang="0">
                <a:pos x="T8" y="T9"/>
              </a:cxn>
            </a:cxnLst>
            <a:rect l="0" t="0" r="r" b="b"/>
            <a:pathLst>
              <a:path w="4892" h="1228">
                <a:moveTo>
                  <a:pt x="4892" y="1"/>
                </a:moveTo>
                <a:cubicBezTo>
                  <a:pt x="2336" y="23"/>
                  <a:pt x="307" y="566"/>
                  <a:pt x="307" y="1228"/>
                </a:cubicBezTo>
                <a:lnTo>
                  <a:pt x="0" y="1228"/>
                </a:lnTo>
                <a:cubicBezTo>
                  <a:pt x="0" y="550"/>
                  <a:pt x="2122" y="0"/>
                  <a:pt x="4738" y="0"/>
                </a:cubicBezTo>
                <a:cubicBezTo>
                  <a:pt x="4789" y="0"/>
                  <a:pt x="4841" y="1"/>
                  <a:pt x="4892" y="1"/>
                </a:cubicBezTo>
                <a:close/>
              </a:path>
            </a:pathLst>
          </a:custGeom>
          <a:solidFill>
            <a:srgbClr val="9A74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AC223D09-AEA1-C722-0936-D775A9B876BF}"/>
              </a:ext>
            </a:extLst>
          </p:cNvPr>
          <p:cNvSpPr>
            <a:spLocks/>
          </p:cNvSpPr>
          <p:nvPr/>
        </p:nvSpPr>
        <p:spPr bwMode="auto">
          <a:xfrm>
            <a:off x="5357813" y="3935413"/>
            <a:ext cx="3729038" cy="468313"/>
          </a:xfrm>
          <a:custGeom>
            <a:avLst/>
            <a:gdLst>
              <a:gd name="T0" fmla="*/ 4892 w 9786"/>
              <a:gd name="T1" fmla="*/ 1 h 1228"/>
              <a:gd name="T2" fmla="*/ 307 w 9786"/>
              <a:gd name="T3" fmla="*/ 1228 h 1228"/>
              <a:gd name="T4" fmla="*/ 0 w 9786"/>
              <a:gd name="T5" fmla="*/ 1228 h 1228"/>
              <a:gd name="T6" fmla="*/ 4738 w 9786"/>
              <a:gd name="T7" fmla="*/ 0 h 1228"/>
              <a:gd name="T8" fmla="*/ 5045 w 9786"/>
              <a:gd name="T9" fmla="*/ 0 h 1228"/>
              <a:gd name="T10" fmla="*/ 9633 w 9786"/>
              <a:gd name="T11" fmla="*/ 921 h 1228"/>
              <a:gd name="T12" fmla="*/ 9786 w 9786"/>
              <a:gd name="T13" fmla="*/ 921 h 1228"/>
              <a:gd name="T14" fmla="*/ 9629 w 9786"/>
              <a:gd name="T15" fmla="*/ 1228 h 1228"/>
              <a:gd name="T16" fmla="*/ 9172 w 9786"/>
              <a:gd name="T17" fmla="*/ 921 h 1228"/>
              <a:gd name="T18" fmla="*/ 9326 w 9786"/>
              <a:gd name="T19" fmla="*/ 921 h 1228"/>
              <a:gd name="T20" fmla="*/ 4738 w 9786"/>
              <a:gd name="T21"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86" h="1228">
                <a:moveTo>
                  <a:pt x="4892" y="1"/>
                </a:moveTo>
                <a:cubicBezTo>
                  <a:pt x="2336" y="23"/>
                  <a:pt x="307" y="566"/>
                  <a:pt x="307" y="1228"/>
                </a:cubicBezTo>
                <a:lnTo>
                  <a:pt x="0" y="1228"/>
                </a:lnTo>
                <a:cubicBezTo>
                  <a:pt x="0" y="550"/>
                  <a:pt x="2122" y="0"/>
                  <a:pt x="4738" y="0"/>
                </a:cubicBezTo>
                <a:lnTo>
                  <a:pt x="5045" y="0"/>
                </a:lnTo>
                <a:cubicBezTo>
                  <a:pt x="7206" y="0"/>
                  <a:pt x="9092" y="379"/>
                  <a:pt x="9633" y="921"/>
                </a:cubicBezTo>
                <a:lnTo>
                  <a:pt x="9786" y="921"/>
                </a:lnTo>
                <a:lnTo>
                  <a:pt x="9629" y="1228"/>
                </a:lnTo>
                <a:lnTo>
                  <a:pt x="9172" y="921"/>
                </a:lnTo>
                <a:lnTo>
                  <a:pt x="9326" y="921"/>
                </a:lnTo>
                <a:cubicBezTo>
                  <a:pt x="8785" y="379"/>
                  <a:pt x="6899" y="0"/>
                  <a:pt x="4738" y="0"/>
                </a:cubicBezTo>
              </a:path>
            </a:pathLst>
          </a:custGeom>
          <a:solidFill>
            <a:schemeClr val="accent3">
              <a:lumMod val="60000"/>
              <a:lumOff val="40000"/>
            </a:schemeClr>
          </a:solidFill>
          <a:ln w="12700"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78">
            <a:extLst>
              <a:ext uri="{FF2B5EF4-FFF2-40B4-BE49-F238E27FC236}">
                <a16:creationId xmlns:a16="http://schemas.microsoft.com/office/drawing/2014/main" id="{217F2989-BCBA-DB57-FA72-7F591ABAF8AB}"/>
              </a:ext>
            </a:extLst>
          </p:cNvPr>
          <p:cNvSpPr>
            <a:spLocks noChangeArrowheads="1"/>
          </p:cNvSpPr>
          <p:nvPr/>
        </p:nvSpPr>
        <p:spPr bwMode="auto">
          <a:xfrm>
            <a:off x="6467476" y="3846513"/>
            <a:ext cx="1693863" cy="271463"/>
          </a:xfrm>
          <a:prstGeom prst="ellipse">
            <a:avLst/>
          </a:prstGeom>
          <a:solidFill>
            <a:srgbClr val="BFE4E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79">
            <a:extLst>
              <a:ext uri="{FF2B5EF4-FFF2-40B4-BE49-F238E27FC236}">
                <a16:creationId xmlns:a16="http://schemas.microsoft.com/office/drawing/2014/main" id="{0DAA438B-3B3C-7A8B-E051-6531F2981DC5}"/>
              </a:ext>
            </a:extLst>
          </p:cNvPr>
          <p:cNvSpPr>
            <a:spLocks noChangeArrowheads="1"/>
          </p:cNvSpPr>
          <p:nvPr/>
        </p:nvSpPr>
        <p:spPr bwMode="auto">
          <a:xfrm>
            <a:off x="6467476" y="3846513"/>
            <a:ext cx="1693863" cy="271463"/>
          </a:xfrm>
          <a:prstGeom prst="ellipse">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0">
            <a:extLst>
              <a:ext uri="{FF2B5EF4-FFF2-40B4-BE49-F238E27FC236}">
                <a16:creationId xmlns:a16="http://schemas.microsoft.com/office/drawing/2014/main" id="{9CD1FB37-EBA8-2BC9-6040-A6F0260583E2}"/>
              </a:ext>
            </a:extLst>
          </p:cNvPr>
          <p:cNvSpPr>
            <a:spLocks noChangeArrowheads="1"/>
          </p:cNvSpPr>
          <p:nvPr/>
        </p:nvSpPr>
        <p:spPr bwMode="auto">
          <a:xfrm>
            <a:off x="6829426" y="3875088"/>
            <a:ext cx="1073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Control Cycle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8">
            <a:extLst>
              <a:ext uri="{FF2B5EF4-FFF2-40B4-BE49-F238E27FC236}">
                <a16:creationId xmlns:a16="http://schemas.microsoft.com/office/drawing/2014/main" id="{F449FDC5-8995-CEC7-3FBC-4C6517BE2B16}"/>
              </a:ext>
            </a:extLst>
          </p:cNvPr>
          <p:cNvSpPr>
            <a:spLocks noChangeArrowheads="1"/>
          </p:cNvSpPr>
          <p:nvPr/>
        </p:nvSpPr>
        <p:spPr bwMode="auto">
          <a:xfrm>
            <a:off x="4964113" y="2276475"/>
            <a:ext cx="1244600" cy="1031875"/>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9">
            <a:extLst>
              <a:ext uri="{FF2B5EF4-FFF2-40B4-BE49-F238E27FC236}">
                <a16:creationId xmlns:a16="http://schemas.microsoft.com/office/drawing/2014/main" id="{18BE0E83-3083-4935-F1FB-4C4E6085D95C}"/>
              </a:ext>
            </a:extLst>
          </p:cNvPr>
          <p:cNvSpPr>
            <a:spLocks noChangeArrowheads="1"/>
          </p:cNvSpPr>
          <p:nvPr/>
        </p:nvSpPr>
        <p:spPr bwMode="auto">
          <a:xfrm>
            <a:off x="4964113" y="2276475"/>
            <a:ext cx="1244600" cy="1031875"/>
          </a:xfrm>
          <a:prstGeom prst="rect">
            <a:avLst/>
          </a:prstGeom>
          <a:solidFill>
            <a:srgbClr val="FCE2BF"/>
          </a:solidFill>
          <a:ln w="12700" cap="flat">
            <a:solidFill>
              <a:srgbClr val="2F52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90">
            <a:extLst>
              <a:ext uri="{FF2B5EF4-FFF2-40B4-BE49-F238E27FC236}">
                <a16:creationId xmlns:a16="http://schemas.microsoft.com/office/drawing/2014/main" id="{AFECA70B-DB22-26A3-69F1-05D3721F365C}"/>
              </a:ext>
            </a:extLst>
          </p:cNvPr>
          <p:cNvSpPr>
            <a:spLocks noChangeArrowheads="1"/>
          </p:cNvSpPr>
          <p:nvPr/>
        </p:nvSpPr>
        <p:spPr bwMode="auto">
          <a:xfrm>
            <a:off x="4964113" y="2276475"/>
            <a:ext cx="1244600" cy="387350"/>
          </a:xfrm>
          <a:prstGeom prst="rect">
            <a:avLst/>
          </a:prstGeom>
          <a:solidFill>
            <a:srgbClr val="BFE4EA"/>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Rectangle 91">
            <a:extLst>
              <a:ext uri="{FF2B5EF4-FFF2-40B4-BE49-F238E27FC236}">
                <a16:creationId xmlns:a16="http://schemas.microsoft.com/office/drawing/2014/main" id="{E45FD1F7-69C5-4215-161F-C0282BF9EA63}"/>
              </a:ext>
            </a:extLst>
          </p:cNvPr>
          <p:cNvSpPr>
            <a:spLocks noChangeArrowheads="1"/>
          </p:cNvSpPr>
          <p:nvPr/>
        </p:nvSpPr>
        <p:spPr bwMode="auto">
          <a:xfrm>
            <a:off x="4964113" y="2276475"/>
            <a:ext cx="1244600" cy="387350"/>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92">
            <a:extLst>
              <a:ext uri="{FF2B5EF4-FFF2-40B4-BE49-F238E27FC236}">
                <a16:creationId xmlns:a16="http://schemas.microsoft.com/office/drawing/2014/main" id="{39A14E50-67B0-80DA-1ED1-24DE27B94194}"/>
              </a:ext>
            </a:extLst>
          </p:cNvPr>
          <p:cNvSpPr>
            <a:spLocks noChangeArrowheads="1"/>
          </p:cNvSpPr>
          <p:nvPr/>
        </p:nvSpPr>
        <p:spPr bwMode="auto">
          <a:xfrm>
            <a:off x="5362576" y="2327275"/>
            <a:ext cx="60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E6E00244-583B-E774-F358-D472AC1DB355}"/>
              </a:ext>
            </a:extLst>
          </p:cNvPr>
          <p:cNvSpPr>
            <a:spLocks noChangeArrowheads="1"/>
          </p:cNvSpPr>
          <p:nvPr/>
        </p:nvSpPr>
        <p:spPr bwMode="auto">
          <a:xfrm>
            <a:off x="5138738" y="2732088"/>
            <a:ext cx="912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Module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4">
            <a:extLst>
              <a:ext uri="{FF2B5EF4-FFF2-40B4-BE49-F238E27FC236}">
                <a16:creationId xmlns:a16="http://schemas.microsoft.com/office/drawing/2014/main" id="{B7EF9131-61A5-78F8-09EB-538FB1452958}"/>
              </a:ext>
            </a:extLst>
          </p:cNvPr>
          <p:cNvSpPr>
            <a:spLocks noChangeArrowheads="1"/>
          </p:cNvSpPr>
          <p:nvPr/>
        </p:nvSpPr>
        <p:spPr bwMode="auto">
          <a:xfrm>
            <a:off x="5138738" y="3008313"/>
            <a:ext cx="1028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Assembly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Freeform 95">
            <a:extLst>
              <a:ext uri="{FF2B5EF4-FFF2-40B4-BE49-F238E27FC236}">
                <a16:creationId xmlns:a16="http://schemas.microsoft.com/office/drawing/2014/main" id="{1D3B4673-7C57-C793-E55E-2C83615A638D}"/>
              </a:ext>
            </a:extLst>
          </p:cNvPr>
          <p:cNvSpPr>
            <a:spLocks noEditPoints="1"/>
          </p:cNvSpPr>
          <p:nvPr/>
        </p:nvSpPr>
        <p:spPr bwMode="auto">
          <a:xfrm>
            <a:off x="965201" y="3343275"/>
            <a:ext cx="7081838" cy="1941513"/>
          </a:xfrm>
          <a:custGeom>
            <a:avLst/>
            <a:gdLst>
              <a:gd name="T0" fmla="*/ 146 w 4461"/>
              <a:gd name="T1" fmla="*/ 12 h 1223"/>
              <a:gd name="T2" fmla="*/ 137 w 4461"/>
              <a:gd name="T3" fmla="*/ 16 h 1223"/>
              <a:gd name="T4" fmla="*/ 131 w 4461"/>
              <a:gd name="T5" fmla="*/ 21 h 1223"/>
              <a:gd name="T6" fmla="*/ 122 w 4461"/>
              <a:gd name="T7" fmla="*/ 30 h 1223"/>
              <a:gd name="T8" fmla="*/ 116 w 4461"/>
              <a:gd name="T9" fmla="*/ 39 h 1223"/>
              <a:gd name="T10" fmla="*/ 97 w 4461"/>
              <a:gd name="T11" fmla="*/ 72 h 1223"/>
              <a:gd name="T12" fmla="*/ 85 w 4461"/>
              <a:gd name="T13" fmla="*/ 102 h 1223"/>
              <a:gd name="T14" fmla="*/ 68 w 4461"/>
              <a:gd name="T15" fmla="*/ 154 h 1223"/>
              <a:gd name="T16" fmla="*/ 57 w 4461"/>
              <a:gd name="T17" fmla="*/ 194 h 1223"/>
              <a:gd name="T18" fmla="*/ 43 w 4461"/>
              <a:gd name="T19" fmla="*/ 260 h 1223"/>
              <a:gd name="T20" fmla="*/ 35 w 4461"/>
              <a:gd name="T21" fmla="*/ 308 h 1223"/>
              <a:gd name="T22" fmla="*/ 25 w 4461"/>
              <a:gd name="T23" fmla="*/ 384 h 1223"/>
              <a:gd name="T24" fmla="*/ 20 w 4461"/>
              <a:gd name="T25" fmla="*/ 437 h 1223"/>
              <a:gd name="T26" fmla="*/ 14 w 4461"/>
              <a:gd name="T27" fmla="*/ 519 h 1223"/>
              <a:gd name="T28" fmla="*/ 13 w 4461"/>
              <a:gd name="T29" fmla="*/ 574 h 1223"/>
              <a:gd name="T30" fmla="*/ 19 w 4461"/>
              <a:gd name="T31" fmla="*/ 628 h 1223"/>
              <a:gd name="T32" fmla="*/ 36 w 4461"/>
              <a:gd name="T33" fmla="*/ 654 h 1223"/>
              <a:gd name="T34" fmla="*/ 87 w 4461"/>
              <a:gd name="T35" fmla="*/ 695 h 1223"/>
              <a:gd name="T36" fmla="*/ 135 w 4461"/>
              <a:gd name="T37" fmla="*/ 722 h 1223"/>
              <a:gd name="T38" fmla="*/ 229 w 4461"/>
              <a:gd name="T39" fmla="*/ 762 h 1223"/>
              <a:gd name="T40" fmla="*/ 305 w 4461"/>
              <a:gd name="T41" fmla="*/ 789 h 1223"/>
              <a:gd name="T42" fmla="*/ 438 w 4461"/>
              <a:gd name="T43" fmla="*/ 828 h 1223"/>
              <a:gd name="T44" fmla="*/ 539 w 4461"/>
              <a:gd name="T45" fmla="*/ 854 h 1223"/>
              <a:gd name="T46" fmla="*/ 707 w 4461"/>
              <a:gd name="T47" fmla="*/ 892 h 1223"/>
              <a:gd name="T48" fmla="*/ 830 w 4461"/>
              <a:gd name="T49" fmla="*/ 916 h 1223"/>
              <a:gd name="T50" fmla="*/ 1030 w 4461"/>
              <a:gd name="T51" fmla="*/ 951 h 1223"/>
              <a:gd name="T52" fmla="*/ 1172 w 4461"/>
              <a:gd name="T53" fmla="*/ 974 h 1223"/>
              <a:gd name="T54" fmla="*/ 1399 w 4461"/>
              <a:gd name="T55" fmla="*/ 1006 h 1223"/>
              <a:gd name="T56" fmla="*/ 1559 w 4461"/>
              <a:gd name="T57" fmla="*/ 1027 h 1223"/>
              <a:gd name="T58" fmla="*/ 1810 w 4461"/>
              <a:gd name="T59" fmla="*/ 1056 h 1223"/>
              <a:gd name="T60" fmla="*/ 1984 w 4461"/>
              <a:gd name="T61" fmla="*/ 1074 h 1223"/>
              <a:gd name="T62" fmla="*/ 2255 w 4461"/>
              <a:gd name="T63" fmla="*/ 1099 h 1223"/>
              <a:gd name="T64" fmla="*/ 2442 w 4461"/>
              <a:gd name="T65" fmla="*/ 1114 h 1223"/>
              <a:gd name="T66" fmla="*/ 2826 w 4461"/>
              <a:gd name="T67" fmla="*/ 1141 h 1223"/>
              <a:gd name="T68" fmla="*/ 3223 w 4461"/>
              <a:gd name="T69" fmla="*/ 1163 h 1223"/>
              <a:gd name="T70" fmla="*/ 3837 w 4461"/>
              <a:gd name="T71" fmla="*/ 1185 h 1223"/>
              <a:gd name="T72" fmla="*/ 4253 w 4461"/>
              <a:gd name="T73" fmla="*/ 1192 h 1223"/>
              <a:gd name="T74" fmla="*/ 3837 w 4461"/>
              <a:gd name="T75" fmla="*/ 1197 h 1223"/>
              <a:gd name="T76" fmla="*/ 2825 w 4461"/>
              <a:gd name="T77" fmla="*/ 1153 h 1223"/>
              <a:gd name="T78" fmla="*/ 2254 w 4461"/>
              <a:gd name="T79" fmla="*/ 1111 h 1223"/>
              <a:gd name="T80" fmla="*/ 1809 w 4461"/>
              <a:gd name="T81" fmla="*/ 1068 h 1223"/>
              <a:gd name="T82" fmla="*/ 1398 w 4461"/>
              <a:gd name="T83" fmla="*/ 1018 h 1223"/>
              <a:gd name="T84" fmla="*/ 1028 w 4461"/>
              <a:gd name="T85" fmla="*/ 963 h 1223"/>
              <a:gd name="T86" fmla="*/ 704 w 4461"/>
              <a:gd name="T87" fmla="*/ 904 h 1223"/>
              <a:gd name="T88" fmla="*/ 435 w 4461"/>
              <a:gd name="T89" fmla="*/ 840 h 1223"/>
              <a:gd name="T90" fmla="*/ 225 w 4461"/>
              <a:gd name="T91" fmla="*/ 774 h 1223"/>
              <a:gd name="T92" fmla="*/ 80 w 4461"/>
              <a:gd name="T93" fmla="*/ 705 h 1223"/>
              <a:gd name="T94" fmla="*/ 8 w 4461"/>
              <a:gd name="T95" fmla="*/ 633 h 1223"/>
              <a:gd name="T96" fmla="*/ 2 w 4461"/>
              <a:gd name="T97" fmla="*/ 518 h 1223"/>
              <a:gd name="T98" fmla="*/ 13 w 4461"/>
              <a:gd name="T99" fmla="*/ 383 h 1223"/>
              <a:gd name="T100" fmla="*/ 31 w 4461"/>
              <a:gd name="T101" fmla="*/ 258 h 1223"/>
              <a:gd name="T102" fmla="*/ 56 w 4461"/>
              <a:gd name="T103" fmla="*/ 151 h 1223"/>
              <a:gd name="T104" fmla="*/ 86 w 4461"/>
              <a:gd name="T105" fmla="*/ 67 h 1223"/>
              <a:gd name="T106" fmla="*/ 112 w 4461"/>
              <a:gd name="T107" fmla="*/ 23 h 1223"/>
              <a:gd name="T108" fmla="*/ 130 w 4461"/>
              <a:gd name="T109" fmla="*/ 6 h 1223"/>
              <a:gd name="T110" fmla="*/ 150 w 4461"/>
              <a:gd name="T111" fmla="*/ 0 h 1223"/>
              <a:gd name="T112" fmla="*/ 4414 w 4461"/>
              <a:gd name="T113" fmla="*/ 117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61" h="1223">
                <a:moveTo>
                  <a:pt x="151" y="12"/>
                </a:moveTo>
                <a:lnTo>
                  <a:pt x="148" y="12"/>
                </a:lnTo>
                <a:lnTo>
                  <a:pt x="148" y="12"/>
                </a:lnTo>
                <a:lnTo>
                  <a:pt x="145" y="13"/>
                </a:lnTo>
                <a:lnTo>
                  <a:pt x="146" y="12"/>
                </a:lnTo>
                <a:lnTo>
                  <a:pt x="142" y="13"/>
                </a:lnTo>
                <a:lnTo>
                  <a:pt x="143" y="13"/>
                </a:lnTo>
                <a:lnTo>
                  <a:pt x="139" y="15"/>
                </a:lnTo>
                <a:lnTo>
                  <a:pt x="140" y="14"/>
                </a:lnTo>
                <a:lnTo>
                  <a:pt x="137" y="16"/>
                </a:lnTo>
                <a:lnTo>
                  <a:pt x="137" y="16"/>
                </a:lnTo>
                <a:lnTo>
                  <a:pt x="134" y="18"/>
                </a:lnTo>
                <a:lnTo>
                  <a:pt x="134" y="18"/>
                </a:lnTo>
                <a:lnTo>
                  <a:pt x="131" y="21"/>
                </a:lnTo>
                <a:lnTo>
                  <a:pt x="131" y="21"/>
                </a:lnTo>
                <a:lnTo>
                  <a:pt x="128" y="24"/>
                </a:lnTo>
                <a:lnTo>
                  <a:pt x="128" y="23"/>
                </a:lnTo>
                <a:lnTo>
                  <a:pt x="125" y="27"/>
                </a:lnTo>
                <a:lnTo>
                  <a:pt x="125" y="27"/>
                </a:lnTo>
                <a:lnTo>
                  <a:pt x="122" y="30"/>
                </a:lnTo>
                <a:lnTo>
                  <a:pt x="122" y="30"/>
                </a:lnTo>
                <a:lnTo>
                  <a:pt x="118" y="35"/>
                </a:lnTo>
                <a:lnTo>
                  <a:pt x="119" y="34"/>
                </a:lnTo>
                <a:lnTo>
                  <a:pt x="115" y="39"/>
                </a:lnTo>
                <a:lnTo>
                  <a:pt x="116" y="39"/>
                </a:lnTo>
                <a:lnTo>
                  <a:pt x="109" y="49"/>
                </a:lnTo>
                <a:lnTo>
                  <a:pt x="109" y="48"/>
                </a:lnTo>
                <a:lnTo>
                  <a:pt x="103" y="60"/>
                </a:lnTo>
                <a:lnTo>
                  <a:pt x="103" y="60"/>
                </a:lnTo>
                <a:lnTo>
                  <a:pt x="97" y="72"/>
                </a:lnTo>
                <a:lnTo>
                  <a:pt x="97" y="72"/>
                </a:lnTo>
                <a:lnTo>
                  <a:pt x="91" y="86"/>
                </a:lnTo>
                <a:lnTo>
                  <a:pt x="91" y="86"/>
                </a:lnTo>
                <a:lnTo>
                  <a:pt x="85" y="102"/>
                </a:lnTo>
                <a:lnTo>
                  <a:pt x="85" y="102"/>
                </a:lnTo>
                <a:lnTo>
                  <a:pt x="79" y="118"/>
                </a:lnTo>
                <a:lnTo>
                  <a:pt x="79" y="118"/>
                </a:lnTo>
                <a:lnTo>
                  <a:pt x="73" y="135"/>
                </a:lnTo>
                <a:lnTo>
                  <a:pt x="73" y="135"/>
                </a:lnTo>
                <a:lnTo>
                  <a:pt x="68" y="154"/>
                </a:lnTo>
                <a:lnTo>
                  <a:pt x="68" y="154"/>
                </a:lnTo>
                <a:lnTo>
                  <a:pt x="63" y="173"/>
                </a:lnTo>
                <a:lnTo>
                  <a:pt x="63" y="173"/>
                </a:lnTo>
                <a:lnTo>
                  <a:pt x="57" y="194"/>
                </a:lnTo>
                <a:lnTo>
                  <a:pt x="57" y="194"/>
                </a:lnTo>
                <a:lnTo>
                  <a:pt x="52" y="215"/>
                </a:lnTo>
                <a:lnTo>
                  <a:pt x="52" y="215"/>
                </a:lnTo>
                <a:lnTo>
                  <a:pt x="48" y="237"/>
                </a:lnTo>
                <a:lnTo>
                  <a:pt x="48" y="237"/>
                </a:lnTo>
                <a:lnTo>
                  <a:pt x="43" y="260"/>
                </a:lnTo>
                <a:lnTo>
                  <a:pt x="43" y="260"/>
                </a:lnTo>
                <a:lnTo>
                  <a:pt x="39" y="284"/>
                </a:lnTo>
                <a:lnTo>
                  <a:pt x="39" y="283"/>
                </a:lnTo>
                <a:lnTo>
                  <a:pt x="35" y="308"/>
                </a:lnTo>
                <a:lnTo>
                  <a:pt x="35" y="308"/>
                </a:lnTo>
                <a:lnTo>
                  <a:pt x="31" y="333"/>
                </a:lnTo>
                <a:lnTo>
                  <a:pt x="31" y="333"/>
                </a:lnTo>
                <a:lnTo>
                  <a:pt x="28" y="358"/>
                </a:lnTo>
                <a:lnTo>
                  <a:pt x="28" y="358"/>
                </a:lnTo>
                <a:lnTo>
                  <a:pt x="25" y="384"/>
                </a:lnTo>
                <a:lnTo>
                  <a:pt x="25" y="384"/>
                </a:lnTo>
                <a:lnTo>
                  <a:pt x="22" y="410"/>
                </a:lnTo>
                <a:lnTo>
                  <a:pt x="22" y="410"/>
                </a:lnTo>
                <a:lnTo>
                  <a:pt x="20" y="437"/>
                </a:lnTo>
                <a:lnTo>
                  <a:pt x="20" y="437"/>
                </a:lnTo>
                <a:lnTo>
                  <a:pt x="17" y="464"/>
                </a:lnTo>
                <a:lnTo>
                  <a:pt x="17" y="464"/>
                </a:lnTo>
                <a:lnTo>
                  <a:pt x="16" y="491"/>
                </a:lnTo>
                <a:lnTo>
                  <a:pt x="16" y="491"/>
                </a:lnTo>
                <a:lnTo>
                  <a:pt x="14" y="519"/>
                </a:lnTo>
                <a:lnTo>
                  <a:pt x="14" y="519"/>
                </a:lnTo>
                <a:lnTo>
                  <a:pt x="13" y="547"/>
                </a:lnTo>
                <a:lnTo>
                  <a:pt x="13" y="547"/>
                </a:lnTo>
                <a:lnTo>
                  <a:pt x="13" y="574"/>
                </a:lnTo>
                <a:lnTo>
                  <a:pt x="13" y="574"/>
                </a:lnTo>
                <a:lnTo>
                  <a:pt x="12" y="602"/>
                </a:lnTo>
                <a:lnTo>
                  <a:pt x="12" y="602"/>
                </a:lnTo>
                <a:lnTo>
                  <a:pt x="14" y="616"/>
                </a:lnTo>
                <a:lnTo>
                  <a:pt x="14" y="614"/>
                </a:lnTo>
                <a:lnTo>
                  <a:pt x="19" y="628"/>
                </a:lnTo>
                <a:lnTo>
                  <a:pt x="18" y="627"/>
                </a:lnTo>
                <a:lnTo>
                  <a:pt x="26" y="641"/>
                </a:lnTo>
                <a:lnTo>
                  <a:pt x="26" y="640"/>
                </a:lnTo>
                <a:lnTo>
                  <a:pt x="37" y="654"/>
                </a:lnTo>
                <a:lnTo>
                  <a:pt x="36" y="654"/>
                </a:lnTo>
                <a:lnTo>
                  <a:pt x="50" y="668"/>
                </a:lnTo>
                <a:lnTo>
                  <a:pt x="50" y="667"/>
                </a:lnTo>
                <a:lnTo>
                  <a:pt x="67" y="681"/>
                </a:lnTo>
                <a:lnTo>
                  <a:pt x="67" y="681"/>
                </a:lnTo>
                <a:lnTo>
                  <a:pt x="87" y="695"/>
                </a:lnTo>
                <a:lnTo>
                  <a:pt x="87" y="695"/>
                </a:lnTo>
                <a:lnTo>
                  <a:pt x="110" y="708"/>
                </a:lnTo>
                <a:lnTo>
                  <a:pt x="109" y="708"/>
                </a:lnTo>
                <a:lnTo>
                  <a:pt x="135" y="722"/>
                </a:lnTo>
                <a:lnTo>
                  <a:pt x="135" y="722"/>
                </a:lnTo>
                <a:lnTo>
                  <a:pt x="164" y="736"/>
                </a:lnTo>
                <a:lnTo>
                  <a:pt x="164" y="736"/>
                </a:lnTo>
                <a:lnTo>
                  <a:pt x="195" y="749"/>
                </a:lnTo>
                <a:lnTo>
                  <a:pt x="195" y="749"/>
                </a:lnTo>
                <a:lnTo>
                  <a:pt x="229" y="762"/>
                </a:lnTo>
                <a:lnTo>
                  <a:pt x="229" y="762"/>
                </a:lnTo>
                <a:lnTo>
                  <a:pt x="266" y="776"/>
                </a:lnTo>
                <a:lnTo>
                  <a:pt x="266" y="776"/>
                </a:lnTo>
                <a:lnTo>
                  <a:pt x="305" y="789"/>
                </a:lnTo>
                <a:lnTo>
                  <a:pt x="305" y="789"/>
                </a:lnTo>
                <a:lnTo>
                  <a:pt x="347" y="803"/>
                </a:lnTo>
                <a:lnTo>
                  <a:pt x="347" y="802"/>
                </a:lnTo>
                <a:lnTo>
                  <a:pt x="391" y="815"/>
                </a:lnTo>
                <a:lnTo>
                  <a:pt x="391" y="815"/>
                </a:lnTo>
                <a:lnTo>
                  <a:pt x="438" y="828"/>
                </a:lnTo>
                <a:lnTo>
                  <a:pt x="438" y="828"/>
                </a:lnTo>
                <a:lnTo>
                  <a:pt x="487" y="841"/>
                </a:lnTo>
                <a:lnTo>
                  <a:pt x="487" y="841"/>
                </a:lnTo>
                <a:lnTo>
                  <a:pt x="539" y="854"/>
                </a:lnTo>
                <a:lnTo>
                  <a:pt x="539" y="854"/>
                </a:lnTo>
                <a:lnTo>
                  <a:pt x="593" y="867"/>
                </a:lnTo>
                <a:lnTo>
                  <a:pt x="593" y="867"/>
                </a:lnTo>
                <a:lnTo>
                  <a:pt x="649" y="879"/>
                </a:lnTo>
                <a:lnTo>
                  <a:pt x="648" y="879"/>
                </a:lnTo>
                <a:lnTo>
                  <a:pt x="707" y="892"/>
                </a:lnTo>
                <a:lnTo>
                  <a:pt x="707" y="892"/>
                </a:lnTo>
                <a:lnTo>
                  <a:pt x="767" y="904"/>
                </a:lnTo>
                <a:lnTo>
                  <a:pt x="767" y="904"/>
                </a:lnTo>
                <a:lnTo>
                  <a:pt x="830" y="916"/>
                </a:lnTo>
                <a:lnTo>
                  <a:pt x="830" y="916"/>
                </a:lnTo>
                <a:lnTo>
                  <a:pt x="894" y="928"/>
                </a:lnTo>
                <a:lnTo>
                  <a:pt x="894" y="928"/>
                </a:lnTo>
                <a:lnTo>
                  <a:pt x="961" y="940"/>
                </a:lnTo>
                <a:lnTo>
                  <a:pt x="961" y="940"/>
                </a:lnTo>
                <a:lnTo>
                  <a:pt x="1030" y="951"/>
                </a:lnTo>
                <a:lnTo>
                  <a:pt x="1030" y="951"/>
                </a:lnTo>
                <a:lnTo>
                  <a:pt x="1100" y="963"/>
                </a:lnTo>
                <a:lnTo>
                  <a:pt x="1100" y="963"/>
                </a:lnTo>
                <a:lnTo>
                  <a:pt x="1172" y="974"/>
                </a:lnTo>
                <a:lnTo>
                  <a:pt x="1172" y="974"/>
                </a:lnTo>
                <a:lnTo>
                  <a:pt x="1246" y="985"/>
                </a:lnTo>
                <a:lnTo>
                  <a:pt x="1246" y="985"/>
                </a:lnTo>
                <a:lnTo>
                  <a:pt x="1322" y="996"/>
                </a:lnTo>
                <a:lnTo>
                  <a:pt x="1322" y="996"/>
                </a:lnTo>
                <a:lnTo>
                  <a:pt x="1399" y="1006"/>
                </a:lnTo>
                <a:lnTo>
                  <a:pt x="1399" y="1006"/>
                </a:lnTo>
                <a:lnTo>
                  <a:pt x="1479" y="1017"/>
                </a:lnTo>
                <a:lnTo>
                  <a:pt x="1479" y="1017"/>
                </a:lnTo>
                <a:lnTo>
                  <a:pt x="1559" y="1027"/>
                </a:lnTo>
                <a:lnTo>
                  <a:pt x="1559" y="1027"/>
                </a:lnTo>
                <a:lnTo>
                  <a:pt x="1641" y="1037"/>
                </a:lnTo>
                <a:lnTo>
                  <a:pt x="1641" y="1037"/>
                </a:lnTo>
                <a:lnTo>
                  <a:pt x="1725" y="1047"/>
                </a:lnTo>
                <a:lnTo>
                  <a:pt x="1725" y="1047"/>
                </a:lnTo>
                <a:lnTo>
                  <a:pt x="1810" y="1056"/>
                </a:lnTo>
                <a:lnTo>
                  <a:pt x="1810" y="1056"/>
                </a:lnTo>
                <a:lnTo>
                  <a:pt x="1897" y="1065"/>
                </a:lnTo>
                <a:lnTo>
                  <a:pt x="1897" y="1065"/>
                </a:lnTo>
                <a:lnTo>
                  <a:pt x="1984" y="1074"/>
                </a:lnTo>
                <a:lnTo>
                  <a:pt x="1984" y="1074"/>
                </a:lnTo>
                <a:lnTo>
                  <a:pt x="2074" y="1083"/>
                </a:lnTo>
                <a:lnTo>
                  <a:pt x="2074" y="1083"/>
                </a:lnTo>
                <a:lnTo>
                  <a:pt x="2164" y="1091"/>
                </a:lnTo>
                <a:lnTo>
                  <a:pt x="2164" y="1091"/>
                </a:lnTo>
                <a:lnTo>
                  <a:pt x="2255" y="1099"/>
                </a:lnTo>
                <a:lnTo>
                  <a:pt x="2255" y="1099"/>
                </a:lnTo>
                <a:lnTo>
                  <a:pt x="2348" y="1107"/>
                </a:lnTo>
                <a:lnTo>
                  <a:pt x="2348" y="1107"/>
                </a:lnTo>
                <a:lnTo>
                  <a:pt x="2442" y="1114"/>
                </a:lnTo>
                <a:lnTo>
                  <a:pt x="2442" y="1114"/>
                </a:lnTo>
                <a:lnTo>
                  <a:pt x="2536" y="1122"/>
                </a:lnTo>
                <a:lnTo>
                  <a:pt x="2536" y="1122"/>
                </a:lnTo>
                <a:lnTo>
                  <a:pt x="2632" y="1129"/>
                </a:lnTo>
                <a:lnTo>
                  <a:pt x="2632" y="1129"/>
                </a:lnTo>
                <a:lnTo>
                  <a:pt x="2826" y="1141"/>
                </a:lnTo>
                <a:lnTo>
                  <a:pt x="2826" y="1141"/>
                </a:lnTo>
                <a:lnTo>
                  <a:pt x="3023" y="1153"/>
                </a:lnTo>
                <a:lnTo>
                  <a:pt x="3023" y="1153"/>
                </a:lnTo>
                <a:lnTo>
                  <a:pt x="3223" y="1163"/>
                </a:lnTo>
                <a:lnTo>
                  <a:pt x="3223" y="1163"/>
                </a:lnTo>
                <a:lnTo>
                  <a:pt x="3426" y="1172"/>
                </a:lnTo>
                <a:lnTo>
                  <a:pt x="3426" y="1172"/>
                </a:lnTo>
                <a:lnTo>
                  <a:pt x="3631" y="1179"/>
                </a:lnTo>
                <a:lnTo>
                  <a:pt x="3631" y="1179"/>
                </a:lnTo>
                <a:lnTo>
                  <a:pt x="3837" y="1185"/>
                </a:lnTo>
                <a:lnTo>
                  <a:pt x="3837" y="1185"/>
                </a:lnTo>
                <a:lnTo>
                  <a:pt x="4044" y="1189"/>
                </a:lnTo>
                <a:lnTo>
                  <a:pt x="4044" y="1189"/>
                </a:lnTo>
                <a:lnTo>
                  <a:pt x="4253" y="1192"/>
                </a:lnTo>
                <a:lnTo>
                  <a:pt x="4253" y="1192"/>
                </a:lnTo>
                <a:lnTo>
                  <a:pt x="4421" y="1193"/>
                </a:lnTo>
                <a:lnTo>
                  <a:pt x="4421" y="1205"/>
                </a:lnTo>
                <a:lnTo>
                  <a:pt x="4252" y="1204"/>
                </a:lnTo>
                <a:lnTo>
                  <a:pt x="4044" y="1201"/>
                </a:lnTo>
                <a:lnTo>
                  <a:pt x="3837" y="1197"/>
                </a:lnTo>
                <a:lnTo>
                  <a:pt x="3630" y="1191"/>
                </a:lnTo>
                <a:lnTo>
                  <a:pt x="3425" y="1184"/>
                </a:lnTo>
                <a:lnTo>
                  <a:pt x="3223" y="1175"/>
                </a:lnTo>
                <a:lnTo>
                  <a:pt x="3023" y="1165"/>
                </a:lnTo>
                <a:lnTo>
                  <a:pt x="2825" y="1153"/>
                </a:lnTo>
                <a:lnTo>
                  <a:pt x="2631" y="1141"/>
                </a:lnTo>
                <a:lnTo>
                  <a:pt x="2535" y="1134"/>
                </a:lnTo>
                <a:lnTo>
                  <a:pt x="2441" y="1126"/>
                </a:lnTo>
                <a:lnTo>
                  <a:pt x="2347" y="1119"/>
                </a:lnTo>
                <a:lnTo>
                  <a:pt x="2254" y="1111"/>
                </a:lnTo>
                <a:lnTo>
                  <a:pt x="2163" y="1103"/>
                </a:lnTo>
                <a:lnTo>
                  <a:pt x="2072" y="1095"/>
                </a:lnTo>
                <a:lnTo>
                  <a:pt x="1983" y="1086"/>
                </a:lnTo>
                <a:lnTo>
                  <a:pt x="1895" y="1077"/>
                </a:lnTo>
                <a:lnTo>
                  <a:pt x="1809" y="1068"/>
                </a:lnTo>
                <a:lnTo>
                  <a:pt x="1724" y="1059"/>
                </a:lnTo>
                <a:lnTo>
                  <a:pt x="1640" y="1049"/>
                </a:lnTo>
                <a:lnTo>
                  <a:pt x="1558" y="1039"/>
                </a:lnTo>
                <a:lnTo>
                  <a:pt x="1477" y="1029"/>
                </a:lnTo>
                <a:lnTo>
                  <a:pt x="1398" y="1018"/>
                </a:lnTo>
                <a:lnTo>
                  <a:pt x="1320" y="1008"/>
                </a:lnTo>
                <a:lnTo>
                  <a:pt x="1244" y="997"/>
                </a:lnTo>
                <a:lnTo>
                  <a:pt x="1170" y="986"/>
                </a:lnTo>
                <a:lnTo>
                  <a:pt x="1098" y="975"/>
                </a:lnTo>
                <a:lnTo>
                  <a:pt x="1028" y="963"/>
                </a:lnTo>
                <a:lnTo>
                  <a:pt x="959" y="952"/>
                </a:lnTo>
                <a:lnTo>
                  <a:pt x="892" y="940"/>
                </a:lnTo>
                <a:lnTo>
                  <a:pt x="828" y="928"/>
                </a:lnTo>
                <a:lnTo>
                  <a:pt x="765" y="916"/>
                </a:lnTo>
                <a:lnTo>
                  <a:pt x="704" y="904"/>
                </a:lnTo>
                <a:lnTo>
                  <a:pt x="646" y="891"/>
                </a:lnTo>
                <a:lnTo>
                  <a:pt x="590" y="879"/>
                </a:lnTo>
                <a:lnTo>
                  <a:pt x="536" y="866"/>
                </a:lnTo>
                <a:lnTo>
                  <a:pt x="484" y="853"/>
                </a:lnTo>
                <a:lnTo>
                  <a:pt x="435" y="840"/>
                </a:lnTo>
                <a:lnTo>
                  <a:pt x="388" y="827"/>
                </a:lnTo>
                <a:lnTo>
                  <a:pt x="343" y="814"/>
                </a:lnTo>
                <a:lnTo>
                  <a:pt x="301" y="801"/>
                </a:lnTo>
                <a:lnTo>
                  <a:pt x="262" y="787"/>
                </a:lnTo>
                <a:lnTo>
                  <a:pt x="225" y="774"/>
                </a:lnTo>
                <a:lnTo>
                  <a:pt x="190" y="760"/>
                </a:lnTo>
                <a:lnTo>
                  <a:pt x="159" y="746"/>
                </a:lnTo>
                <a:lnTo>
                  <a:pt x="130" y="733"/>
                </a:lnTo>
                <a:lnTo>
                  <a:pt x="104" y="719"/>
                </a:lnTo>
                <a:lnTo>
                  <a:pt x="80" y="705"/>
                </a:lnTo>
                <a:lnTo>
                  <a:pt x="60" y="691"/>
                </a:lnTo>
                <a:lnTo>
                  <a:pt x="42" y="676"/>
                </a:lnTo>
                <a:lnTo>
                  <a:pt x="28" y="662"/>
                </a:lnTo>
                <a:lnTo>
                  <a:pt x="16" y="648"/>
                </a:lnTo>
                <a:lnTo>
                  <a:pt x="8" y="633"/>
                </a:lnTo>
                <a:lnTo>
                  <a:pt x="2" y="618"/>
                </a:lnTo>
                <a:lnTo>
                  <a:pt x="0" y="602"/>
                </a:lnTo>
                <a:lnTo>
                  <a:pt x="1" y="574"/>
                </a:lnTo>
                <a:lnTo>
                  <a:pt x="1" y="546"/>
                </a:lnTo>
                <a:lnTo>
                  <a:pt x="2" y="518"/>
                </a:lnTo>
                <a:lnTo>
                  <a:pt x="4" y="491"/>
                </a:lnTo>
                <a:lnTo>
                  <a:pt x="5" y="463"/>
                </a:lnTo>
                <a:lnTo>
                  <a:pt x="8" y="436"/>
                </a:lnTo>
                <a:lnTo>
                  <a:pt x="10" y="409"/>
                </a:lnTo>
                <a:lnTo>
                  <a:pt x="13" y="383"/>
                </a:lnTo>
                <a:lnTo>
                  <a:pt x="16" y="357"/>
                </a:lnTo>
                <a:lnTo>
                  <a:pt x="19" y="331"/>
                </a:lnTo>
                <a:lnTo>
                  <a:pt x="23" y="306"/>
                </a:lnTo>
                <a:lnTo>
                  <a:pt x="27" y="281"/>
                </a:lnTo>
                <a:lnTo>
                  <a:pt x="31" y="258"/>
                </a:lnTo>
                <a:lnTo>
                  <a:pt x="36" y="235"/>
                </a:lnTo>
                <a:lnTo>
                  <a:pt x="41" y="212"/>
                </a:lnTo>
                <a:lnTo>
                  <a:pt x="46" y="191"/>
                </a:lnTo>
                <a:lnTo>
                  <a:pt x="51" y="170"/>
                </a:lnTo>
                <a:lnTo>
                  <a:pt x="56" y="151"/>
                </a:lnTo>
                <a:lnTo>
                  <a:pt x="62" y="132"/>
                </a:lnTo>
                <a:lnTo>
                  <a:pt x="68" y="114"/>
                </a:lnTo>
                <a:lnTo>
                  <a:pt x="74" y="97"/>
                </a:lnTo>
                <a:lnTo>
                  <a:pt x="80" y="82"/>
                </a:lnTo>
                <a:lnTo>
                  <a:pt x="86" y="67"/>
                </a:lnTo>
                <a:lnTo>
                  <a:pt x="92" y="54"/>
                </a:lnTo>
                <a:lnTo>
                  <a:pt x="99" y="42"/>
                </a:lnTo>
                <a:lnTo>
                  <a:pt x="106" y="32"/>
                </a:lnTo>
                <a:lnTo>
                  <a:pt x="109" y="27"/>
                </a:lnTo>
                <a:lnTo>
                  <a:pt x="112" y="23"/>
                </a:lnTo>
                <a:lnTo>
                  <a:pt x="116" y="19"/>
                </a:lnTo>
                <a:lnTo>
                  <a:pt x="119" y="15"/>
                </a:lnTo>
                <a:lnTo>
                  <a:pt x="123" y="12"/>
                </a:lnTo>
                <a:lnTo>
                  <a:pt x="127" y="9"/>
                </a:lnTo>
                <a:lnTo>
                  <a:pt x="130" y="6"/>
                </a:lnTo>
                <a:lnTo>
                  <a:pt x="134" y="4"/>
                </a:lnTo>
                <a:lnTo>
                  <a:pt x="138" y="2"/>
                </a:lnTo>
                <a:lnTo>
                  <a:pt x="142" y="1"/>
                </a:lnTo>
                <a:lnTo>
                  <a:pt x="146" y="0"/>
                </a:lnTo>
                <a:lnTo>
                  <a:pt x="150" y="0"/>
                </a:lnTo>
                <a:lnTo>
                  <a:pt x="151" y="12"/>
                </a:lnTo>
                <a:close/>
                <a:moveTo>
                  <a:pt x="4414" y="1175"/>
                </a:moveTo>
                <a:lnTo>
                  <a:pt x="4461" y="1199"/>
                </a:lnTo>
                <a:lnTo>
                  <a:pt x="4413" y="1223"/>
                </a:lnTo>
                <a:lnTo>
                  <a:pt x="4414" y="117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6">
            <a:extLst>
              <a:ext uri="{FF2B5EF4-FFF2-40B4-BE49-F238E27FC236}">
                <a16:creationId xmlns:a16="http://schemas.microsoft.com/office/drawing/2014/main" id="{2A3F5A32-D56D-027C-52C6-5828C9701741}"/>
              </a:ext>
            </a:extLst>
          </p:cNvPr>
          <p:cNvSpPr>
            <a:spLocks noEditPoints="1"/>
          </p:cNvSpPr>
          <p:nvPr/>
        </p:nvSpPr>
        <p:spPr bwMode="auto">
          <a:xfrm>
            <a:off x="965201" y="1997075"/>
            <a:ext cx="7134225" cy="1365250"/>
          </a:xfrm>
          <a:custGeom>
            <a:avLst/>
            <a:gdLst>
              <a:gd name="T0" fmla="*/ 139 w 4494"/>
              <a:gd name="T1" fmla="*/ 847 h 860"/>
              <a:gd name="T2" fmla="*/ 121 w 4494"/>
              <a:gd name="T3" fmla="*/ 835 h 860"/>
              <a:gd name="T4" fmla="*/ 109 w 4494"/>
              <a:gd name="T5" fmla="*/ 823 h 860"/>
              <a:gd name="T6" fmla="*/ 90 w 4494"/>
              <a:gd name="T7" fmla="*/ 797 h 860"/>
              <a:gd name="T8" fmla="*/ 79 w 4494"/>
              <a:gd name="T9" fmla="*/ 775 h 860"/>
              <a:gd name="T10" fmla="*/ 62 w 4494"/>
              <a:gd name="T11" fmla="*/ 737 h 860"/>
              <a:gd name="T12" fmla="*/ 52 w 4494"/>
              <a:gd name="T13" fmla="*/ 708 h 860"/>
              <a:gd name="T14" fmla="*/ 39 w 4494"/>
              <a:gd name="T15" fmla="*/ 660 h 860"/>
              <a:gd name="T16" fmla="*/ 31 w 4494"/>
              <a:gd name="T17" fmla="*/ 626 h 860"/>
              <a:gd name="T18" fmla="*/ 20 w 4494"/>
              <a:gd name="T19" fmla="*/ 554 h 860"/>
              <a:gd name="T20" fmla="*/ 16 w 4494"/>
              <a:gd name="T21" fmla="*/ 516 h 860"/>
              <a:gd name="T22" fmla="*/ 13 w 4494"/>
              <a:gd name="T23" fmla="*/ 458 h 860"/>
              <a:gd name="T24" fmla="*/ 14 w 4494"/>
              <a:gd name="T25" fmla="*/ 432 h 860"/>
              <a:gd name="T26" fmla="*/ 36 w 4494"/>
              <a:gd name="T27" fmla="*/ 405 h 860"/>
              <a:gd name="T28" fmla="*/ 66 w 4494"/>
              <a:gd name="T29" fmla="*/ 386 h 860"/>
              <a:gd name="T30" fmla="*/ 136 w 4494"/>
              <a:gd name="T31" fmla="*/ 358 h 860"/>
              <a:gd name="T32" fmla="*/ 196 w 4494"/>
              <a:gd name="T33" fmla="*/ 339 h 860"/>
              <a:gd name="T34" fmla="*/ 306 w 4494"/>
              <a:gd name="T35" fmla="*/ 311 h 860"/>
              <a:gd name="T36" fmla="*/ 393 w 4494"/>
              <a:gd name="T37" fmla="*/ 293 h 860"/>
              <a:gd name="T38" fmla="*/ 542 w 4494"/>
              <a:gd name="T39" fmla="*/ 266 h 860"/>
              <a:gd name="T40" fmla="*/ 653 w 4494"/>
              <a:gd name="T41" fmla="*/ 248 h 860"/>
              <a:gd name="T42" fmla="*/ 836 w 4494"/>
              <a:gd name="T43" fmla="*/ 223 h 860"/>
              <a:gd name="T44" fmla="*/ 968 w 4494"/>
              <a:gd name="T45" fmla="*/ 206 h 860"/>
              <a:gd name="T46" fmla="*/ 1180 w 4494"/>
              <a:gd name="T47" fmla="*/ 182 h 860"/>
              <a:gd name="T48" fmla="*/ 1331 w 4494"/>
              <a:gd name="T49" fmla="*/ 167 h 860"/>
              <a:gd name="T50" fmla="*/ 1570 w 4494"/>
              <a:gd name="T51" fmla="*/ 145 h 860"/>
              <a:gd name="T52" fmla="*/ 1823 w 4494"/>
              <a:gd name="T53" fmla="*/ 125 h 860"/>
              <a:gd name="T54" fmla="*/ 2089 w 4494"/>
              <a:gd name="T55" fmla="*/ 107 h 860"/>
              <a:gd name="T56" fmla="*/ 2459 w 4494"/>
              <a:gd name="T57" fmla="*/ 84 h 860"/>
              <a:gd name="T58" fmla="*/ 2846 w 4494"/>
              <a:gd name="T59" fmla="*/ 66 h 860"/>
              <a:gd name="T60" fmla="*/ 3451 w 4494"/>
              <a:gd name="T61" fmla="*/ 44 h 860"/>
              <a:gd name="T62" fmla="*/ 3865 w 4494"/>
              <a:gd name="T63" fmla="*/ 35 h 860"/>
              <a:gd name="T64" fmla="*/ 4454 w 4494"/>
              <a:gd name="T65" fmla="*/ 30 h 860"/>
              <a:gd name="T66" fmla="*/ 3657 w 4494"/>
              <a:gd name="T67" fmla="*/ 27 h 860"/>
              <a:gd name="T68" fmla="*/ 2650 w 4494"/>
              <a:gd name="T69" fmla="*/ 62 h 860"/>
              <a:gd name="T70" fmla="*/ 2179 w 4494"/>
              <a:gd name="T71" fmla="*/ 89 h 860"/>
              <a:gd name="T72" fmla="*/ 1736 w 4494"/>
              <a:gd name="T73" fmla="*/ 120 h 860"/>
              <a:gd name="T74" fmla="*/ 1330 w 4494"/>
              <a:gd name="T75" fmla="*/ 155 h 860"/>
              <a:gd name="T76" fmla="*/ 966 w 4494"/>
              <a:gd name="T77" fmla="*/ 194 h 860"/>
              <a:gd name="T78" fmla="*/ 651 w 4494"/>
              <a:gd name="T79" fmla="*/ 236 h 860"/>
              <a:gd name="T80" fmla="*/ 391 w 4494"/>
              <a:gd name="T81" fmla="*/ 281 h 860"/>
              <a:gd name="T82" fmla="*/ 192 w 4494"/>
              <a:gd name="T83" fmla="*/ 327 h 860"/>
              <a:gd name="T84" fmla="*/ 61 w 4494"/>
              <a:gd name="T85" fmla="*/ 376 h 860"/>
              <a:gd name="T86" fmla="*/ 2 w 4494"/>
              <a:gd name="T87" fmla="*/ 428 h 860"/>
              <a:gd name="T88" fmla="*/ 4 w 4494"/>
              <a:gd name="T89" fmla="*/ 517 h 860"/>
              <a:gd name="T90" fmla="*/ 20 w 4494"/>
              <a:gd name="T91" fmla="*/ 629 h 860"/>
              <a:gd name="T92" fmla="*/ 41 w 4494"/>
              <a:gd name="T93" fmla="*/ 712 h 860"/>
              <a:gd name="T94" fmla="*/ 68 w 4494"/>
              <a:gd name="T95" fmla="*/ 780 h 860"/>
              <a:gd name="T96" fmla="*/ 100 w 4494"/>
              <a:gd name="T97" fmla="*/ 831 h 860"/>
              <a:gd name="T98" fmla="*/ 135 w 4494"/>
              <a:gd name="T99" fmla="*/ 858 h 860"/>
              <a:gd name="T100" fmla="*/ 4494 w 4494"/>
              <a:gd name="T101" fmla="*/ 24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94" h="860">
                <a:moveTo>
                  <a:pt x="151" y="848"/>
                </a:moveTo>
                <a:lnTo>
                  <a:pt x="144" y="848"/>
                </a:lnTo>
                <a:lnTo>
                  <a:pt x="145" y="848"/>
                </a:lnTo>
                <a:lnTo>
                  <a:pt x="139" y="846"/>
                </a:lnTo>
                <a:lnTo>
                  <a:pt x="139" y="847"/>
                </a:lnTo>
                <a:lnTo>
                  <a:pt x="133" y="844"/>
                </a:lnTo>
                <a:lnTo>
                  <a:pt x="133" y="844"/>
                </a:lnTo>
                <a:lnTo>
                  <a:pt x="127" y="840"/>
                </a:lnTo>
                <a:lnTo>
                  <a:pt x="127" y="841"/>
                </a:lnTo>
                <a:lnTo>
                  <a:pt x="121" y="835"/>
                </a:lnTo>
                <a:lnTo>
                  <a:pt x="121" y="836"/>
                </a:lnTo>
                <a:lnTo>
                  <a:pt x="115" y="829"/>
                </a:lnTo>
                <a:lnTo>
                  <a:pt x="115" y="830"/>
                </a:lnTo>
                <a:lnTo>
                  <a:pt x="108" y="823"/>
                </a:lnTo>
                <a:lnTo>
                  <a:pt x="109" y="823"/>
                </a:lnTo>
                <a:lnTo>
                  <a:pt x="102" y="815"/>
                </a:lnTo>
                <a:lnTo>
                  <a:pt x="103" y="815"/>
                </a:lnTo>
                <a:lnTo>
                  <a:pt x="96" y="806"/>
                </a:lnTo>
                <a:lnTo>
                  <a:pt x="96" y="807"/>
                </a:lnTo>
                <a:lnTo>
                  <a:pt x="90" y="797"/>
                </a:lnTo>
                <a:lnTo>
                  <a:pt x="90" y="797"/>
                </a:lnTo>
                <a:lnTo>
                  <a:pt x="84" y="786"/>
                </a:lnTo>
                <a:lnTo>
                  <a:pt x="84" y="786"/>
                </a:lnTo>
                <a:lnTo>
                  <a:pt x="79" y="775"/>
                </a:lnTo>
                <a:lnTo>
                  <a:pt x="79" y="775"/>
                </a:lnTo>
                <a:lnTo>
                  <a:pt x="73" y="763"/>
                </a:lnTo>
                <a:lnTo>
                  <a:pt x="73" y="763"/>
                </a:lnTo>
                <a:lnTo>
                  <a:pt x="68" y="750"/>
                </a:lnTo>
                <a:lnTo>
                  <a:pt x="68" y="750"/>
                </a:lnTo>
                <a:lnTo>
                  <a:pt x="62" y="737"/>
                </a:lnTo>
                <a:lnTo>
                  <a:pt x="62" y="737"/>
                </a:lnTo>
                <a:lnTo>
                  <a:pt x="57" y="723"/>
                </a:lnTo>
                <a:lnTo>
                  <a:pt x="57" y="723"/>
                </a:lnTo>
                <a:lnTo>
                  <a:pt x="52" y="708"/>
                </a:lnTo>
                <a:lnTo>
                  <a:pt x="52" y="708"/>
                </a:lnTo>
                <a:lnTo>
                  <a:pt x="48" y="693"/>
                </a:lnTo>
                <a:lnTo>
                  <a:pt x="48" y="693"/>
                </a:lnTo>
                <a:lnTo>
                  <a:pt x="43" y="677"/>
                </a:lnTo>
                <a:lnTo>
                  <a:pt x="43" y="677"/>
                </a:lnTo>
                <a:lnTo>
                  <a:pt x="39" y="660"/>
                </a:lnTo>
                <a:lnTo>
                  <a:pt x="39" y="660"/>
                </a:lnTo>
                <a:lnTo>
                  <a:pt x="35" y="644"/>
                </a:lnTo>
                <a:lnTo>
                  <a:pt x="35" y="644"/>
                </a:lnTo>
                <a:lnTo>
                  <a:pt x="31" y="626"/>
                </a:lnTo>
                <a:lnTo>
                  <a:pt x="31" y="626"/>
                </a:lnTo>
                <a:lnTo>
                  <a:pt x="28" y="609"/>
                </a:lnTo>
                <a:lnTo>
                  <a:pt x="28" y="609"/>
                </a:lnTo>
                <a:lnTo>
                  <a:pt x="25" y="591"/>
                </a:lnTo>
                <a:lnTo>
                  <a:pt x="25" y="591"/>
                </a:lnTo>
                <a:lnTo>
                  <a:pt x="20" y="554"/>
                </a:lnTo>
                <a:lnTo>
                  <a:pt x="20" y="554"/>
                </a:lnTo>
                <a:lnTo>
                  <a:pt x="17" y="535"/>
                </a:lnTo>
                <a:lnTo>
                  <a:pt x="17" y="535"/>
                </a:lnTo>
                <a:lnTo>
                  <a:pt x="16" y="516"/>
                </a:lnTo>
                <a:lnTo>
                  <a:pt x="16" y="516"/>
                </a:lnTo>
                <a:lnTo>
                  <a:pt x="14" y="497"/>
                </a:lnTo>
                <a:lnTo>
                  <a:pt x="14" y="497"/>
                </a:lnTo>
                <a:lnTo>
                  <a:pt x="13" y="478"/>
                </a:lnTo>
                <a:lnTo>
                  <a:pt x="13" y="478"/>
                </a:lnTo>
                <a:lnTo>
                  <a:pt x="13" y="458"/>
                </a:lnTo>
                <a:lnTo>
                  <a:pt x="13" y="459"/>
                </a:lnTo>
                <a:lnTo>
                  <a:pt x="12" y="439"/>
                </a:lnTo>
                <a:lnTo>
                  <a:pt x="12" y="440"/>
                </a:lnTo>
                <a:lnTo>
                  <a:pt x="14" y="431"/>
                </a:lnTo>
                <a:lnTo>
                  <a:pt x="14" y="432"/>
                </a:lnTo>
                <a:lnTo>
                  <a:pt x="18" y="422"/>
                </a:lnTo>
                <a:lnTo>
                  <a:pt x="18" y="424"/>
                </a:lnTo>
                <a:lnTo>
                  <a:pt x="26" y="414"/>
                </a:lnTo>
                <a:lnTo>
                  <a:pt x="25" y="415"/>
                </a:lnTo>
                <a:lnTo>
                  <a:pt x="36" y="405"/>
                </a:lnTo>
                <a:lnTo>
                  <a:pt x="36" y="405"/>
                </a:lnTo>
                <a:lnTo>
                  <a:pt x="50" y="396"/>
                </a:lnTo>
                <a:lnTo>
                  <a:pt x="49" y="396"/>
                </a:lnTo>
                <a:lnTo>
                  <a:pt x="67" y="386"/>
                </a:lnTo>
                <a:lnTo>
                  <a:pt x="66" y="386"/>
                </a:lnTo>
                <a:lnTo>
                  <a:pt x="87" y="377"/>
                </a:lnTo>
                <a:lnTo>
                  <a:pt x="86" y="377"/>
                </a:lnTo>
                <a:lnTo>
                  <a:pt x="110" y="367"/>
                </a:lnTo>
                <a:lnTo>
                  <a:pt x="109" y="367"/>
                </a:lnTo>
                <a:lnTo>
                  <a:pt x="136" y="358"/>
                </a:lnTo>
                <a:lnTo>
                  <a:pt x="135" y="358"/>
                </a:lnTo>
                <a:lnTo>
                  <a:pt x="164" y="348"/>
                </a:lnTo>
                <a:lnTo>
                  <a:pt x="164" y="348"/>
                </a:lnTo>
                <a:lnTo>
                  <a:pt x="196" y="339"/>
                </a:lnTo>
                <a:lnTo>
                  <a:pt x="196" y="339"/>
                </a:lnTo>
                <a:lnTo>
                  <a:pt x="230" y="329"/>
                </a:lnTo>
                <a:lnTo>
                  <a:pt x="230" y="329"/>
                </a:lnTo>
                <a:lnTo>
                  <a:pt x="267" y="320"/>
                </a:lnTo>
                <a:lnTo>
                  <a:pt x="267" y="320"/>
                </a:lnTo>
                <a:lnTo>
                  <a:pt x="306" y="311"/>
                </a:lnTo>
                <a:lnTo>
                  <a:pt x="306" y="311"/>
                </a:lnTo>
                <a:lnTo>
                  <a:pt x="349" y="302"/>
                </a:lnTo>
                <a:lnTo>
                  <a:pt x="349" y="302"/>
                </a:lnTo>
                <a:lnTo>
                  <a:pt x="393" y="293"/>
                </a:lnTo>
                <a:lnTo>
                  <a:pt x="393" y="293"/>
                </a:lnTo>
                <a:lnTo>
                  <a:pt x="441" y="284"/>
                </a:lnTo>
                <a:lnTo>
                  <a:pt x="440" y="284"/>
                </a:lnTo>
                <a:lnTo>
                  <a:pt x="490" y="274"/>
                </a:lnTo>
                <a:lnTo>
                  <a:pt x="490" y="274"/>
                </a:lnTo>
                <a:lnTo>
                  <a:pt x="542" y="266"/>
                </a:lnTo>
                <a:lnTo>
                  <a:pt x="542" y="266"/>
                </a:lnTo>
                <a:lnTo>
                  <a:pt x="596" y="257"/>
                </a:lnTo>
                <a:lnTo>
                  <a:pt x="596" y="257"/>
                </a:lnTo>
                <a:lnTo>
                  <a:pt x="653" y="248"/>
                </a:lnTo>
                <a:lnTo>
                  <a:pt x="653" y="248"/>
                </a:lnTo>
                <a:lnTo>
                  <a:pt x="712" y="239"/>
                </a:lnTo>
                <a:lnTo>
                  <a:pt x="712" y="239"/>
                </a:lnTo>
                <a:lnTo>
                  <a:pt x="773" y="231"/>
                </a:lnTo>
                <a:lnTo>
                  <a:pt x="773" y="231"/>
                </a:lnTo>
                <a:lnTo>
                  <a:pt x="836" y="223"/>
                </a:lnTo>
                <a:lnTo>
                  <a:pt x="835" y="223"/>
                </a:lnTo>
                <a:lnTo>
                  <a:pt x="901" y="214"/>
                </a:lnTo>
                <a:lnTo>
                  <a:pt x="901" y="214"/>
                </a:lnTo>
                <a:lnTo>
                  <a:pt x="968" y="206"/>
                </a:lnTo>
                <a:lnTo>
                  <a:pt x="968" y="206"/>
                </a:lnTo>
                <a:lnTo>
                  <a:pt x="1037" y="198"/>
                </a:lnTo>
                <a:lnTo>
                  <a:pt x="1037" y="198"/>
                </a:lnTo>
                <a:lnTo>
                  <a:pt x="1108" y="190"/>
                </a:lnTo>
                <a:lnTo>
                  <a:pt x="1108" y="190"/>
                </a:lnTo>
                <a:lnTo>
                  <a:pt x="1180" y="182"/>
                </a:lnTo>
                <a:lnTo>
                  <a:pt x="1180" y="182"/>
                </a:lnTo>
                <a:lnTo>
                  <a:pt x="1255" y="175"/>
                </a:lnTo>
                <a:lnTo>
                  <a:pt x="1255" y="175"/>
                </a:lnTo>
                <a:lnTo>
                  <a:pt x="1331" y="167"/>
                </a:lnTo>
                <a:lnTo>
                  <a:pt x="1331" y="167"/>
                </a:lnTo>
                <a:lnTo>
                  <a:pt x="1409" y="160"/>
                </a:lnTo>
                <a:lnTo>
                  <a:pt x="1409" y="160"/>
                </a:lnTo>
                <a:lnTo>
                  <a:pt x="1489" y="153"/>
                </a:lnTo>
                <a:lnTo>
                  <a:pt x="1489" y="153"/>
                </a:lnTo>
                <a:lnTo>
                  <a:pt x="1570" y="145"/>
                </a:lnTo>
                <a:lnTo>
                  <a:pt x="1570" y="145"/>
                </a:lnTo>
                <a:lnTo>
                  <a:pt x="1653" y="139"/>
                </a:lnTo>
                <a:lnTo>
                  <a:pt x="1653" y="139"/>
                </a:lnTo>
                <a:lnTo>
                  <a:pt x="1737" y="132"/>
                </a:lnTo>
                <a:lnTo>
                  <a:pt x="1823" y="125"/>
                </a:lnTo>
                <a:lnTo>
                  <a:pt x="1823" y="125"/>
                </a:lnTo>
                <a:lnTo>
                  <a:pt x="1910" y="119"/>
                </a:lnTo>
                <a:lnTo>
                  <a:pt x="1999" y="113"/>
                </a:lnTo>
                <a:lnTo>
                  <a:pt x="1999" y="113"/>
                </a:lnTo>
                <a:lnTo>
                  <a:pt x="2089" y="107"/>
                </a:lnTo>
                <a:lnTo>
                  <a:pt x="2179" y="101"/>
                </a:lnTo>
                <a:lnTo>
                  <a:pt x="2271" y="95"/>
                </a:lnTo>
                <a:lnTo>
                  <a:pt x="2365" y="90"/>
                </a:lnTo>
                <a:lnTo>
                  <a:pt x="2365" y="90"/>
                </a:lnTo>
                <a:lnTo>
                  <a:pt x="2459" y="84"/>
                </a:lnTo>
                <a:lnTo>
                  <a:pt x="2555" y="79"/>
                </a:lnTo>
                <a:lnTo>
                  <a:pt x="2651" y="74"/>
                </a:lnTo>
                <a:lnTo>
                  <a:pt x="2651" y="74"/>
                </a:lnTo>
                <a:lnTo>
                  <a:pt x="2846" y="66"/>
                </a:lnTo>
                <a:lnTo>
                  <a:pt x="2846" y="66"/>
                </a:lnTo>
                <a:lnTo>
                  <a:pt x="3045" y="57"/>
                </a:lnTo>
                <a:lnTo>
                  <a:pt x="3045" y="57"/>
                </a:lnTo>
                <a:lnTo>
                  <a:pt x="3247" y="50"/>
                </a:lnTo>
                <a:lnTo>
                  <a:pt x="3247" y="50"/>
                </a:lnTo>
                <a:lnTo>
                  <a:pt x="3451" y="44"/>
                </a:lnTo>
                <a:lnTo>
                  <a:pt x="3451" y="44"/>
                </a:lnTo>
                <a:lnTo>
                  <a:pt x="3657" y="39"/>
                </a:lnTo>
                <a:lnTo>
                  <a:pt x="3657" y="39"/>
                </a:lnTo>
                <a:lnTo>
                  <a:pt x="3865" y="35"/>
                </a:lnTo>
                <a:lnTo>
                  <a:pt x="3865" y="35"/>
                </a:lnTo>
                <a:lnTo>
                  <a:pt x="4074" y="32"/>
                </a:lnTo>
                <a:lnTo>
                  <a:pt x="4074" y="32"/>
                </a:lnTo>
                <a:lnTo>
                  <a:pt x="4283" y="31"/>
                </a:lnTo>
                <a:lnTo>
                  <a:pt x="4283" y="31"/>
                </a:lnTo>
                <a:lnTo>
                  <a:pt x="4454" y="30"/>
                </a:lnTo>
                <a:lnTo>
                  <a:pt x="4454" y="18"/>
                </a:lnTo>
                <a:lnTo>
                  <a:pt x="4283" y="19"/>
                </a:lnTo>
                <a:lnTo>
                  <a:pt x="4073" y="20"/>
                </a:lnTo>
                <a:lnTo>
                  <a:pt x="3865" y="23"/>
                </a:lnTo>
                <a:lnTo>
                  <a:pt x="3657" y="27"/>
                </a:lnTo>
                <a:lnTo>
                  <a:pt x="3451" y="32"/>
                </a:lnTo>
                <a:lnTo>
                  <a:pt x="3246" y="38"/>
                </a:lnTo>
                <a:lnTo>
                  <a:pt x="3045" y="45"/>
                </a:lnTo>
                <a:lnTo>
                  <a:pt x="2846" y="54"/>
                </a:lnTo>
                <a:lnTo>
                  <a:pt x="2650" y="62"/>
                </a:lnTo>
                <a:lnTo>
                  <a:pt x="2554" y="67"/>
                </a:lnTo>
                <a:lnTo>
                  <a:pt x="2459" y="73"/>
                </a:lnTo>
                <a:lnTo>
                  <a:pt x="2364" y="78"/>
                </a:lnTo>
                <a:lnTo>
                  <a:pt x="2271" y="83"/>
                </a:lnTo>
                <a:lnTo>
                  <a:pt x="2179" y="89"/>
                </a:lnTo>
                <a:lnTo>
                  <a:pt x="2088" y="95"/>
                </a:lnTo>
                <a:lnTo>
                  <a:pt x="1998" y="101"/>
                </a:lnTo>
                <a:lnTo>
                  <a:pt x="1909" y="107"/>
                </a:lnTo>
                <a:lnTo>
                  <a:pt x="1822" y="113"/>
                </a:lnTo>
                <a:lnTo>
                  <a:pt x="1736" y="120"/>
                </a:lnTo>
                <a:lnTo>
                  <a:pt x="1652" y="127"/>
                </a:lnTo>
                <a:lnTo>
                  <a:pt x="1569" y="134"/>
                </a:lnTo>
                <a:lnTo>
                  <a:pt x="1488" y="140"/>
                </a:lnTo>
                <a:lnTo>
                  <a:pt x="1408" y="148"/>
                </a:lnTo>
                <a:lnTo>
                  <a:pt x="1330" y="155"/>
                </a:lnTo>
                <a:lnTo>
                  <a:pt x="1254" y="163"/>
                </a:lnTo>
                <a:lnTo>
                  <a:pt x="1179" y="170"/>
                </a:lnTo>
                <a:lnTo>
                  <a:pt x="1106" y="178"/>
                </a:lnTo>
                <a:lnTo>
                  <a:pt x="1035" y="186"/>
                </a:lnTo>
                <a:lnTo>
                  <a:pt x="966" y="194"/>
                </a:lnTo>
                <a:lnTo>
                  <a:pt x="899" y="202"/>
                </a:lnTo>
                <a:lnTo>
                  <a:pt x="834" y="211"/>
                </a:lnTo>
                <a:lnTo>
                  <a:pt x="771" y="219"/>
                </a:lnTo>
                <a:lnTo>
                  <a:pt x="710" y="228"/>
                </a:lnTo>
                <a:lnTo>
                  <a:pt x="651" y="236"/>
                </a:lnTo>
                <a:lnTo>
                  <a:pt x="594" y="245"/>
                </a:lnTo>
                <a:lnTo>
                  <a:pt x="540" y="254"/>
                </a:lnTo>
                <a:lnTo>
                  <a:pt x="488" y="263"/>
                </a:lnTo>
                <a:lnTo>
                  <a:pt x="438" y="272"/>
                </a:lnTo>
                <a:lnTo>
                  <a:pt x="391" y="281"/>
                </a:lnTo>
                <a:lnTo>
                  <a:pt x="346" y="290"/>
                </a:lnTo>
                <a:lnTo>
                  <a:pt x="304" y="299"/>
                </a:lnTo>
                <a:lnTo>
                  <a:pt x="264" y="309"/>
                </a:lnTo>
                <a:lnTo>
                  <a:pt x="227" y="318"/>
                </a:lnTo>
                <a:lnTo>
                  <a:pt x="192" y="327"/>
                </a:lnTo>
                <a:lnTo>
                  <a:pt x="160" y="337"/>
                </a:lnTo>
                <a:lnTo>
                  <a:pt x="131" y="347"/>
                </a:lnTo>
                <a:lnTo>
                  <a:pt x="105" y="356"/>
                </a:lnTo>
                <a:lnTo>
                  <a:pt x="82" y="366"/>
                </a:lnTo>
                <a:lnTo>
                  <a:pt x="61" y="376"/>
                </a:lnTo>
                <a:lnTo>
                  <a:pt x="43" y="385"/>
                </a:lnTo>
                <a:lnTo>
                  <a:pt x="28" y="396"/>
                </a:lnTo>
                <a:lnTo>
                  <a:pt x="17" y="406"/>
                </a:lnTo>
                <a:lnTo>
                  <a:pt x="8" y="416"/>
                </a:lnTo>
                <a:lnTo>
                  <a:pt x="2" y="428"/>
                </a:lnTo>
                <a:lnTo>
                  <a:pt x="0" y="439"/>
                </a:lnTo>
                <a:lnTo>
                  <a:pt x="1" y="459"/>
                </a:lnTo>
                <a:lnTo>
                  <a:pt x="1" y="478"/>
                </a:lnTo>
                <a:lnTo>
                  <a:pt x="2" y="498"/>
                </a:lnTo>
                <a:lnTo>
                  <a:pt x="4" y="517"/>
                </a:lnTo>
                <a:lnTo>
                  <a:pt x="5" y="536"/>
                </a:lnTo>
                <a:lnTo>
                  <a:pt x="8" y="555"/>
                </a:lnTo>
                <a:lnTo>
                  <a:pt x="13" y="593"/>
                </a:lnTo>
                <a:lnTo>
                  <a:pt x="16" y="611"/>
                </a:lnTo>
                <a:lnTo>
                  <a:pt x="20" y="629"/>
                </a:lnTo>
                <a:lnTo>
                  <a:pt x="23" y="646"/>
                </a:lnTo>
                <a:lnTo>
                  <a:pt x="27" y="663"/>
                </a:lnTo>
                <a:lnTo>
                  <a:pt x="32" y="680"/>
                </a:lnTo>
                <a:lnTo>
                  <a:pt x="36" y="696"/>
                </a:lnTo>
                <a:lnTo>
                  <a:pt x="41" y="712"/>
                </a:lnTo>
                <a:lnTo>
                  <a:pt x="46" y="727"/>
                </a:lnTo>
                <a:lnTo>
                  <a:pt x="51" y="741"/>
                </a:lnTo>
                <a:lnTo>
                  <a:pt x="57" y="755"/>
                </a:lnTo>
                <a:lnTo>
                  <a:pt x="62" y="768"/>
                </a:lnTo>
                <a:lnTo>
                  <a:pt x="68" y="780"/>
                </a:lnTo>
                <a:lnTo>
                  <a:pt x="74" y="792"/>
                </a:lnTo>
                <a:lnTo>
                  <a:pt x="80" y="803"/>
                </a:lnTo>
                <a:lnTo>
                  <a:pt x="86" y="813"/>
                </a:lnTo>
                <a:lnTo>
                  <a:pt x="93" y="822"/>
                </a:lnTo>
                <a:lnTo>
                  <a:pt x="100" y="831"/>
                </a:lnTo>
                <a:lnTo>
                  <a:pt x="106" y="838"/>
                </a:lnTo>
                <a:lnTo>
                  <a:pt x="113" y="845"/>
                </a:lnTo>
                <a:lnTo>
                  <a:pt x="120" y="850"/>
                </a:lnTo>
                <a:lnTo>
                  <a:pt x="128" y="855"/>
                </a:lnTo>
                <a:lnTo>
                  <a:pt x="135" y="858"/>
                </a:lnTo>
                <a:lnTo>
                  <a:pt x="143" y="860"/>
                </a:lnTo>
                <a:lnTo>
                  <a:pt x="150" y="860"/>
                </a:lnTo>
                <a:lnTo>
                  <a:pt x="151" y="848"/>
                </a:lnTo>
                <a:close/>
                <a:moveTo>
                  <a:pt x="4446" y="48"/>
                </a:moveTo>
                <a:lnTo>
                  <a:pt x="4494" y="24"/>
                </a:lnTo>
                <a:lnTo>
                  <a:pt x="4446" y="0"/>
                </a:lnTo>
                <a:lnTo>
                  <a:pt x="4446" y="48"/>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7">
            <a:extLst>
              <a:ext uri="{FF2B5EF4-FFF2-40B4-BE49-F238E27FC236}">
                <a16:creationId xmlns:a16="http://schemas.microsoft.com/office/drawing/2014/main" id="{181AE673-CCCD-1438-61A3-57AB652910A1}"/>
              </a:ext>
            </a:extLst>
          </p:cNvPr>
          <p:cNvSpPr>
            <a:spLocks/>
          </p:cNvSpPr>
          <p:nvPr/>
        </p:nvSpPr>
        <p:spPr bwMode="auto">
          <a:xfrm>
            <a:off x="8064501" y="1584325"/>
            <a:ext cx="1622425" cy="1724025"/>
          </a:xfrm>
          <a:custGeom>
            <a:avLst/>
            <a:gdLst>
              <a:gd name="T0" fmla="*/ 0 w 1022"/>
              <a:gd name="T1" fmla="*/ 0 h 1086"/>
              <a:gd name="T2" fmla="*/ 1022 w 1022"/>
              <a:gd name="T3" fmla="*/ 0 h 1086"/>
              <a:gd name="T4" fmla="*/ 1022 w 1022"/>
              <a:gd name="T5" fmla="*/ 916 h 1086"/>
              <a:gd name="T6" fmla="*/ 851 w 1022"/>
              <a:gd name="T7" fmla="*/ 1086 h 1086"/>
              <a:gd name="T8" fmla="*/ 0 w 1022"/>
              <a:gd name="T9" fmla="*/ 1086 h 1086"/>
              <a:gd name="T10" fmla="*/ 0 w 1022"/>
              <a:gd name="T11" fmla="*/ 0 h 1086"/>
            </a:gdLst>
            <a:ahLst/>
            <a:cxnLst>
              <a:cxn ang="0">
                <a:pos x="T0" y="T1"/>
              </a:cxn>
              <a:cxn ang="0">
                <a:pos x="T2" y="T3"/>
              </a:cxn>
              <a:cxn ang="0">
                <a:pos x="T4" y="T5"/>
              </a:cxn>
              <a:cxn ang="0">
                <a:pos x="T6" y="T7"/>
              </a:cxn>
              <a:cxn ang="0">
                <a:pos x="T8" y="T9"/>
              </a:cxn>
              <a:cxn ang="0">
                <a:pos x="T10" y="T11"/>
              </a:cxn>
            </a:cxnLst>
            <a:rect l="0" t="0" r="r" b="b"/>
            <a:pathLst>
              <a:path w="1022" h="1086">
                <a:moveTo>
                  <a:pt x="0" y="0"/>
                </a:moveTo>
                <a:lnTo>
                  <a:pt x="1022" y="0"/>
                </a:lnTo>
                <a:lnTo>
                  <a:pt x="1022" y="916"/>
                </a:lnTo>
                <a:lnTo>
                  <a:pt x="851" y="1086"/>
                </a:lnTo>
                <a:lnTo>
                  <a:pt x="0" y="1086"/>
                </a:lnTo>
                <a:lnTo>
                  <a:pt x="0" y="0"/>
                </a:lnTo>
                <a:close/>
              </a:path>
            </a:pathLst>
          </a:custGeom>
          <a:solidFill>
            <a:srgbClr val="DA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8">
            <a:extLst>
              <a:ext uri="{FF2B5EF4-FFF2-40B4-BE49-F238E27FC236}">
                <a16:creationId xmlns:a16="http://schemas.microsoft.com/office/drawing/2014/main" id="{4895972C-0D59-D178-9EAB-B48B391ED69C}"/>
              </a:ext>
            </a:extLst>
          </p:cNvPr>
          <p:cNvSpPr>
            <a:spLocks/>
          </p:cNvSpPr>
          <p:nvPr/>
        </p:nvSpPr>
        <p:spPr bwMode="auto">
          <a:xfrm>
            <a:off x="9415463" y="3038475"/>
            <a:ext cx="271463" cy="269875"/>
          </a:xfrm>
          <a:custGeom>
            <a:avLst/>
            <a:gdLst>
              <a:gd name="T0" fmla="*/ 0 w 171"/>
              <a:gd name="T1" fmla="*/ 170 h 170"/>
              <a:gd name="T2" fmla="*/ 35 w 171"/>
              <a:gd name="T3" fmla="*/ 34 h 170"/>
              <a:gd name="T4" fmla="*/ 171 w 171"/>
              <a:gd name="T5" fmla="*/ 0 h 170"/>
              <a:gd name="T6" fmla="*/ 0 w 171"/>
              <a:gd name="T7" fmla="*/ 170 h 170"/>
            </a:gdLst>
            <a:ahLst/>
            <a:cxnLst>
              <a:cxn ang="0">
                <a:pos x="T0" y="T1"/>
              </a:cxn>
              <a:cxn ang="0">
                <a:pos x="T2" y="T3"/>
              </a:cxn>
              <a:cxn ang="0">
                <a:pos x="T4" y="T5"/>
              </a:cxn>
              <a:cxn ang="0">
                <a:pos x="T6" y="T7"/>
              </a:cxn>
            </a:cxnLst>
            <a:rect l="0" t="0" r="r" b="b"/>
            <a:pathLst>
              <a:path w="171" h="170">
                <a:moveTo>
                  <a:pt x="0" y="170"/>
                </a:moveTo>
                <a:lnTo>
                  <a:pt x="35" y="34"/>
                </a:lnTo>
                <a:lnTo>
                  <a:pt x="171" y="0"/>
                </a:lnTo>
                <a:lnTo>
                  <a:pt x="0" y="170"/>
                </a:lnTo>
                <a:close/>
              </a:path>
            </a:pathLst>
          </a:custGeom>
          <a:solidFill>
            <a:srgbClr val="AF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9">
            <a:extLst>
              <a:ext uri="{FF2B5EF4-FFF2-40B4-BE49-F238E27FC236}">
                <a16:creationId xmlns:a16="http://schemas.microsoft.com/office/drawing/2014/main" id="{37B8CC23-560F-C8E6-10DC-B679DB54A547}"/>
              </a:ext>
            </a:extLst>
          </p:cNvPr>
          <p:cNvSpPr>
            <a:spLocks/>
          </p:cNvSpPr>
          <p:nvPr/>
        </p:nvSpPr>
        <p:spPr bwMode="auto">
          <a:xfrm>
            <a:off x="8064501" y="1584325"/>
            <a:ext cx="1622425" cy="1724025"/>
          </a:xfrm>
          <a:custGeom>
            <a:avLst/>
            <a:gdLst>
              <a:gd name="T0" fmla="*/ 851 w 1022"/>
              <a:gd name="T1" fmla="*/ 1086 h 1086"/>
              <a:gd name="T2" fmla="*/ 886 w 1022"/>
              <a:gd name="T3" fmla="*/ 950 h 1086"/>
              <a:gd name="T4" fmla="*/ 1022 w 1022"/>
              <a:gd name="T5" fmla="*/ 916 h 1086"/>
              <a:gd name="T6" fmla="*/ 851 w 1022"/>
              <a:gd name="T7" fmla="*/ 1086 h 1086"/>
              <a:gd name="T8" fmla="*/ 0 w 1022"/>
              <a:gd name="T9" fmla="*/ 1086 h 1086"/>
              <a:gd name="T10" fmla="*/ 0 w 1022"/>
              <a:gd name="T11" fmla="*/ 0 h 1086"/>
              <a:gd name="T12" fmla="*/ 1022 w 1022"/>
              <a:gd name="T13" fmla="*/ 0 h 1086"/>
              <a:gd name="T14" fmla="*/ 1022 w 1022"/>
              <a:gd name="T15" fmla="*/ 916 h 10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2" h="1086">
                <a:moveTo>
                  <a:pt x="851" y="1086"/>
                </a:moveTo>
                <a:lnTo>
                  <a:pt x="886" y="950"/>
                </a:lnTo>
                <a:lnTo>
                  <a:pt x="1022" y="916"/>
                </a:lnTo>
                <a:lnTo>
                  <a:pt x="851" y="1086"/>
                </a:lnTo>
                <a:lnTo>
                  <a:pt x="0" y="1086"/>
                </a:lnTo>
                <a:lnTo>
                  <a:pt x="0" y="0"/>
                </a:lnTo>
                <a:lnTo>
                  <a:pt x="1022" y="0"/>
                </a:lnTo>
                <a:lnTo>
                  <a:pt x="1022" y="916"/>
                </a:ln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0">
            <a:extLst>
              <a:ext uri="{FF2B5EF4-FFF2-40B4-BE49-F238E27FC236}">
                <a16:creationId xmlns:a16="http://schemas.microsoft.com/office/drawing/2014/main" id="{82FD6598-D568-E653-33E0-91ED0F5E5C14}"/>
              </a:ext>
            </a:extLst>
          </p:cNvPr>
          <p:cNvSpPr>
            <a:spLocks noChangeArrowheads="1"/>
          </p:cNvSpPr>
          <p:nvPr/>
        </p:nvSpPr>
        <p:spPr bwMode="auto">
          <a:xfrm>
            <a:off x="8259163" y="1659081"/>
            <a:ext cx="11914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Planned  Orders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E5F3C7E2-DA4C-B4E9-88D8-3C92C92AE1E5}"/>
              </a:ext>
            </a:extLst>
          </p:cNvPr>
          <p:cNvSpPr>
            <a:spLocks noChangeArrowheads="1"/>
          </p:cNvSpPr>
          <p:nvPr/>
        </p:nvSpPr>
        <p:spPr bwMode="auto">
          <a:xfrm>
            <a:off x="8156576" y="2588212"/>
            <a:ext cx="1158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Date, Quantity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id="{31A3693B-1420-C476-8D54-14ABFB5491B8}"/>
              </a:ext>
            </a:extLst>
          </p:cNvPr>
          <p:cNvSpPr>
            <a:spLocks noChangeArrowheads="1"/>
          </p:cNvSpPr>
          <p:nvPr/>
        </p:nvSpPr>
        <p:spPr bwMode="auto">
          <a:xfrm>
            <a:off x="8156576" y="2804112"/>
            <a:ext cx="1158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Date, Quantity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8C196315-292F-CBEC-382A-355915A57D4C}"/>
              </a:ext>
            </a:extLst>
          </p:cNvPr>
          <p:cNvSpPr>
            <a:spLocks noChangeArrowheads="1"/>
          </p:cNvSpPr>
          <p:nvPr/>
        </p:nvSpPr>
        <p:spPr bwMode="auto">
          <a:xfrm>
            <a:off x="8156576" y="3015250"/>
            <a:ext cx="482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AAA473D4-057E-2DE1-3D57-0C55192E99F1}"/>
              </a:ext>
            </a:extLst>
          </p:cNvPr>
          <p:cNvSpPr>
            <a:spLocks noChangeArrowheads="1"/>
          </p:cNvSpPr>
          <p:nvPr/>
        </p:nvSpPr>
        <p:spPr bwMode="auto">
          <a:xfrm>
            <a:off x="8582026" y="3015250"/>
            <a:ext cx="730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Quantity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7D41A89D-A8D6-AFF6-6606-61A9356E0872}"/>
              </a:ext>
            </a:extLst>
          </p:cNvPr>
          <p:cNvSpPr>
            <a:spLocks noChangeArrowheads="1"/>
          </p:cNvSpPr>
          <p:nvPr/>
        </p:nvSpPr>
        <p:spPr bwMode="auto">
          <a:xfrm>
            <a:off x="8195585" y="1858963"/>
            <a:ext cx="1360255" cy="734723"/>
          </a:xfrm>
          <a:prstGeom prst="rect">
            <a:avLst/>
          </a:prstGeom>
          <a:solidFill>
            <a:srgbClr val="C5E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a:buClr>
                <a:srgbClr val="0097AC"/>
              </a:buClr>
            </a:pPr>
            <a:r>
              <a:rPr lang="en-US" sz="1200" b="1" dirty="0">
                <a:solidFill>
                  <a:sysClr val="windowText" lastClr="000000"/>
                </a:solidFill>
              </a:rPr>
              <a:t>1900559890-021</a:t>
            </a:r>
            <a:br>
              <a:rPr lang="en-US" sz="1200" b="1" dirty="0">
                <a:solidFill>
                  <a:sysClr val="windowText" lastClr="000000"/>
                </a:solidFill>
              </a:rPr>
            </a:br>
            <a:r>
              <a:rPr lang="en-US" sz="1200" b="1" dirty="0">
                <a:solidFill>
                  <a:sysClr val="windowText" lastClr="000000"/>
                </a:solidFill>
              </a:rPr>
              <a:t>- Preassembly-</a:t>
            </a:r>
            <a:br>
              <a:rPr lang="en-US" sz="1200" b="1" dirty="0">
                <a:solidFill>
                  <a:sysClr val="windowText" lastClr="000000"/>
                </a:solidFill>
              </a:rPr>
            </a:br>
            <a:r>
              <a:rPr lang="en-US" sz="1100" b="1" dirty="0">
                <a:solidFill>
                  <a:sysClr val="windowText" lastClr="000000"/>
                </a:solidFill>
              </a:rPr>
              <a:t>(Dependent requirement)</a:t>
            </a:r>
            <a:endParaRPr lang="en-US" sz="1200" b="1" dirty="0">
              <a:solidFill>
                <a:sysClr val="windowText" lastClr="000000"/>
              </a:solidFill>
            </a:endParaRPr>
          </a:p>
        </p:txBody>
      </p:sp>
      <p:sp>
        <p:nvSpPr>
          <p:cNvPr id="115" name="Freeform 111">
            <a:extLst>
              <a:ext uri="{FF2B5EF4-FFF2-40B4-BE49-F238E27FC236}">
                <a16:creationId xmlns:a16="http://schemas.microsoft.com/office/drawing/2014/main" id="{2DCBA2A6-2912-F1CA-9FBD-F6578DE4644E}"/>
              </a:ext>
            </a:extLst>
          </p:cNvPr>
          <p:cNvSpPr>
            <a:spLocks/>
          </p:cNvSpPr>
          <p:nvPr/>
        </p:nvSpPr>
        <p:spPr bwMode="auto">
          <a:xfrm>
            <a:off x="8047038" y="4429125"/>
            <a:ext cx="1657350" cy="1631950"/>
          </a:xfrm>
          <a:custGeom>
            <a:avLst/>
            <a:gdLst>
              <a:gd name="T0" fmla="*/ 0 w 1044"/>
              <a:gd name="T1" fmla="*/ 0 h 1028"/>
              <a:gd name="T2" fmla="*/ 1044 w 1044"/>
              <a:gd name="T3" fmla="*/ 0 h 1028"/>
              <a:gd name="T4" fmla="*/ 1044 w 1044"/>
              <a:gd name="T5" fmla="*/ 857 h 1028"/>
              <a:gd name="T6" fmla="*/ 873 w 1044"/>
              <a:gd name="T7" fmla="*/ 1028 h 1028"/>
              <a:gd name="T8" fmla="*/ 0 w 1044"/>
              <a:gd name="T9" fmla="*/ 1028 h 1028"/>
              <a:gd name="T10" fmla="*/ 0 w 1044"/>
              <a:gd name="T11" fmla="*/ 0 h 1028"/>
            </a:gdLst>
            <a:ahLst/>
            <a:cxnLst>
              <a:cxn ang="0">
                <a:pos x="T0" y="T1"/>
              </a:cxn>
              <a:cxn ang="0">
                <a:pos x="T2" y="T3"/>
              </a:cxn>
              <a:cxn ang="0">
                <a:pos x="T4" y="T5"/>
              </a:cxn>
              <a:cxn ang="0">
                <a:pos x="T6" y="T7"/>
              </a:cxn>
              <a:cxn ang="0">
                <a:pos x="T8" y="T9"/>
              </a:cxn>
              <a:cxn ang="0">
                <a:pos x="T10" y="T11"/>
              </a:cxn>
            </a:cxnLst>
            <a:rect l="0" t="0" r="r" b="b"/>
            <a:pathLst>
              <a:path w="1044" h="1028">
                <a:moveTo>
                  <a:pt x="0" y="0"/>
                </a:moveTo>
                <a:lnTo>
                  <a:pt x="1044" y="0"/>
                </a:lnTo>
                <a:lnTo>
                  <a:pt x="1044" y="857"/>
                </a:lnTo>
                <a:lnTo>
                  <a:pt x="873" y="1028"/>
                </a:lnTo>
                <a:lnTo>
                  <a:pt x="0" y="1028"/>
                </a:lnTo>
                <a:lnTo>
                  <a:pt x="0" y="0"/>
                </a:lnTo>
                <a:close/>
              </a:path>
            </a:pathLst>
          </a:custGeom>
          <a:solidFill>
            <a:srgbClr val="DA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2">
            <a:extLst>
              <a:ext uri="{FF2B5EF4-FFF2-40B4-BE49-F238E27FC236}">
                <a16:creationId xmlns:a16="http://schemas.microsoft.com/office/drawing/2014/main" id="{0CED97CC-8A41-5909-39C9-D32AE46A0F75}"/>
              </a:ext>
            </a:extLst>
          </p:cNvPr>
          <p:cNvSpPr>
            <a:spLocks/>
          </p:cNvSpPr>
          <p:nvPr/>
        </p:nvSpPr>
        <p:spPr bwMode="auto">
          <a:xfrm>
            <a:off x="9432926" y="5789613"/>
            <a:ext cx="271463" cy="271463"/>
          </a:xfrm>
          <a:custGeom>
            <a:avLst/>
            <a:gdLst>
              <a:gd name="T0" fmla="*/ 0 w 171"/>
              <a:gd name="T1" fmla="*/ 171 h 171"/>
              <a:gd name="T2" fmla="*/ 34 w 171"/>
              <a:gd name="T3" fmla="*/ 34 h 171"/>
              <a:gd name="T4" fmla="*/ 171 w 171"/>
              <a:gd name="T5" fmla="*/ 0 h 171"/>
              <a:gd name="T6" fmla="*/ 0 w 171"/>
              <a:gd name="T7" fmla="*/ 171 h 171"/>
            </a:gdLst>
            <a:ahLst/>
            <a:cxnLst>
              <a:cxn ang="0">
                <a:pos x="T0" y="T1"/>
              </a:cxn>
              <a:cxn ang="0">
                <a:pos x="T2" y="T3"/>
              </a:cxn>
              <a:cxn ang="0">
                <a:pos x="T4" y="T5"/>
              </a:cxn>
              <a:cxn ang="0">
                <a:pos x="T6" y="T7"/>
              </a:cxn>
            </a:cxnLst>
            <a:rect l="0" t="0" r="r" b="b"/>
            <a:pathLst>
              <a:path w="171" h="171">
                <a:moveTo>
                  <a:pt x="0" y="171"/>
                </a:moveTo>
                <a:lnTo>
                  <a:pt x="34" y="34"/>
                </a:lnTo>
                <a:lnTo>
                  <a:pt x="171" y="0"/>
                </a:lnTo>
                <a:lnTo>
                  <a:pt x="0" y="171"/>
                </a:lnTo>
                <a:close/>
              </a:path>
            </a:pathLst>
          </a:custGeom>
          <a:solidFill>
            <a:srgbClr val="AF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3">
            <a:extLst>
              <a:ext uri="{FF2B5EF4-FFF2-40B4-BE49-F238E27FC236}">
                <a16:creationId xmlns:a16="http://schemas.microsoft.com/office/drawing/2014/main" id="{B09B5E64-7A3A-AD5D-7B10-4447F5D8F219}"/>
              </a:ext>
            </a:extLst>
          </p:cNvPr>
          <p:cNvSpPr>
            <a:spLocks/>
          </p:cNvSpPr>
          <p:nvPr/>
        </p:nvSpPr>
        <p:spPr bwMode="auto">
          <a:xfrm>
            <a:off x="8047038" y="4429125"/>
            <a:ext cx="1657350" cy="1631950"/>
          </a:xfrm>
          <a:custGeom>
            <a:avLst/>
            <a:gdLst>
              <a:gd name="T0" fmla="*/ 873 w 1044"/>
              <a:gd name="T1" fmla="*/ 1028 h 1028"/>
              <a:gd name="T2" fmla="*/ 907 w 1044"/>
              <a:gd name="T3" fmla="*/ 891 h 1028"/>
              <a:gd name="T4" fmla="*/ 1044 w 1044"/>
              <a:gd name="T5" fmla="*/ 857 h 1028"/>
              <a:gd name="T6" fmla="*/ 873 w 1044"/>
              <a:gd name="T7" fmla="*/ 1028 h 1028"/>
              <a:gd name="T8" fmla="*/ 0 w 1044"/>
              <a:gd name="T9" fmla="*/ 1028 h 1028"/>
              <a:gd name="T10" fmla="*/ 0 w 1044"/>
              <a:gd name="T11" fmla="*/ 0 h 1028"/>
              <a:gd name="T12" fmla="*/ 1044 w 1044"/>
              <a:gd name="T13" fmla="*/ 0 h 1028"/>
              <a:gd name="T14" fmla="*/ 1044 w 1044"/>
              <a:gd name="T15" fmla="*/ 857 h 10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1028">
                <a:moveTo>
                  <a:pt x="873" y="1028"/>
                </a:moveTo>
                <a:lnTo>
                  <a:pt x="907" y="891"/>
                </a:lnTo>
                <a:lnTo>
                  <a:pt x="1044" y="857"/>
                </a:lnTo>
                <a:lnTo>
                  <a:pt x="873" y="1028"/>
                </a:lnTo>
                <a:lnTo>
                  <a:pt x="0" y="1028"/>
                </a:lnTo>
                <a:lnTo>
                  <a:pt x="0" y="0"/>
                </a:lnTo>
                <a:lnTo>
                  <a:pt x="1044" y="0"/>
                </a:lnTo>
                <a:lnTo>
                  <a:pt x="1044" y="857"/>
                </a:ln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4">
            <a:extLst>
              <a:ext uri="{FF2B5EF4-FFF2-40B4-BE49-F238E27FC236}">
                <a16:creationId xmlns:a16="http://schemas.microsoft.com/office/drawing/2014/main" id="{ABE1DDE7-1702-7BA7-A70A-BA6A67495107}"/>
              </a:ext>
            </a:extLst>
          </p:cNvPr>
          <p:cNvSpPr>
            <a:spLocks noChangeArrowheads="1"/>
          </p:cNvSpPr>
          <p:nvPr/>
        </p:nvSpPr>
        <p:spPr bwMode="auto">
          <a:xfrm>
            <a:off x="8139113" y="4494213"/>
            <a:ext cx="1574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Production Order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B0B2D71D-01B4-A2D5-9364-328990987B5F}"/>
              </a:ext>
            </a:extLst>
          </p:cNvPr>
          <p:cNvSpPr>
            <a:spLocks noChangeArrowheads="1"/>
          </p:cNvSpPr>
          <p:nvPr/>
        </p:nvSpPr>
        <p:spPr bwMode="auto">
          <a:xfrm>
            <a:off x="8139113" y="5326063"/>
            <a:ext cx="9382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Date, time,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3D1F58A6-A403-D751-D6CE-6AFD59D9E78C}"/>
              </a:ext>
            </a:extLst>
          </p:cNvPr>
          <p:cNvSpPr>
            <a:spLocks noChangeArrowheads="1"/>
          </p:cNvSpPr>
          <p:nvPr/>
        </p:nvSpPr>
        <p:spPr bwMode="auto">
          <a:xfrm>
            <a:off x="8139113" y="5537200"/>
            <a:ext cx="103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supply 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33A2755B-3581-0112-DBC1-3C36BA1C6760}"/>
              </a:ext>
            </a:extLst>
          </p:cNvPr>
          <p:cNvSpPr>
            <a:spLocks noChangeArrowheads="1"/>
          </p:cNvSpPr>
          <p:nvPr/>
        </p:nvSpPr>
        <p:spPr bwMode="auto">
          <a:xfrm>
            <a:off x="8139113" y="5753100"/>
            <a:ext cx="703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quantity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861587A6-4440-5EAC-B779-BB7E7BA65029}"/>
              </a:ext>
            </a:extLst>
          </p:cNvPr>
          <p:cNvSpPr>
            <a:spLocks noChangeArrowheads="1"/>
          </p:cNvSpPr>
          <p:nvPr/>
        </p:nvSpPr>
        <p:spPr bwMode="auto">
          <a:xfrm>
            <a:off x="8105776" y="4806950"/>
            <a:ext cx="1450063" cy="409575"/>
          </a:xfrm>
          <a:prstGeom prst="rect">
            <a:avLst/>
          </a:prstGeom>
          <a:solidFill>
            <a:srgbClr val="C5E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1200" b="1" dirty="0">
                <a:solidFill>
                  <a:sysClr val="windowText" lastClr="000000"/>
                </a:solidFill>
              </a:rPr>
              <a:t>1900559890-021</a:t>
            </a:r>
            <a:br>
              <a:rPr lang="en-US" sz="1200" b="1" dirty="0">
                <a:solidFill>
                  <a:sysClr val="windowText" lastClr="000000"/>
                </a:solidFill>
              </a:rPr>
            </a:br>
            <a:r>
              <a:rPr lang="en-US" sz="1200" b="1" dirty="0">
                <a:solidFill>
                  <a:sysClr val="windowText" lastClr="000000"/>
                </a:solidFill>
              </a:rPr>
              <a:t>(</a:t>
            </a:r>
            <a:r>
              <a:rPr lang="en-US" sz="1200" b="1" dirty="0" err="1">
                <a:solidFill>
                  <a:sysClr val="windowText" lastClr="000000"/>
                </a:solidFill>
              </a:rPr>
              <a:t>Preconfection</a:t>
            </a:r>
            <a:r>
              <a:rPr lang="en-US" sz="1200" b="1" dirty="0">
                <a:solidFill>
                  <a:sysClr val="windowText" lastClr="000000"/>
                </a:solidFill>
              </a:rPr>
              <a:t>)</a:t>
            </a:r>
            <a:endParaRPr lang="en-US" dirty="0"/>
          </a:p>
        </p:txBody>
      </p:sp>
      <p:sp>
        <p:nvSpPr>
          <p:cNvPr id="123" name="Rectangle 119">
            <a:extLst>
              <a:ext uri="{FF2B5EF4-FFF2-40B4-BE49-F238E27FC236}">
                <a16:creationId xmlns:a16="http://schemas.microsoft.com/office/drawing/2014/main" id="{20D6F3A3-2242-4B84-4ECE-C79DE42A22F4}"/>
              </a:ext>
            </a:extLst>
          </p:cNvPr>
          <p:cNvSpPr>
            <a:spLocks noChangeArrowheads="1"/>
          </p:cNvSpPr>
          <p:nvPr/>
        </p:nvSpPr>
        <p:spPr bwMode="auto">
          <a:xfrm>
            <a:off x="8229601" y="4806950"/>
            <a:ext cx="1293813" cy="409575"/>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4">
            <a:extLst>
              <a:ext uri="{FF2B5EF4-FFF2-40B4-BE49-F238E27FC236}">
                <a16:creationId xmlns:a16="http://schemas.microsoft.com/office/drawing/2014/main" id="{60C6D52C-067F-CC6A-358D-CDF2ED8E7131}"/>
              </a:ext>
            </a:extLst>
          </p:cNvPr>
          <p:cNvSpPr>
            <a:spLocks/>
          </p:cNvSpPr>
          <p:nvPr/>
        </p:nvSpPr>
        <p:spPr bwMode="auto">
          <a:xfrm>
            <a:off x="7181851" y="3281363"/>
            <a:ext cx="1787525" cy="484188"/>
          </a:xfrm>
          <a:custGeom>
            <a:avLst/>
            <a:gdLst>
              <a:gd name="T0" fmla="*/ 4512 w 4691"/>
              <a:gd name="T1" fmla="*/ 0 h 1268"/>
              <a:gd name="T2" fmla="*/ 4057 w 4691"/>
              <a:gd name="T3" fmla="*/ 317 h 1268"/>
              <a:gd name="T4" fmla="*/ 4216 w 4691"/>
              <a:gd name="T5" fmla="*/ 317 h 1268"/>
              <a:gd name="T6" fmla="*/ 0 w 4691"/>
              <a:gd name="T7" fmla="*/ 1268 h 1268"/>
              <a:gd name="T8" fmla="*/ 317 w 4691"/>
              <a:gd name="T9" fmla="*/ 1268 h 1268"/>
              <a:gd name="T10" fmla="*/ 4533 w 4691"/>
              <a:gd name="T11" fmla="*/ 317 h 1268"/>
              <a:gd name="T12" fmla="*/ 4691 w 4691"/>
              <a:gd name="T13" fmla="*/ 317 h 1268"/>
              <a:gd name="T14" fmla="*/ 4512 w 4691"/>
              <a:gd name="T15" fmla="*/ 0 h 1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1" h="1268">
                <a:moveTo>
                  <a:pt x="4512" y="0"/>
                </a:moveTo>
                <a:lnTo>
                  <a:pt x="4057" y="317"/>
                </a:lnTo>
                <a:lnTo>
                  <a:pt x="4216" y="317"/>
                </a:lnTo>
                <a:cubicBezTo>
                  <a:pt x="3719" y="877"/>
                  <a:pt x="1985" y="1268"/>
                  <a:pt x="0" y="1268"/>
                </a:cubicBezTo>
                <a:lnTo>
                  <a:pt x="317" y="1268"/>
                </a:lnTo>
                <a:cubicBezTo>
                  <a:pt x="2302" y="1268"/>
                  <a:pt x="4036" y="877"/>
                  <a:pt x="4533" y="317"/>
                </a:cubicBezTo>
                <a:lnTo>
                  <a:pt x="4691" y="317"/>
                </a:lnTo>
                <a:lnTo>
                  <a:pt x="4512" y="0"/>
                </a:lnTo>
                <a:close/>
              </a:path>
            </a:pathLst>
          </a:custGeom>
          <a:solidFill>
            <a:srgbClr val="BF9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5">
            <a:extLst>
              <a:ext uri="{FF2B5EF4-FFF2-40B4-BE49-F238E27FC236}">
                <a16:creationId xmlns:a16="http://schemas.microsoft.com/office/drawing/2014/main" id="{1E65A935-0A28-496C-2F12-0AE693F4148C}"/>
              </a:ext>
            </a:extLst>
          </p:cNvPr>
          <p:cNvSpPr>
            <a:spLocks/>
          </p:cNvSpPr>
          <p:nvPr/>
        </p:nvSpPr>
        <p:spPr bwMode="auto">
          <a:xfrm>
            <a:off x="5522913" y="3281363"/>
            <a:ext cx="1719263" cy="484188"/>
          </a:xfrm>
          <a:custGeom>
            <a:avLst/>
            <a:gdLst>
              <a:gd name="T0" fmla="*/ 4513 w 4513"/>
              <a:gd name="T1" fmla="*/ 1268 h 1268"/>
              <a:gd name="T2" fmla="*/ 317 w 4513"/>
              <a:gd name="T3" fmla="*/ 0 h 1268"/>
              <a:gd name="T4" fmla="*/ 0 w 4513"/>
              <a:gd name="T5" fmla="*/ 0 h 1268"/>
              <a:gd name="T6" fmla="*/ 4355 w 4513"/>
              <a:gd name="T7" fmla="*/ 1268 h 1268"/>
              <a:gd name="T8" fmla="*/ 4513 w 4513"/>
              <a:gd name="T9" fmla="*/ 1268 h 1268"/>
            </a:gdLst>
            <a:ahLst/>
            <a:cxnLst>
              <a:cxn ang="0">
                <a:pos x="T0" y="T1"/>
              </a:cxn>
              <a:cxn ang="0">
                <a:pos x="T2" y="T3"/>
              </a:cxn>
              <a:cxn ang="0">
                <a:pos x="T4" y="T5"/>
              </a:cxn>
              <a:cxn ang="0">
                <a:pos x="T6" y="T7"/>
              </a:cxn>
              <a:cxn ang="0">
                <a:pos x="T8" y="T9"/>
              </a:cxn>
            </a:cxnLst>
            <a:rect l="0" t="0" r="r" b="b"/>
            <a:pathLst>
              <a:path w="4513" h="1268">
                <a:moveTo>
                  <a:pt x="4513" y="1268"/>
                </a:moveTo>
                <a:cubicBezTo>
                  <a:pt x="2172" y="1243"/>
                  <a:pt x="317" y="683"/>
                  <a:pt x="317" y="0"/>
                </a:cubicBezTo>
                <a:lnTo>
                  <a:pt x="0" y="0"/>
                </a:lnTo>
                <a:cubicBezTo>
                  <a:pt x="0" y="701"/>
                  <a:pt x="1950" y="1268"/>
                  <a:pt x="4355" y="1268"/>
                </a:cubicBezTo>
                <a:cubicBezTo>
                  <a:pt x="4408" y="1268"/>
                  <a:pt x="4460" y="1268"/>
                  <a:pt x="4513" y="1268"/>
                </a:cubicBezTo>
                <a:close/>
              </a:path>
            </a:pathLst>
          </a:custGeom>
          <a:solidFill>
            <a:srgbClr val="9A74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6">
            <a:extLst>
              <a:ext uri="{FF2B5EF4-FFF2-40B4-BE49-F238E27FC236}">
                <a16:creationId xmlns:a16="http://schemas.microsoft.com/office/drawing/2014/main" id="{5D019DBC-7C0E-C5CC-861C-29CC6B687780}"/>
              </a:ext>
            </a:extLst>
          </p:cNvPr>
          <p:cNvSpPr>
            <a:spLocks/>
          </p:cNvSpPr>
          <p:nvPr/>
        </p:nvSpPr>
        <p:spPr bwMode="auto">
          <a:xfrm>
            <a:off x="5522913" y="3281363"/>
            <a:ext cx="3446463" cy="484188"/>
          </a:xfrm>
          <a:custGeom>
            <a:avLst/>
            <a:gdLst>
              <a:gd name="T0" fmla="*/ 4513 w 9046"/>
              <a:gd name="T1" fmla="*/ 1268 h 1268"/>
              <a:gd name="T2" fmla="*/ 317 w 9046"/>
              <a:gd name="T3" fmla="*/ 0 h 1268"/>
              <a:gd name="T4" fmla="*/ 0 w 9046"/>
              <a:gd name="T5" fmla="*/ 0 h 1268"/>
              <a:gd name="T6" fmla="*/ 4355 w 9046"/>
              <a:gd name="T7" fmla="*/ 1268 h 1268"/>
              <a:gd name="T8" fmla="*/ 4672 w 9046"/>
              <a:gd name="T9" fmla="*/ 1268 h 1268"/>
              <a:gd name="T10" fmla="*/ 8888 w 9046"/>
              <a:gd name="T11" fmla="*/ 317 h 1268"/>
              <a:gd name="T12" fmla="*/ 9046 w 9046"/>
              <a:gd name="T13" fmla="*/ 317 h 1268"/>
              <a:gd name="T14" fmla="*/ 8867 w 9046"/>
              <a:gd name="T15" fmla="*/ 0 h 1268"/>
              <a:gd name="T16" fmla="*/ 8412 w 9046"/>
              <a:gd name="T17" fmla="*/ 317 h 1268"/>
              <a:gd name="T18" fmla="*/ 8571 w 9046"/>
              <a:gd name="T19" fmla="*/ 317 h 1268"/>
              <a:gd name="T20" fmla="*/ 4355 w 9046"/>
              <a:gd name="T2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6" h="1268">
                <a:moveTo>
                  <a:pt x="4513" y="1268"/>
                </a:moveTo>
                <a:cubicBezTo>
                  <a:pt x="2172" y="1243"/>
                  <a:pt x="317" y="683"/>
                  <a:pt x="317" y="0"/>
                </a:cubicBezTo>
                <a:lnTo>
                  <a:pt x="0" y="0"/>
                </a:lnTo>
                <a:cubicBezTo>
                  <a:pt x="0" y="701"/>
                  <a:pt x="1950" y="1268"/>
                  <a:pt x="4355" y="1268"/>
                </a:cubicBezTo>
                <a:lnTo>
                  <a:pt x="4672" y="1268"/>
                </a:lnTo>
                <a:cubicBezTo>
                  <a:pt x="6657" y="1268"/>
                  <a:pt x="8391" y="877"/>
                  <a:pt x="8888" y="317"/>
                </a:cubicBezTo>
                <a:lnTo>
                  <a:pt x="9046" y="317"/>
                </a:lnTo>
                <a:lnTo>
                  <a:pt x="8867" y="0"/>
                </a:lnTo>
                <a:lnTo>
                  <a:pt x="8412" y="317"/>
                </a:lnTo>
                <a:lnTo>
                  <a:pt x="8571" y="317"/>
                </a:lnTo>
                <a:cubicBezTo>
                  <a:pt x="8074" y="877"/>
                  <a:pt x="6340" y="1268"/>
                  <a:pt x="4355" y="1268"/>
                </a:cubicBezTo>
              </a:path>
            </a:pathLst>
          </a:custGeom>
          <a:solidFill>
            <a:schemeClr val="accent3">
              <a:lumMod val="60000"/>
              <a:lumOff val="40000"/>
            </a:schemeClr>
          </a:solidFill>
          <a:ln w="12700"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TextBox 130">
            <a:extLst>
              <a:ext uri="{FF2B5EF4-FFF2-40B4-BE49-F238E27FC236}">
                <a16:creationId xmlns:a16="http://schemas.microsoft.com/office/drawing/2014/main" id="{3B686586-1C5E-F099-28AE-E3D8AB87EE82}"/>
              </a:ext>
            </a:extLst>
          </p:cNvPr>
          <p:cNvSpPr txBox="1"/>
          <p:nvPr/>
        </p:nvSpPr>
        <p:spPr>
          <a:xfrm>
            <a:off x="399928" y="5304573"/>
            <a:ext cx="4392736" cy="830997"/>
          </a:xfrm>
          <a:prstGeom prst="rect">
            <a:avLst/>
          </a:prstGeom>
          <a:noFill/>
          <a:ln>
            <a:solidFill>
              <a:schemeClr val="tx1"/>
            </a:solidFill>
          </a:ln>
        </p:spPr>
        <p:txBody>
          <a:bodyPr wrap="square" lIns="91440" tIns="91440" rIns="91440" bIns="91440" rtlCol="0">
            <a:spAutoFit/>
          </a:bodyPr>
          <a:lstStyle/>
          <a:p>
            <a:pPr algn="l">
              <a:spcBef>
                <a:spcPts val="0"/>
              </a:spcBef>
            </a:pPr>
            <a:r>
              <a:rPr lang="en-GB" sz="1400" dirty="0"/>
              <a:t>The planned orders from MRP are reduced when </a:t>
            </a:r>
            <a:br>
              <a:rPr lang="en-GB" sz="1400" dirty="0"/>
            </a:br>
            <a:r>
              <a:rPr lang="en-GB" sz="1400" dirty="0"/>
              <a:t>production orders (delivery-relevant replenishment elements) are created by setting a Kanban to EMPTY</a:t>
            </a:r>
            <a:endParaRPr lang="en-US" sz="1400" dirty="0" err="1"/>
          </a:p>
        </p:txBody>
      </p:sp>
      <p:sp>
        <p:nvSpPr>
          <p:cNvPr id="2" name="Arrow: Up 1">
            <a:extLst>
              <a:ext uri="{FF2B5EF4-FFF2-40B4-BE49-F238E27FC236}">
                <a16:creationId xmlns:a16="http://schemas.microsoft.com/office/drawing/2014/main" id="{79E287CB-B307-C8CE-6AC8-7D759CC904C3}"/>
              </a:ext>
            </a:extLst>
          </p:cNvPr>
          <p:cNvSpPr/>
          <p:nvPr/>
        </p:nvSpPr>
        <p:spPr>
          <a:xfrm>
            <a:off x="9415464" y="3008313"/>
            <a:ext cx="190500" cy="1494731"/>
          </a:xfrm>
          <a:prstGeom prst="up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3" name="TextBox 2">
            <a:extLst>
              <a:ext uri="{FF2B5EF4-FFF2-40B4-BE49-F238E27FC236}">
                <a16:creationId xmlns:a16="http://schemas.microsoft.com/office/drawing/2014/main" id="{07F65FE2-6769-9975-D4E0-18DEE2E4CA06}"/>
              </a:ext>
            </a:extLst>
          </p:cNvPr>
          <p:cNvSpPr txBox="1"/>
          <p:nvPr/>
        </p:nvSpPr>
        <p:spPr>
          <a:xfrm>
            <a:off x="9737726" y="2854912"/>
            <a:ext cx="1841564" cy="1508105"/>
          </a:xfrm>
          <a:prstGeom prst="rect">
            <a:avLst/>
          </a:prstGeom>
          <a:solidFill>
            <a:srgbClr val="FFFF00"/>
          </a:solidFill>
        </p:spPr>
        <p:txBody>
          <a:bodyPr wrap="square" lIns="0" tIns="0" rIns="0" bIns="0" rtlCol="0">
            <a:spAutoFit/>
          </a:bodyPr>
          <a:lstStyle/>
          <a:p>
            <a:pPr algn="ctr" rtl="0"/>
            <a:r>
              <a:rPr lang="en-US" sz="1400" b="0" i="0" u="none" strike="noStrike" kern="1200" baseline="0" dirty="0">
                <a:solidFill>
                  <a:srgbClr val="000000"/>
                </a:solidFill>
                <a:latin typeface="Calibri" panose="020F0502020204030204" pitchFamily="34" charset="0"/>
              </a:rPr>
              <a:t>Planned orders from MRP are reduced when production orders or Kanban run schedule quantities are created by setting a Kanban to EMPTY.</a:t>
            </a:r>
          </a:p>
        </p:txBody>
      </p:sp>
      <p:sp>
        <p:nvSpPr>
          <p:cNvPr id="6" name="TextBox 5">
            <a:extLst>
              <a:ext uri="{FF2B5EF4-FFF2-40B4-BE49-F238E27FC236}">
                <a16:creationId xmlns:a16="http://schemas.microsoft.com/office/drawing/2014/main" id="{3B10B1EA-71BC-D9DD-8D49-BEA0B8DBE9A0}"/>
              </a:ext>
            </a:extLst>
          </p:cNvPr>
          <p:cNvSpPr txBox="1"/>
          <p:nvPr/>
        </p:nvSpPr>
        <p:spPr>
          <a:xfrm>
            <a:off x="6680346" y="3768299"/>
            <a:ext cx="149080" cy="246221"/>
          </a:xfrm>
          <a:prstGeom prst="rect">
            <a:avLst/>
          </a:prstGeom>
          <a:noFill/>
        </p:spPr>
        <p:txBody>
          <a:bodyPr wrap="square" lIns="0" tIns="0" rIns="0" bIns="0" rtlCol="0">
            <a:spAutoFit/>
          </a:bodyPr>
          <a:lstStyle/>
          <a:p>
            <a:pPr algn="l">
              <a:spcBef>
                <a:spcPts val="0"/>
              </a:spcBef>
            </a:pPr>
            <a:r>
              <a:rPr lang="en-US" sz="1600" dirty="0"/>
              <a:t>&lt;</a:t>
            </a:r>
          </a:p>
        </p:txBody>
      </p:sp>
      <p:sp>
        <p:nvSpPr>
          <p:cNvPr id="7" name="TextBox 6">
            <a:extLst>
              <a:ext uri="{FF2B5EF4-FFF2-40B4-BE49-F238E27FC236}">
                <a16:creationId xmlns:a16="http://schemas.microsoft.com/office/drawing/2014/main" id="{49929B36-802B-200F-6A46-A2F4DE2E4AE6}"/>
              </a:ext>
            </a:extLst>
          </p:cNvPr>
          <p:cNvSpPr txBox="1"/>
          <p:nvPr/>
        </p:nvSpPr>
        <p:spPr>
          <a:xfrm>
            <a:off x="7738398" y="3958677"/>
            <a:ext cx="134652" cy="276999"/>
          </a:xfrm>
          <a:prstGeom prst="rect">
            <a:avLst/>
          </a:prstGeom>
          <a:noFill/>
        </p:spPr>
        <p:txBody>
          <a:bodyPr wrap="none" lIns="0" tIns="0" rIns="0" bIns="0" rtlCol="0">
            <a:spAutoFit/>
          </a:bodyPr>
          <a:lstStyle/>
          <a:p>
            <a:pPr algn="l">
              <a:spcBef>
                <a:spcPts val="0"/>
              </a:spcBef>
            </a:pPr>
            <a:r>
              <a:rPr lang="en-US" sz="1800" dirty="0"/>
              <a:t>&gt;</a:t>
            </a:r>
          </a:p>
        </p:txBody>
      </p:sp>
      <p:sp>
        <p:nvSpPr>
          <p:cNvPr id="78" name="TextBox 77">
            <a:extLst>
              <a:ext uri="{FF2B5EF4-FFF2-40B4-BE49-F238E27FC236}">
                <a16:creationId xmlns:a16="http://schemas.microsoft.com/office/drawing/2014/main" id="{56C588D4-E78A-ECC2-34EF-BBFCD92EDC1A}"/>
              </a:ext>
            </a:extLst>
          </p:cNvPr>
          <p:cNvSpPr txBox="1"/>
          <p:nvPr/>
        </p:nvSpPr>
        <p:spPr>
          <a:xfrm>
            <a:off x="6451600" y="4156274"/>
            <a:ext cx="1614223" cy="307777"/>
          </a:xfrm>
          <a:prstGeom prst="rect">
            <a:avLst/>
          </a:prstGeom>
          <a:solidFill>
            <a:srgbClr val="FAE343"/>
          </a:solidFill>
        </p:spPr>
        <p:txBody>
          <a:bodyPr wrap="none" lIns="0" tIns="0" rIns="0" bIns="0" rtlCol="0" anchor="ctr" anchorCtr="0">
            <a:spAutoFit/>
          </a:bodyPr>
          <a:lstStyle/>
          <a:p>
            <a:pPr algn="ctr">
              <a:spcBef>
                <a:spcPts val="0"/>
              </a:spcBef>
            </a:pPr>
            <a:r>
              <a:rPr lang="en-US" sz="1200" dirty="0"/>
              <a:t>Set Status </a:t>
            </a:r>
            <a:r>
              <a:rPr lang="en-US" sz="1200" dirty="0">
                <a:sym typeface="Wingdings" panose="05000000000000000000" pitchFamily="2" charset="2"/>
              </a:rPr>
              <a:t> “</a:t>
            </a:r>
            <a:r>
              <a:rPr lang="en-US" sz="1200" b="1" dirty="0">
                <a:sym typeface="Wingdings" panose="05000000000000000000" pitchFamily="2" charset="2"/>
              </a:rPr>
              <a:t>EMPTY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49217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dirty="0"/>
              <a:t>5	KANBAN Processing</a:t>
            </a:r>
            <a:br>
              <a:rPr lang="en-GB" dirty="0"/>
            </a:b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18</a:t>
            </a:fld>
            <a:endParaRPr lang="en-GB" dirty="0"/>
          </a:p>
        </p:txBody>
      </p:sp>
      <p:sp>
        <p:nvSpPr>
          <p:cNvPr id="2" name="TextBox 1">
            <a:extLst>
              <a:ext uri="{FF2B5EF4-FFF2-40B4-BE49-F238E27FC236}">
                <a16:creationId xmlns:a16="http://schemas.microsoft.com/office/drawing/2014/main" id="{42C84B0C-5128-D035-1811-F81240530920}"/>
              </a:ext>
            </a:extLst>
          </p:cNvPr>
          <p:cNvSpPr txBox="1"/>
          <p:nvPr/>
        </p:nvSpPr>
        <p:spPr>
          <a:xfrm>
            <a:off x="3274699" y="2921168"/>
            <a:ext cx="5645776" cy="1015663"/>
          </a:xfrm>
          <a:prstGeom prst="rect">
            <a:avLst/>
          </a:prstGeom>
          <a:noFill/>
        </p:spPr>
        <p:txBody>
          <a:bodyPr wrap="none" lIns="0" tIns="0" rIns="0" bIns="0" rtlCol="0">
            <a:spAutoFit/>
          </a:bodyPr>
          <a:lstStyle/>
          <a:p>
            <a:pPr algn="l">
              <a:spcBef>
                <a:spcPts val="0"/>
              </a:spcBef>
            </a:pPr>
            <a:r>
              <a:rPr lang="en-US" sz="6600" b="1" dirty="0"/>
              <a:t>System-Demo</a:t>
            </a:r>
          </a:p>
        </p:txBody>
      </p:sp>
    </p:spTree>
    <p:extLst>
      <p:ext uri="{BB962C8B-B14F-4D97-AF65-F5344CB8AC3E}">
        <p14:creationId xmlns:p14="http://schemas.microsoft.com/office/powerpoint/2010/main" val="200209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br>
              <a:rPr lang="en-GB" dirty="0"/>
            </a:b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19</a:t>
            </a:fld>
            <a:endParaRPr lang="en-GB" dirty="0"/>
          </a:p>
        </p:txBody>
      </p:sp>
      <p:sp>
        <p:nvSpPr>
          <p:cNvPr id="2" name="TextBox 1">
            <a:extLst>
              <a:ext uri="{FF2B5EF4-FFF2-40B4-BE49-F238E27FC236}">
                <a16:creationId xmlns:a16="http://schemas.microsoft.com/office/drawing/2014/main" id="{5F8C85F2-B983-B9F2-F412-A689D5AC0327}"/>
              </a:ext>
            </a:extLst>
          </p:cNvPr>
          <p:cNvSpPr txBox="1"/>
          <p:nvPr/>
        </p:nvSpPr>
        <p:spPr>
          <a:xfrm>
            <a:off x="3386571" y="2581275"/>
            <a:ext cx="5679440" cy="1477328"/>
          </a:xfrm>
          <a:prstGeom prst="rect">
            <a:avLst/>
          </a:prstGeom>
          <a:noFill/>
        </p:spPr>
        <p:txBody>
          <a:bodyPr wrap="none" lIns="0" tIns="0" rIns="0" bIns="0" rtlCol="0">
            <a:spAutoFit/>
          </a:bodyPr>
          <a:lstStyle/>
          <a:p>
            <a:pPr algn="l">
              <a:spcBef>
                <a:spcPts val="0"/>
              </a:spcBef>
            </a:pPr>
            <a:r>
              <a:rPr lang="en-US" sz="9600" b="1" dirty="0"/>
              <a:t>BACK-UP</a:t>
            </a:r>
          </a:p>
        </p:txBody>
      </p:sp>
    </p:spTree>
    <p:extLst>
      <p:ext uri="{BB962C8B-B14F-4D97-AF65-F5344CB8AC3E}">
        <p14:creationId xmlns:p14="http://schemas.microsoft.com/office/powerpoint/2010/main" val="18228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a:t>Agenda</a:t>
            </a:r>
          </a:p>
        </p:txBody>
      </p:sp>
      <p:sp>
        <p:nvSpPr>
          <p:cNvPr id="9" name="Content Placeholder 8">
            <a:extLst>
              <a:ext uri="{FF2B5EF4-FFF2-40B4-BE49-F238E27FC236}">
                <a16:creationId xmlns:a16="http://schemas.microsoft.com/office/drawing/2014/main" id="{77E5E6CB-6124-4125-B099-E65DFF4DE037}"/>
              </a:ext>
            </a:extLst>
          </p:cNvPr>
          <p:cNvSpPr>
            <a:spLocks noGrp="1"/>
          </p:cNvSpPr>
          <p:nvPr>
            <p:ph sz="quarter" idx="10"/>
          </p:nvPr>
        </p:nvSpPr>
        <p:spPr>
          <a:xfrm>
            <a:off x="324000" y="1535263"/>
            <a:ext cx="11547325" cy="4783137"/>
          </a:xfrm>
        </p:spPr>
        <p:txBody>
          <a:bodyPr/>
          <a:lstStyle/>
          <a:p>
            <a:pPr>
              <a:spcAft>
                <a:spcPts val="900"/>
              </a:spcAft>
            </a:pPr>
            <a:r>
              <a:rPr lang="en-GB" sz="1800" b="1" dirty="0">
                <a:solidFill>
                  <a:srgbClr val="0097AC"/>
                </a:solidFill>
              </a:rPr>
              <a:t>1.   KANBAN - Introduction</a:t>
            </a:r>
          </a:p>
          <a:p>
            <a:pPr>
              <a:spcAft>
                <a:spcPts val="300"/>
              </a:spcAft>
            </a:pPr>
            <a:r>
              <a:rPr lang="en-GB" sz="1800" b="1" dirty="0">
                <a:solidFill>
                  <a:srgbClr val="0097AC"/>
                </a:solidFill>
              </a:rPr>
              <a:t>2.   KANBAN Master Data</a:t>
            </a:r>
          </a:p>
          <a:p>
            <a:pPr>
              <a:spcBef>
                <a:spcPts val="0"/>
              </a:spcBef>
              <a:spcAft>
                <a:spcPts val="300"/>
              </a:spcAft>
            </a:pPr>
            <a:r>
              <a:rPr lang="en-GB" sz="1400" b="1" dirty="0">
                <a:solidFill>
                  <a:srgbClr val="0097AC"/>
                </a:solidFill>
              </a:rPr>
              <a:t>	   2.1   Supply Area</a:t>
            </a:r>
          </a:p>
          <a:p>
            <a:pPr>
              <a:spcBef>
                <a:spcPts val="300"/>
              </a:spcBef>
              <a:spcAft>
                <a:spcPts val="900"/>
              </a:spcAft>
            </a:pPr>
            <a:r>
              <a:rPr lang="en-GB" sz="1400" b="1" dirty="0">
                <a:solidFill>
                  <a:srgbClr val="0097AC"/>
                </a:solidFill>
              </a:rPr>
              <a:t>       2.2   Control Cycle</a:t>
            </a:r>
          </a:p>
          <a:p>
            <a:pPr>
              <a:spcAft>
                <a:spcPts val="300"/>
              </a:spcAft>
            </a:pPr>
            <a:r>
              <a:rPr lang="en-GB" sz="1800" b="1" dirty="0">
                <a:solidFill>
                  <a:srgbClr val="0097AC"/>
                </a:solidFill>
              </a:rPr>
              <a:t>3.  KANBAN Procedures</a:t>
            </a:r>
          </a:p>
          <a:p>
            <a:pPr>
              <a:spcBef>
                <a:spcPts val="300"/>
              </a:spcBef>
              <a:spcAft>
                <a:spcPts val="300"/>
              </a:spcAft>
            </a:pPr>
            <a:r>
              <a:rPr lang="en-GB" sz="1400" b="1" dirty="0">
                <a:solidFill>
                  <a:srgbClr val="0097AC"/>
                </a:solidFill>
              </a:rPr>
              <a:t>      3.1   Classic Kanban</a:t>
            </a:r>
          </a:p>
          <a:p>
            <a:pPr>
              <a:spcBef>
                <a:spcPts val="300"/>
              </a:spcBef>
              <a:spcAft>
                <a:spcPts val="300"/>
              </a:spcAft>
            </a:pPr>
            <a:r>
              <a:rPr lang="en-GB" sz="1400" b="1" dirty="0">
                <a:solidFill>
                  <a:srgbClr val="0097AC"/>
                </a:solidFill>
              </a:rPr>
              <a:t>      3.2   Event-Driven Kanban</a:t>
            </a:r>
          </a:p>
          <a:p>
            <a:pPr>
              <a:spcBef>
                <a:spcPts val="300"/>
              </a:spcBef>
              <a:spcAft>
                <a:spcPts val="300"/>
              </a:spcAft>
            </a:pPr>
            <a:r>
              <a:rPr lang="en-GB" sz="1400" b="1" dirty="0">
                <a:solidFill>
                  <a:srgbClr val="0097AC"/>
                </a:solidFill>
              </a:rPr>
              <a:t>      3.3   One-Card Kanban</a:t>
            </a:r>
          </a:p>
          <a:p>
            <a:pPr>
              <a:spcBef>
                <a:spcPts val="300"/>
              </a:spcBef>
              <a:spcAft>
                <a:spcPts val="900"/>
              </a:spcAft>
            </a:pPr>
            <a:r>
              <a:rPr lang="en-GB" sz="1400" b="1" dirty="0">
                <a:solidFill>
                  <a:srgbClr val="0097AC"/>
                </a:solidFill>
              </a:rPr>
              <a:t>      3.4   Kanban w. Quantity Signal </a:t>
            </a:r>
          </a:p>
          <a:p>
            <a:pPr>
              <a:spcAft>
                <a:spcPts val="300"/>
              </a:spcAft>
            </a:pPr>
            <a:r>
              <a:rPr lang="en-GB" sz="1800" b="1" dirty="0">
                <a:solidFill>
                  <a:srgbClr val="0097AC"/>
                </a:solidFill>
              </a:rPr>
              <a:t>4.  Replenishment Strategy</a:t>
            </a:r>
          </a:p>
          <a:p>
            <a:pPr>
              <a:spcBef>
                <a:spcPts val="300"/>
              </a:spcBef>
              <a:spcAft>
                <a:spcPts val="300"/>
              </a:spcAft>
            </a:pPr>
            <a:r>
              <a:rPr lang="en-GB" sz="1400" b="1" dirty="0">
                <a:solidFill>
                  <a:srgbClr val="0097AC"/>
                </a:solidFill>
              </a:rPr>
              <a:t>      4.1   Replenishment w/o MRP</a:t>
            </a:r>
          </a:p>
          <a:p>
            <a:pPr>
              <a:spcBef>
                <a:spcPts val="300"/>
              </a:spcBef>
              <a:spcAft>
                <a:spcPts val="900"/>
              </a:spcAft>
            </a:pPr>
            <a:r>
              <a:rPr lang="en-GB" sz="1400" b="1" dirty="0">
                <a:solidFill>
                  <a:srgbClr val="0097AC"/>
                </a:solidFill>
              </a:rPr>
              <a:t>      4.2   Replenishment w MRP (In-House Production)</a:t>
            </a:r>
          </a:p>
          <a:p>
            <a:pPr>
              <a:spcAft>
                <a:spcPts val="1200"/>
              </a:spcAft>
            </a:pPr>
            <a:r>
              <a:rPr lang="en-GB" sz="1800" b="1" dirty="0">
                <a:solidFill>
                  <a:srgbClr val="0097AC"/>
                </a:solidFill>
              </a:rPr>
              <a:t>5.  System Demonstration</a:t>
            </a:r>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2</a:t>
            </a:fld>
            <a:endParaRPr lang="en-GB" dirty="0"/>
          </a:p>
        </p:txBody>
      </p:sp>
    </p:spTree>
    <p:extLst>
      <p:ext uri="{BB962C8B-B14F-4D97-AF65-F5344CB8AC3E}">
        <p14:creationId xmlns:p14="http://schemas.microsoft.com/office/powerpoint/2010/main" val="399858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5FF-8A5B-F1F6-CDDF-FC57F7EC5022}"/>
              </a:ext>
            </a:extLst>
          </p:cNvPr>
          <p:cNvSpPr>
            <a:spLocks noGrp="1"/>
          </p:cNvSpPr>
          <p:nvPr>
            <p:ph type="title"/>
          </p:nvPr>
        </p:nvSpPr>
        <p:spPr/>
        <p:txBody>
          <a:bodyPr/>
          <a:lstStyle/>
          <a:p>
            <a:r>
              <a:rPr lang="en-US" dirty="0"/>
              <a:t>Event-Driven Kanban</a:t>
            </a:r>
          </a:p>
        </p:txBody>
      </p:sp>
      <p:sp>
        <p:nvSpPr>
          <p:cNvPr id="3" name="Date Placeholder 2">
            <a:extLst>
              <a:ext uri="{FF2B5EF4-FFF2-40B4-BE49-F238E27FC236}">
                <a16:creationId xmlns:a16="http://schemas.microsoft.com/office/drawing/2014/main" id="{44448304-4F2E-CE1A-14D5-73330CF82CDB}"/>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E2FED1BB-2E1F-72F2-F460-3AF4722B8A7D}"/>
              </a:ext>
            </a:extLst>
          </p:cNvPr>
          <p:cNvSpPr>
            <a:spLocks noGrp="1"/>
          </p:cNvSpPr>
          <p:nvPr>
            <p:ph type="sldNum" sz="quarter" idx="12"/>
          </p:nvPr>
        </p:nvSpPr>
        <p:spPr/>
        <p:txBody>
          <a:bodyPr/>
          <a:lstStyle/>
          <a:p>
            <a:fld id="{173FEA60-B56A-DE49-B4F9-939AB62E9280}" type="slidenum">
              <a:rPr lang="en-GB" smtClean="0"/>
              <a:pPr/>
              <a:t>20</a:t>
            </a:fld>
            <a:endParaRPr lang="en-GB" dirty="0"/>
          </a:p>
        </p:txBody>
      </p:sp>
      <p:grpSp>
        <p:nvGrpSpPr>
          <p:cNvPr id="9" name="Group 8">
            <a:extLst>
              <a:ext uri="{FF2B5EF4-FFF2-40B4-BE49-F238E27FC236}">
                <a16:creationId xmlns:a16="http://schemas.microsoft.com/office/drawing/2014/main" id="{BEBDA9FE-E493-007C-701A-415BA64C3651}"/>
              </a:ext>
            </a:extLst>
          </p:cNvPr>
          <p:cNvGrpSpPr/>
          <p:nvPr/>
        </p:nvGrpSpPr>
        <p:grpSpPr>
          <a:xfrm>
            <a:off x="2087129" y="2182266"/>
            <a:ext cx="7356548" cy="2981404"/>
            <a:chOff x="2087129" y="2182266"/>
            <a:chExt cx="7356548" cy="2981404"/>
          </a:xfrm>
        </p:grpSpPr>
        <p:sp>
          <p:nvSpPr>
            <p:cNvPr id="8" name="Rectangle 7">
              <a:extLst>
                <a:ext uri="{FF2B5EF4-FFF2-40B4-BE49-F238E27FC236}">
                  <a16:creationId xmlns:a16="http://schemas.microsoft.com/office/drawing/2014/main" id="{35F63370-1087-2C02-A54E-A0BEF23A48B0}"/>
                </a:ext>
              </a:extLst>
            </p:cNvPr>
            <p:cNvSpPr/>
            <p:nvPr/>
          </p:nvSpPr>
          <p:spPr>
            <a:xfrm>
              <a:off x="2087129" y="2182266"/>
              <a:ext cx="7356548" cy="29814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pic>
          <p:nvPicPr>
            <p:cNvPr id="7" name="Picture 6">
              <a:extLst>
                <a:ext uri="{FF2B5EF4-FFF2-40B4-BE49-F238E27FC236}">
                  <a16:creationId xmlns:a16="http://schemas.microsoft.com/office/drawing/2014/main" id="{55610084-0E9D-A65F-6EBB-DA2D26463C30}"/>
                </a:ext>
              </a:extLst>
            </p:cNvPr>
            <p:cNvPicPr>
              <a:picLocks noChangeAspect="1"/>
            </p:cNvPicPr>
            <p:nvPr/>
          </p:nvPicPr>
          <p:blipFill>
            <a:blip r:embed="rId2"/>
            <a:stretch>
              <a:fillRect/>
            </a:stretch>
          </p:blipFill>
          <p:spPr>
            <a:xfrm>
              <a:off x="2133652" y="2248172"/>
              <a:ext cx="7263503" cy="2849593"/>
            </a:xfrm>
            <a:prstGeom prst="rect">
              <a:avLst/>
            </a:prstGeom>
          </p:spPr>
        </p:pic>
      </p:grpSp>
      <p:sp>
        <p:nvSpPr>
          <p:cNvPr id="10" name="Action Button: Go Back or Previous 9">
            <a:hlinkClick r:id="rId3" action="ppaction://hlinksldjump" highlightClick="1"/>
            <a:extLst>
              <a:ext uri="{FF2B5EF4-FFF2-40B4-BE49-F238E27FC236}">
                <a16:creationId xmlns:a16="http://schemas.microsoft.com/office/drawing/2014/main" id="{22F9E2BB-CE87-52CE-BB8E-F532835CEF4C}"/>
              </a:ext>
            </a:extLst>
          </p:cNvPr>
          <p:cNvSpPr/>
          <p:nvPr/>
        </p:nvSpPr>
        <p:spPr>
          <a:xfrm>
            <a:off x="8948691" y="5181426"/>
            <a:ext cx="494986" cy="251709"/>
          </a:xfrm>
          <a:prstGeom prst="actionButtonBackPrevious">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Tree>
    <p:extLst>
      <p:ext uri="{BB962C8B-B14F-4D97-AF65-F5344CB8AC3E}">
        <p14:creationId xmlns:p14="http://schemas.microsoft.com/office/powerpoint/2010/main" val="193883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5FF-8A5B-F1F6-CDDF-FC57F7EC5022}"/>
              </a:ext>
            </a:extLst>
          </p:cNvPr>
          <p:cNvSpPr>
            <a:spLocks noGrp="1"/>
          </p:cNvSpPr>
          <p:nvPr>
            <p:ph type="title"/>
          </p:nvPr>
        </p:nvSpPr>
        <p:spPr/>
        <p:txBody>
          <a:bodyPr/>
          <a:lstStyle/>
          <a:p>
            <a:r>
              <a:rPr lang="en-US" dirty="0"/>
              <a:t>One-Card Kanban</a:t>
            </a:r>
          </a:p>
        </p:txBody>
      </p:sp>
      <p:sp>
        <p:nvSpPr>
          <p:cNvPr id="3" name="Date Placeholder 2">
            <a:extLst>
              <a:ext uri="{FF2B5EF4-FFF2-40B4-BE49-F238E27FC236}">
                <a16:creationId xmlns:a16="http://schemas.microsoft.com/office/drawing/2014/main" id="{44448304-4F2E-CE1A-14D5-73330CF82CDB}"/>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E2FED1BB-2E1F-72F2-F460-3AF4722B8A7D}"/>
              </a:ext>
            </a:extLst>
          </p:cNvPr>
          <p:cNvSpPr>
            <a:spLocks noGrp="1"/>
          </p:cNvSpPr>
          <p:nvPr>
            <p:ph type="sldNum" sz="quarter" idx="12"/>
          </p:nvPr>
        </p:nvSpPr>
        <p:spPr/>
        <p:txBody>
          <a:bodyPr/>
          <a:lstStyle/>
          <a:p>
            <a:fld id="{173FEA60-B56A-DE49-B4F9-939AB62E9280}" type="slidenum">
              <a:rPr lang="en-GB" smtClean="0"/>
              <a:pPr/>
              <a:t>21</a:t>
            </a:fld>
            <a:endParaRPr lang="en-GB" dirty="0"/>
          </a:p>
        </p:txBody>
      </p:sp>
      <p:pic>
        <p:nvPicPr>
          <p:cNvPr id="6" name="Picture 5">
            <a:extLst>
              <a:ext uri="{FF2B5EF4-FFF2-40B4-BE49-F238E27FC236}">
                <a16:creationId xmlns:a16="http://schemas.microsoft.com/office/drawing/2014/main" id="{CBE1AD1F-49C8-C815-B89F-52F8AF0D1905}"/>
              </a:ext>
            </a:extLst>
          </p:cNvPr>
          <p:cNvPicPr>
            <a:picLocks noChangeAspect="1"/>
          </p:cNvPicPr>
          <p:nvPr/>
        </p:nvPicPr>
        <p:blipFill>
          <a:blip r:embed="rId2"/>
          <a:stretch>
            <a:fillRect/>
          </a:stretch>
        </p:blipFill>
        <p:spPr>
          <a:xfrm>
            <a:off x="3083115" y="1575142"/>
            <a:ext cx="6028944" cy="4311396"/>
          </a:xfrm>
          <a:prstGeom prst="rect">
            <a:avLst/>
          </a:prstGeom>
        </p:spPr>
      </p:pic>
      <p:sp>
        <p:nvSpPr>
          <p:cNvPr id="12" name="Action Button: Go Back or Previous 11">
            <a:hlinkClick r:id="rId3" action="ppaction://hlinksldjump" highlightClick="1"/>
            <a:extLst>
              <a:ext uri="{FF2B5EF4-FFF2-40B4-BE49-F238E27FC236}">
                <a16:creationId xmlns:a16="http://schemas.microsoft.com/office/drawing/2014/main" id="{7B7C91DE-A65C-D251-DDAC-9C38278A7DFE}"/>
              </a:ext>
            </a:extLst>
          </p:cNvPr>
          <p:cNvSpPr/>
          <p:nvPr/>
        </p:nvSpPr>
        <p:spPr>
          <a:xfrm>
            <a:off x="8694808" y="5886538"/>
            <a:ext cx="417251" cy="221941"/>
          </a:xfrm>
          <a:prstGeom prst="actionButtonBackPrevious">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Tree>
    <p:extLst>
      <p:ext uri="{BB962C8B-B14F-4D97-AF65-F5344CB8AC3E}">
        <p14:creationId xmlns:p14="http://schemas.microsoft.com/office/powerpoint/2010/main" val="6278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5FF-8A5B-F1F6-CDDF-FC57F7EC5022}"/>
              </a:ext>
            </a:extLst>
          </p:cNvPr>
          <p:cNvSpPr>
            <a:spLocks noGrp="1"/>
          </p:cNvSpPr>
          <p:nvPr>
            <p:ph type="title"/>
          </p:nvPr>
        </p:nvSpPr>
        <p:spPr/>
        <p:txBody>
          <a:bodyPr/>
          <a:lstStyle/>
          <a:p>
            <a:r>
              <a:rPr lang="en-US" dirty="0"/>
              <a:t>Calculating Number or Required Kanbans</a:t>
            </a:r>
          </a:p>
        </p:txBody>
      </p:sp>
      <p:sp>
        <p:nvSpPr>
          <p:cNvPr id="3" name="Date Placeholder 2">
            <a:extLst>
              <a:ext uri="{FF2B5EF4-FFF2-40B4-BE49-F238E27FC236}">
                <a16:creationId xmlns:a16="http://schemas.microsoft.com/office/drawing/2014/main" id="{44448304-4F2E-CE1A-14D5-73330CF82CDB}"/>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E2FED1BB-2E1F-72F2-F460-3AF4722B8A7D}"/>
              </a:ext>
            </a:extLst>
          </p:cNvPr>
          <p:cNvSpPr>
            <a:spLocks noGrp="1"/>
          </p:cNvSpPr>
          <p:nvPr>
            <p:ph type="sldNum" sz="quarter" idx="12"/>
          </p:nvPr>
        </p:nvSpPr>
        <p:spPr/>
        <p:txBody>
          <a:bodyPr/>
          <a:lstStyle/>
          <a:p>
            <a:fld id="{173FEA60-B56A-DE49-B4F9-939AB62E9280}" type="slidenum">
              <a:rPr lang="en-GB" smtClean="0"/>
              <a:pPr/>
              <a:t>22</a:t>
            </a:fld>
            <a:endParaRPr lang="en-GB" dirty="0"/>
          </a:p>
        </p:txBody>
      </p:sp>
      <p:pic>
        <p:nvPicPr>
          <p:cNvPr id="7" name="Picture 6">
            <a:extLst>
              <a:ext uri="{FF2B5EF4-FFF2-40B4-BE49-F238E27FC236}">
                <a16:creationId xmlns:a16="http://schemas.microsoft.com/office/drawing/2014/main" id="{4E25A068-6144-24CA-0848-6663A783487F}"/>
              </a:ext>
            </a:extLst>
          </p:cNvPr>
          <p:cNvPicPr>
            <a:picLocks noChangeAspect="1"/>
          </p:cNvPicPr>
          <p:nvPr/>
        </p:nvPicPr>
        <p:blipFill>
          <a:blip r:embed="rId2"/>
          <a:stretch>
            <a:fillRect/>
          </a:stretch>
        </p:blipFill>
        <p:spPr>
          <a:xfrm>
            <a:off x="720590" y="2065688"/>
            <a:ext cx="4273296" cy="1975104"/>
          </a:xfrm>
          <a:prstGeom prst="rect">
            <a:avLst/>
          </a:prstGeom>
        </p:spPr>
      </p:pic>
      <p:pic>
        <p:nvPicPr>
          <p:cNvPr id="9" name="Picture 8">
            <a:extLst>
              <a:ext uri="{FF2B5EF4-FFF2-40B4-BE49-F238E27FC236}">
                <a16:creationId xmlns:a16="http://schemas.microsoft.com/office/drawing/2014/main" id="{D0D6A37B-C3FB-737A-67F2-2F3D9A9CAE1F}"/>
              </a:ext>
            </a:extLst>
          </p:cNvPr>
          <p:cNvPicPr>
            <a:picLocks noChangeAspect="1"/>
          </p:cNvPicPr>
          <p:nvPr/>
        </p:nvPicPr>
        <p:blipFill>
          <a:blip r:embed="rId3"/>
          <a:stretch>
            <a:fillRect/>
          </a:stretch>
        </p:blipFill>
        <p:spPr>
          <a:xfrm>
            <a:off x="720590" y="4870030"/>
            <a:ext cx="5266944" cy="1016508"/>
          </a:xfrm>
          <a:prstGeom prst="rect">
            <a:avLst/>
          </a:prstGeom>
        </p:spPr>
      </p:pic>
      <p:grpSp>
        <p:nvGrpSpPr>
          <p:cNvPr id="14" name="Group 13">
            <a:extLst>
              <a:ext uri="{FF2B5EF4-FFF2-40B4-BE49-F238E27FC236}">
                <a16:creationId xmlns:a16="http://schemas.microsoft.com/office/drawing/2014/main" id="{94F73BE0-2EDE-2905-BD1D-F8E66EBEEE26}"/>
              </a:ext>
            </a:extLst>
          </p:cNvPr>
          <p:cNvGrpSpPr/>
          <p:nvPr/>
        </p:nvGrpSpPr>
        <p:grpSpPr>
          <a:xfrm>
            <a:off x="6885860" y="2065688"/>
            <a:ext cx="4511040" cy="3771900"/>
            <a:chOff x="6734940" y="1806729"/>
            <a:chExt cx="4511040" cy="3771900"/>
          </a:xfrm>
        </p:grpSpPr>
        <p:sp>
          <p:nvSpPr>
            <p:cNvPr id="13" name="Rectangle 12">
              <a:extLst>
                <a:ext uri="{FF2B5EF4-FFF2-40B4-BE49-F238E27FC236}">
                  <a16:creationId xmlns:a16="http://schemas.microsoft.com/office/drawing/2014/main" id="{ECF70A1D-8FC1-4425-2542-A1910838D6E5}"/>
                </a:ext>
              </a:extLst>
            </p:cNvPr>
            <p:cNvSpPr/>
            <p:nvPr/>
          </p:nvSpPr>
          <p:spPr>
            <a:xfrm>
              <a:off x="6734940" y="1806729"/>
              <a:ext cx="4511040" cy="37719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pic>
          <p:nvPicPr>
            <p:cNvPr id="11" name="Picture 10">
              <a:extLst>
                <a:ext uri="{FF2B5EF4-FFF2-40B4-BE49-F238E27FC236}">
                  <a16:creationId xmlns:a16="http://schemas.microsoft.com/office/drawing/2014/main" id="{E5140BE3-426E-79F2-9112-1E0E58071851}"/>
                </a:ext>
              </a:extLst>
            </p:cNvPr>
            <p:cNvPicPr>
              <a:picLocks noChangeAspect="1"/>
            </p:cNvPicPr>
            <p:nvPr/>
          </p:nvPicPr>
          <p:blipFill>
            <a:blip r:embed="rId4"/>
            <a:stretch>
              <a:fillRect/>
            </a:stretch>
          </p:blipFill>
          <p:spPr>
            <a:xfrm>
              <a:off x="6734940" y="1806729"/>
              <a:ext cx="4511040" cy="3771900"/>
            </a:xfrm>
            <a:prstGeom prst="rect">
              <a:avLst/>
            </a:prstGeom>
          </p:spPr>
        </p:pic>
      </p:grpSp>
    </p:spTree>
    <p:extLst>
      <p:ext uri="{BB962C8B-B14F-4D97-AF65-F5344CB8AC3E}">
        <p14:creationId xmlns:p14="http://schemas.microsoft.com/office/powerpoint/2010/main" val="277666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3933EE7-B8E9-3546-B975-B3A87A5D985D}"/>
              </a:ext>
            </a:extLst>
          </p:cNvPr>
          <p:cNvSpPr>
            <a:spLocks noGrp="1"/>
          </p:cNvSpPr>
          <p:nvPr>
            <p:ph type="body" sz="quarter" idx="10"/>
          </p:nvPr>
        </p:nvSpPr>
        <p:spPr>
          <a:xfrm>
            <a:off x="324001" y="1035824"/>
            <a:ext cx="9698038" cy="365939"/>
          </a:xfrm>
        </p:spPr>
        <p:txBody>
          <a:bodyPr/>
          <a:lstStyle/>
          <a:p>
            <a:r>
              <a:rPr lang="en-US" dirty="0"/>
              <a:t>List of Transactions - Extract</a:t>
            </a:r>
          </a:p>
        </p:txBody>
      </p:sp>
      <p:sp>
        <p:nvSpPr>
          <p:cNvPr id="14" name="Title 2">
            <a:extLst>
              <a:ext uri="{FF2B5EF4-FFF2-40B4-BE49-F238E27FC236}">
                <a16:creationId xmlns:a16="http://schemas.microsoft.com/office/drawing/2014/main" id="{18DF1E0D-90BE-4304-D22E-7CF048D4FD45}"/>
              </a:ext>
            </a:extLst>
          </p:cNvPr>
          <p:cNvSpPr>
            <a:spLocks noGrp="1"/>
          </p:cNvSpPr>
          <p:nvPr>
            <p:ph type="title"/>
          </p:nvPr>
        </p:nvSpPr>
        <p:spPr>
          <a:xfrm>
            <a:off x="324000" y="539600"/>
            <a:ext cx="9697138" cy="415370"/>
          </a:xfrm>
        </p:spPr>
        <p:txBody>
          <a:bodyPr/>
          <a:lstStyle/>
          <a:p>
            <a:r>
              <a:rPr lang="en-GB" dirty="0"/>
              <a:t>Relevant Kanban Transactions</a:t>
            </a:r>
            <a:endParaRPr lang="en-US" dirty="0"/>
          </a:p>
        </p:txBody>
      </p:sp>
      <p:sp>
        <p:nvSpPr>
          <p:cNvPr id="2" name="Date Placeholder 1">
            <a:extLst>
              <a:ext uri="{FF2B5EF4-FFF2-40B4-BE49-F238E27FC236}">
                <a16:creationId xmlns:a16="http://schemas.microsoft.com/office/drawing/2014/main" id="{E67D8783-0546-0999-3E24-EF32BFF3F473}"/>
              </a:ext>
            </a:extLst>
          </p:cNvPr>
          <p:cNvSpPr>
            <a:spLocks noGrp="1"/>
          </p:cNvSpPr>
          <p:nvPr>
            <p:ph type="dt" sz="half" idx="12"/>
          </p:nvPr>
        </p:nvSpPr>
        <p:spPr>
          <a:xfrm>
            <a:off x="158631" y="6502357"/>
            <a:ext cx="6866993" cy="107722"/>
          </a:xfrm>
        </p:spPr>
        <p:txBody>
          <a:bodyPr anchor="ctr">
            <a:normAutofit/>
          </a:bodyPr>
          <a:lstStyle/>
          <a:p>
            <a:r>
              <a:rPr lang="en-US"/>
              <a:t>24.04.2023    How to handle scrap during production order | Becker Werner OG11 | OG11</a:t>
            </a:r>
            <a:endParaRPr lang="en-US" dirty="0"/>
          </a:p>
        </p:txBody>
      </p:sp>
      <p:sp>
        <p:nvSpPr>
          <p:cNvPr id="3" name="Slide Number Placeholder 2">
            <a:extLst>
              <a:ext uri="{FF2B5EF4-FFF2-40B4-BE49-F238E27FC236}">
                <a16:creationId xmlns:a16="http://schemas.microsoft.com/office/drawing/2014/main" id="{6ADDC68B-1828-D8FB-D1C5-7EF26056A9BA}"/>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23</a:t>
            </a:fld>
            <a:endParaRPr lang="de-DE" dirty="0"/>
          </a:p>
        </p:txBody>
      </p:sp>
      <p:sp>
        <p:nvSpPr>
          <p:cNvPr id="4" name="TextBox 3">
            <a:extLst>
              <a:ext uri="{FF2B5EF4-FFF2-40B4-BE49-F238E27FC236}">
                <a16:creationId xmlns:a16="http://schemas.microsoft.com/office/drawing/2014/main" id="{3FECAB22-79D8-C41D-DF07-6D4ACB8F3635}"/>
              </a:ext>
            </a:extLst>
          </p:cNvPr>
          <p:cNvSpPr txBox="1"/>
          <p:nvPr/>
        </p:nvSpPr>
        <p:spPr>
          <a:xfrm>
            <a:off x="600075" y="1898932"/>
            <a:ext cx="3970702" cy="3659463"/>
          </a:xfrm>
          <a:prstGeom prst="rect">
            <a:avLst/>
          </a:prstGeom>
          <a:noFill/>
        </p:spPr>
        <p:txBody>
          <a:bodyPr wrap="none" lIns="36576" tIns="0" rIns="36576" bIns="27432" rtlCol="0">
            <a:spAutoFit/>
          </a:bodyPr>
          <a:lstStyle/>
          <a:p>
            <a:pPr algn="l">
              <a:spcBef>
                <a:spcPts val="0"/>
              </a:spcBef>
              <a:spcAft>
                <a:spcPts val="1200"/>
              </a:spcAft>
            </a:pPr>
            <a:r>
              <a:rPr lang="en-GB" sz="1400" dirty="0"/>
              <a:t>PKMC	Control Cycle Maintenance</a:t>
            </a:r>
          </a:p>
          <a:p>
            <a:pPr algn="l">
              <a:spcBef>
                <a:spcPts val="0"/>
              </a:spcBef>
              <a:spcAft>
                <a:spcPts val="1200"/>
              </a:spcAft>
            </a:pPr>
            <a:r>
              <a:rPr lang="en-GB" sz="1400" dirty="0"/>
              <a:t>PK05	PP Maintain Supply Area</a:t>
            </a:r>
          </a:p>
          <a:p>
            <a:pPr algn="l">
              <a:spcBef>
                <a:spcPts val="0"/>
              </a:spcBef>
              <a:spcAft>
                <a:spcPts val="1200"/>
              </a:spcAft>
            </a:pPr>
            <a:r>
              <a:rPr lang="en-GB" sz="1400" dirty="0"/>
              <a:t>PK11	Plant Overview Kanban</a:t>
            </a:r>
          </a:p>
          <a:p>
            <a:pPr algn="l">
              <a:spcBef>
                <a:spcPts val="0"/>
              </a:spcBef>
              <a:spcAft>
                <a:spcPts val="1200"/>
              </a:spcAft>
            </a:pPr>
            <a:r>
              <a:rPr lang="en-GB" sz="1400" dirty="0"/>
              <a:t>PK12	Kanban Board: Supply Source View</a:t>
            </a:r>
          </a:p>
          <a:p>
            <a:pPr algn="l">
              <a:spcBef>
                <a:spcPts val="0"/>
              </a:spcBef>
              <a:spcAft>
                <a:spcPts val="1200"/>
              </a:spcAft>
            </a:pPr>
            <a:r>
              <a:rPr lang="en-GB" sz="1400" dirty="0"/>
              <a:t>PK13 	Kanban Board: Demand Source View</a:t>
            </a:r>
          </a:p>
          <a:p>
            <a:pPr algn="l">
              <a:spcBef>
                <a:spcPts val="0"/>
              </a:spcBef>
              <a:spcAft>
                <a:spcPts val="1200"/>
              </a:spcAft>
            </a:pPr>
            <a:r>
              <a:rPr lang="en-GB" sz="1400" dirty="0"/>
              <a:t>PK21 	Change Kanban Container Status</a:t>
            </a:r>
          </a:p>
          <a:p>
            <a:pPr algn="l">
              <a:spcBef>
                <a:spcPts val="0"/>
              </a:spcBef>
              <a:spcAft>
                <a:spcPts val="1200"/>
              </a:spcAft>
            </a:pPr>
            <a:r>
              <a:rPr lang="en-GB" sz="1400" dirty="0"/>
              <a:t>PK23	Manual Kanban Creation</a:t>
            </a:r>
          </a:p>
          <a:p>
            <a:pPr algn="l">
              <a:spcBef>
                <a:spcPts val="0"/>
              </a:spcBef>
              <a:spcAft>
                <a:spcPts val="1200"/>
              </a:spcAft>
            </a:pPr>
            <a:r>
              <a:rPr lang="en-GB" sz="1400" dirty="0"/>
              <a:t>PK09 	Unlock Kanban</a:t>
            </a:r>
          </a:p>
          <a:p>
            <a:pPr algn="l">
              <a:spcBef>
                <a:spcPts val="0"/>
              </a:spcBef>
              <a:spcAft>
                <a:spcPts val="1200"/>
              </a:spcAft>
            </a:pPr>
            <a:r>
              <a:rPr lang="en-GB" sz="1400" dirty="0"/>
              <a:t>OM15 	Maintain Kanban Status Sequences</a:t>
            </a:r>
          </a:p>
          <a:p>
            <a:pPr algn="l">
              <a:spcBef>
                <a:spcPts val="0"/>
              </a:spcBef>
            </a:pPr>
            <a:r>
              <a:rPr lang="en-GB" dirty="0"/>
              <a:t>	</a:t>
            </a:r>
            <a:endParaRPr lang="en-US" dirty="0" err="1"/>
          </a:p>
        </p:txBody>
      </p:sp>
    </p:spTree>
    <p:extLst>
      <p:ext uri="{BB962C8B-B14F-4D97-AF65-F5344CB8AC3E}">
        <p14:creationId xmlns:p14="http://schemas.microsoft.com/office/powerpoint/2010/main" val="179525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3933EE7-B8E9-3546-B975-B3A87A5D985D}"/>
              </a:ext>
            </a:extLst>
          </p:cNvPr>
          <p:cNvSpPr>
            <a:spLocks noGrp="1"/>
          </p:cNvSpPr>
          <p:nvPr>
            <p:ph type="body" sz="quarter" idx="10"/>
          </p:nvPr>
        </p:nvSpPr>
        <p:spPr>
          <a:xfrm>
            <a:off x="324001" y="1035824"/>
            <a:ext cx="9698038" cy="365939"/>
          </a:xfrm>
        </p:spPr>
        <p:txBody>
          <a:bodyPr/>
          <a:lstStyle/>
          <a:p>
            <a:r>
              <a:rPr lang="en-US" dirty="0"/>
              <a:t>Step-by-Step Approach</a:t>
            </a:r>
          </a:p>
        </p:txBody>
      </p:sp>
      <p:sp>
        <p:nvSpPr>
          <p:cNvPr id="14" name="Title 2">
            <a:extLst>
              <a:ext uri="{FF2B5EF4-FFF2-40B4-BE49-F238E27FC236}">
                <a16:creationId xmlns:a16="http://schemas.microsoft.com/office/drawing/2014/main" id="{18DF1E0D-90BE-4304-D22E-7CF048D4FD45}"/>
              </a:ext>
            </a:extLst>
          </p:cNvPr>
          <p:cNvSpPr>
            <a:spLocks noGrp="1"/>
          </p:cNvSpPr>
          <p:nvPr>
            <p:ph type="title"/>
          </p:nvPr>
        </p:nvSpPr>
        <p:spPr>
          <a:xfrm>
            <a:off x="324000" y="539600"/>
            <a:ext cx="9697138" cy="415370"/>
          </a:xfrm>
        </p:spPr>
        <p:txBody>
          <a:bodyPr/>
          <a:lstStyle/>
          <a:p>
            <a:r>
              <a:rPr lang="en-GB" dirty="0"/>
              <a:t>KANBAN Process w MRP (in-House Production)</a:t>
            </a:r>
            <a:endParaRPr lang="en-US" dirty="0"/>
          </a:p>
        </p:txBody>
      </p:sp>
      <p:sp>
        <p:nvSpPr>
          <p:cNvPr id="2" name="Date Placeholder 1">
            <a:extLst>
              <a:ext uri="{FF2B5EF4-FFF2-40B4-BE49-F238E27FC236}">
                <a16:creationId xmlns:a16="http://schemas.microsoft.com/office/drawing/2014/main" id="{E67D8783-0546-0999-3E24-EF32BFF3F473}"/>
              </a:ext>
            </a:extLst>
          </p:cNvPr>
          <p:cNvSpPr>
            <a:spLocks noGrp="1"/>
          </p:cNvSpPr>
          <p:nvPr>
            <p:ph type="dt" sz="half" idx="12"/>
          </p:nvPr>
        </p:nvSpPr>
        <p:spPr>
          <a:xfrm>
            <a:off x="158631" y="6502357"/>
            <a:ext cx="6866993" cy="107722"/>
          </a:xfrm>
        </p:spPr>
        <p:txBody>
          <a:bodyPr anchor="ctr">
            <a:normAutofit/>
          </a:bodyPr>
          <a:lstStyle/>
          <a:p>
            <a:r>
              <a:rPr lang="en-US"/>
              <a:t>24.04.2023    How to handle scrap during production order | Becker Werner OG11 | OG11</a:t>
            </a:r>
            <a:endParaRPr lang="en-US" dirty="0"/>
          </a:p>
        </p:txBody>
      </p:sp>
      <p:sp>
        <p:nvSpPr>
          <p:cNvPr id="3" name="Slide Number Placeholder 2">
            <a:extLst>
              <a:ext uri="{FF2B5EF4-FFF2-40B4-BE49-F238E27FC236}">
                <a16:creationId xmlns:a16="http://schemas.microsoft.com/office/drawing/2014/main" id="{6ADDC68B-1828-D8FB-D1C5-7EF26056A9BA}"/>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24</a:t>
            </a:fld>
            <a:endParaRPr lang="de-DE" dirty="0"/>
          </a:p>
        </p:txBody>
      </p:sp>
      <p:grpSp>
        <p:nvGrpSpPr>
          <p:cNvPr id="35" name="Group 34">
            <a:extLst>
              <a:ext uri="{FF2B5EF4-FFF2-40B4-BE49-F238E27FC236}">
                <a16:creationId xmlns:a16="http://schemas.microsoft.com/office/drawing/2014/main" id="{902B3DF4-E38E-E59C-7111-520675E8180A}"/>
              </a:ext>
            </a:extLst>
          </p:cNvPr>
          <p:cNvGrpSpPr/>
          <p:nvPr/>
        </p:nvGrpSpPr>
        <p:grpSpPr>
          <a:xfrm>
            <a:off x="457198" y="1824158"/>
            <a:ext cx="6683054" cy="3998018"/>
            <a:chOff x="457198" y="1986162"/>
            <a:chExt cx="6683054" cy="3998018"/>
          </a:xfrm>
        </p:grpSpPr>
        <p:sp>
          <p:nvSpPr>
            <p:cNvPr id="34" name="Rectangle 33">
              <a:extLst>
                <a:ext uri="{FF2B5EF4-FFF2-40B4-BE49-F238E27FC236}">
                  <a16:creationId xmlns:a16="http://schemas.microsoft.com/office/drawing/2014/main" id="{914D2D95-27E2-6602-522E-28461EDA5A4B}"/>
                </a:ext>
              </a:extLst>
            </p:cNvPr>
            <p:cNvSpPr/>
            <p:nvPr/>
          </p:nvSpPr>
          <p:spPr>
            <a:xfrm>
              <a:off x="457198" y="1986162"/>
              <a:ext cx="6683054" cy="399801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4" name="TextBox 3">
              <a:extLst>
                <a:ext uri="{FF2B5EF4-FFF2-40B4-BE49-F238E27FC236}">
                  <a16:creationId xmlns:a16="http://schemas.microsoft.com/office/drawing/2014/main" id="{3FECAB22-79D8-C41D-DF07-6D4ACB8F3635}"/>
                </a:ext>
              </a:extLst>
            </p:cNvPr>
            <p:cNvSpPr txBox="1"/>
            <p:nvPr/>
          </p:nvSpPr>
          <p:spPr>
            <a:xfrm>
              <a:off x="457198" y="1986162"/>
              <a:ext cx="6683054" cy="3998018"/>
            </a:xfrm>
            <a:prstGeom prst="rect">
              <a:avLst/>
            </a:prstGeom>
            <a:noFill/>
            <a:ln>
              <a:solidFill>
                <a:schemeClr val="tx1"/>
              </a:solidFill>
            </a:ln>
          </p:spPr>
          <p:txBody>
            <a:bodyPr wrap="square" lIns="36576" tIns="0" rIns="36576" bIns="27432" rtlCol="0">
              <a:spAutoFit/>
            </a:bodyPr>
            <a:lstStyle/>
            <a:p>
              <a:pPr marL="171450" indent="-171450" algn="l">
                <a:spcBef>
                  <a:spcPts val="1200"/>
                </a:spcBef>
                <a:spcAft>
                  <a:spcPts val="900"/>
                </a:spcAft>
                <a:buClr>
                  <a:schemeClr val="tx1"/>
                </a:buClr>
                <a:buSzPct val="120000"/>
                <a:buFont typeface="Arial" panose="020B0604020202020204" pitchFamily="34" charset="0"/>
                <a:buChar char="•"/>
              </a:pPr>
              <a:r>
                <a:rPr lang="en-GB" sz="1200" dirty="0"/>
                <a:t>Create production supply area 				PK05</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Create Control Cycle (Classic Kanban) In-House Prod. 		PKMC</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Create Control Cycle for external procurement Kanban process		PKMC</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Check MRP Data for Kanban Material(s)    			MM01/MM02</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Customizing Settings					SPRO</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Maintain status sequences				SPRO</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Define In-House Replenishment Strategy			SPRO</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Define External Procurement Strategy				SPRO</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Select the first control cycle (from the Kanban Board) and Kanban	PK13N</a:t>
              </a:r>
              <a:br>
                <a:rPr lang="en-GB" sz="1200" dirty="0"/>
              </a:br>
              <a:r>
                <a:rPr lang="en-GB" sz="1200" dirty="0"/>
                <a:t>container, select “to Empty” (System changes colour to green)</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Double click on Kanban container to ascertain the details		PK13N</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Either release production to trigger goods issue (w/o MES/EWM integration) 	CO02 or</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Confirm production order 				CO11N</a:t>
              </a:r>
            </a:p>
            <a:p>
              <a:pPr marL="171450" indent="-171450" algn="l">
                <a:spcBef>
                  <a:spcPts val="0"/>
                </a:spcBef>
                <a:spcAft>
                  <a:spcPts val="900"/>
                </a:spcAft>
                <a:buClr>
                  <a:schemeClr val="tx1"/>
                </a:buClr>
                <a:buSzPct val="120000"/>
                <a:buFont typeface="Arial" panose="020B0604020202020204" pitchFamily="34" charset="0"/>
                <a:buChar char="•"/>
              </a:pPr>
              <a:r>
                <a:rPr lang="en-GB" sz="1200" dirty="0"/>
                <a:t>Check misc. Material “Movement” Information		MD04, MMBE, MB51, …. </a:t>
              </a:r>
            </a:p>
          </p:txBody>
        </p:sp>
      </p:grpSp>
      <p:grpSp>
        <p:nvGrpSpPr>
          <p:cNvPr id="31" name="Group 30">
            <a:extLst>
              <a:ext uri="{FF2B5EF4-FFF2-40B4-BE49-F238E27FC236}">
                <a16:creationId xmlns:a16="http://schemas.microsoft.com/office/drawing/2014/main" id="{E74B5A76-8B34-5B95-DF91-C11409DF5BEA}"/>
              </a:ext>
            </a:extLst>
          </p:cNvPr>
          <p:cNvGrpSpPr/>
          <p:nvPr/>
        </p:nvGrpSpPr>
        <p:grpSpPr>
          <a:xfrm>
            <a:off x="7458074" y="1921015"/>
            <a:ext cx="4544863" cy="3810000"/>
            <a:chOff x="7324725" y="1581150"/>
            <a:chExt cx="4544863" cy="3810000"/>
          </a:xfrm>
        </p:grpSpPr>
        <p:sp>
          <p:nvSpPr>
            <p:cNvPr id="30" name="Rectangle 29">
              <a:extLst>
                <a:ext uri="{FF2B5EF4-FFF2-40B4-BE49-F238E27FC236}">
                  <a16:creationId xmlns:a16="http://schemas.microsoft.com/office/drawing/2014/main" id="{0550D3D0-5363-22F1-DC25-ADAFE6D8C400}"/>
                </a:ext>
              </a:extLst>
            </p:cNvPr>
            <p:cNvSpPr/>
            <p:nvPr/>
          </p:nvSpPr>
          <p:spPr>
            <a:xfrm>
              <a:off x="7324725" y="1581150"/>
              <a:ext cx="4544863" cy="381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ln>
                  <a:solidFill>
                    <a:sysClr val="windowText" lastClr="000000"/>
                  </a:solidFill>
                </a:ln>
              </a:endParaRPr>
            </a:p>
          </p:txBody>
        </p:sp>
        <p:grpSp>
          <p:nvGrpSpPr>
            <p:cNvPr id="29" name="Group 28">
              <a:extLst>
                <a:ext uri="{FF2B5EF4-FFF2-40B4-BE49-F238E27FC236}">
                  <a16:creationId xmlns:a16="http://schemas.microsoft.com/office/drawing/2014/main" id="{57EC6220-12DD-79EB-9927-24A671864FA7}"/>
                </a:ext>
              </a:extLst>
            </p:cNvPr>
            <p:cNvGrpSpPr/>
            <p:nvPr/>
          </p:nvGrpSpPr>
          <p:grpSpPr>
            <a:xfrm>
              <a:off x="7431354" y="1671807"/>
              <a:ext cx="4331604" cy="3628687"/>
              <a:chOff x="7409019" y="1661167"/>
              <a:chExt cx="4331604" cy="3628687"/>
            </a:xfrm>
          </p:grpSpPr>
          <p:sp>
            <p:nvSpPr>
              <p:cNvPr id="5" name="Rectangle 4">
                <a:extLst>
                  <a:ext uri="{FF2B5EF4-FFF2-40B4-BE49-F238E27FC236}">
                    <a16:creationId xmlns:a16="http://schemas.microsoft.com/office/drawing/2014/main" id="{9FF02714-BA89-722D-1E64-AAF82D3ED1AC}"/>
                  </a:ext>
                </a:extLst>
              </p:cNvPr>
              <p:cNvSpPr/>
              <p:nvPr/>
            </p:nvSpPr>
            <p:spPr>
              <a:xfrm>
                <a:off x="9417980" y="1661167"/>
                <a:ext cx="1047944" cy="3333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600" dirty="0">
                    <a:solidFill>
                      <a:schemeClr val="tx1"/>
                    </a:solidFill>
                  </a:rPr>
                  <a:t>Materials</a:t>
                </a:r>
              </a:p>
            </p:txBody>
          </p:sp>
          <p:sp>
            <p:nvSpPr>
              <p:cNvPr id="6" name="Rectangle 5">
                <a:extLst>
                  <a:ext uri="{FF2B5EF4-FFF2-40B4-BE49-F238E27FC236}">
                    <a16:creationId xmlns:a16="http://schemas.microsoft.com/office/drawing/2014/main" id="{4C470DBB-23E6-F497-4544-CB893BE24B13}"/>
                  </a:ext>
                </a:extLst>
              </p:cNvPr>
              <p:cNvSpPr/>
              <p:nvPr/>
            </p:nvSpPr>
            <p:spPr>
              <a:xfrm>
                <a:off x="10365847" y="3210804"/>
                <a:ext cx="1374776"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600" dirty="0"/>
                  <a:t>Supply Source</a:t>
                </a:r>
              </a:p>
            </p:txBody>
          </p:sp>
          <p:sp>
            <p:nvSpPr>
              <p:cNvPr id="8" name="Rectangle 7">
                <a:extLst>
                  <a:ext uri="{FF2B5EF4-FFF2-40B4-BE49-F238E27FC236}">
                    <a16:creationId xmlns:a16="http://schemas.microsoft.com/office/drawing/2014/main" id="{4B8730D5-9DC8-3B34-86AF-D4356980641B}"/>
                  </a:ext>
                </a:extLst>
              </p:cNvPr>
              <p:cNvSpPr/>
              <p:nvPr/>
            </p:nvSpPr>
            <p:spPr>
              <a:xfrm>
                <a:off x="7574526" y="4585004"/>
                <a:ext cx="1341405" cy="704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r>
                  <a:rPr lang="en-US" sz="1600" dirty="0"/>
                  <a:t>Set Kanban to </a:t>
                </a:r>
                <a:r>
                  <a:rPr lang="en-US" sz="1600" b="1" dirty="0"/>
                  <a:t>EMPTY</a:t>
                </a:r>
              </a:p>
            </p:txBody>
          </p:sp>
          <p:sp>
            <p:nvSpPr>
              <p:cNvPr id="11" name="Rectangle 10">
                <a:extLst>
                  <a:ext uri="{FF2B5EF4-FFF2-40B4-BE49-F238E27FC236}">
                    <a16:creationId xmlns:a16="http://schemas.microsoft.com/office/drawing/2014/main" id="{BE65414E-DB98-D33B-5560-173D4A585F4D}"/>
                  </a:ext>
                </a:extLst>
              </p:cNvPr>
              <p:cNvSpPr/>
              <p:nvPr/>
            </p:nvSpPr>
            <p:spPr>
              <a:xfrm>
                <a:off x="9417980" y="4770741"/>
                <a:ext cx="1047944" cy="3333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US" sz="1600" dirty="0">
                    <a:solidFill>
                      <a:schemeClr val="tx1"/>
                    </a:solidFill>
                  </a:rPr>
                  <a:t>Kanban</a:t>
                </a:r>
              </a:p>
            </p:txBody>
          </p:sp>
          <p:sp>
            <p:nvSpPr>
              <p:cNvPr id="13" name="Rectangle 12">
                <a:extLst>
                  <a:ext uri="{FF2B5EF4-FFF2-40B4-BE49-F238E27FC236}">
                    <a16:creationId xmlns:a16="http://schemas.microsoft.com/office/drawing/2014/main" id="{931C6301-01F4-2BC9-1BE1-6F39A792B1CF}"/>
                  </a:ext>
                </a:extLst>
              </p:cNvPr>
              <p:cNvSpPr/>
              <p:nvPr/>
            </p:nvSpPr>
            <p:spPr>
              <a:xfrm>
                <a:off x="7574526" y="3291867"/>
                <a:ext cx="1341405" cy="8725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r>
                  <a:rPr lang="en-US" sz="1600" dirty="0">
                    <a:solidFill>
                      <a:schemeClr val="tx1"/>
                    </a:solidFill>
                  </a:rPr>
                  <a:t>Consume materials in production</a:t>
                </a:r>
                <a:endParaRPr lang="en-US" sz="1600" b="1" dirty="0">
                  <a:solidFill>
                    <a:schemeClr val="tx1"/>
                  </a:solidFill>
                </a:endParaRPr>
              </a:p>
            </p:txBody>
          </p:sp>
          <p:sp>
            <p:nvSpPr>
              <p:cNvPr id="15" name="Rectangle 14">
                <a:extLst>
                  <a:ext uri="{FF2B5EF4-FFF2-40B4-BE49-F238E27FC236}">
                    <a16:creationId xmlns:a16="http://schemas.microsoft.com/office/drawing/2014/main" id="{766C8A7F-6AE4-75E6-71F6-6E3E3BDF391D}"/>
                  </a:ext>
                </a:extLst>
              </p:cNvPr>
              <p:cNvSpPr/>
              <p:nvPr/>
            </p:nvSpPr>
            <p:spPr>
              <a:xfrm>
                <a:off x="7571879" y="2253946"/>
                <a:ext cx="1341405" cy="7048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r>
                  <a:rPr lang="en-US" sz="1600" dirty="0"/>
                  <a:t>Set Kanban to </a:t>
                </a:r>
                <a:r>
                  <a:rPr lang="en-US" sz="1600" b="1" dirty="0"/>
                  <a:t>FULL</a:t>
                </a:r>
              </a:p>
            </p:txBody>
          </p:sp>
          <p:sp>
            <p:nvSpPr>
              <p:cNvPr id="16" name="TextBox 15">
                <a:extLst>
                  <a:ext uri="{FF2B5EF4-FFF2-40B4-BE49-F238E27FC236}">
                    <a16:creationId xmlns:a16="http://schemas.microsoft.com/office/drawing/2014/main" id="{93DB007C-4A6B-1CE0-D907-C3B29B696B1F}"/>
                  </a:ext>
                </a:extLst>
              </p:cNvPr>
              <p:cNvSpPr txBox="1"/>
              <p:nvPr/>
            </p:nvSpPr>
            <p:spPr>
              <a:xfrm>
                <a:off x="7409019" y="1683820"/>
                <a:ext cx="1667123" cy="276999"/>
              </a:xfrm>
              <a:prstGeom prst="rect">
                <a:avLst/>
              </a:prstGeom>
              <a:solidFill>
                <a:schemeClr val="accent1">
                  <a:lumMod val="60000"/>
                  <a:lumOff val="40000"/>
                </a:schemeClr>
              </a:solidFill>
            </p:spPr>
            <p:txBody>
              <a:bodyPr wrap="none" lIns="0" tIns="0" rIns="0" bIns="0" rtlCol="0">
                <a:spAutoFit/>
              </a:bodyPr>
              <a:lstStyle/>
              <a:p>
                <a:pPr algn="l">
                  <a:spcBef>
                    <a:spcPts val="0"/>
                  </a:spcBef>
                </a:pPr>
                <a:r>
                  <a:rPr lang="en-US" sz="1800" dirty="0"/>
                  <a:t>Demand Source</a:t>
                </a:r>
              </a:p>
            </p:txBody>
          </p:sp>
          <p:cxnSp>
            <p:nvCxnSpPr>
              <p:cNvPr id="18" name="Straight Arrow Connector 17">
                <a:extLst>
                  <a:ext uri="{FF2B5EF4-FFF2-40B4-BE49-F238E27FC236}">
                    <a16:creationId xmlns:a16="http://schemas.microsoft.com/office/drawing/2014/main" id="{DC2E228F-ACF8-0190-6A18-EA92C71E1306}"/>
                  </a:ext>
                </a:extLst>
              </p:cNvPr>
              <p:cNvCxnSpPr>
                <a:stCxn id="8" idx="3"/>
                <a:endCxn id="11" idx="1"/>
              </p:cNvCxnSpPr>
              <p:nvPr/>
            </p:nvCxnSpPr>
            <p:spPr>
              <a:xfrm>
                <a:off x="8915931" y="4937429"/>
                <a:ext cx="50204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821EEA3-9104-E351-EA13-FDAF596591D1}"/>
                  </a:ext>
                </a:extLst>
              </p:cNvPr>
              <p:cNvCxnSpPr>
                <a:stCxn id="11" idx="3"/>
                <a:endCxn id="6" idx="2"/>
              </p:cNvCxnSpPr>
              <p:nvPr/>
            </p:nvCxnSpPr>
            <p:spPr>
              <a:xfrm flipV="1">
                <a:off x="10465924" y="4058529"/>
                <a:ext cx="587311" cy="878900"/>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36201653-DF25-B7DB-F31C-EB0627D82463}"/>
                  </a:ext>
                </a:extLst>
              </p:cNvPr>
              <p:cNvCxnSpPr>
                <a:stCxn id="6" idx="0"/>
                <a:endCxn id="5" idx="3"/>
              </p:cNvCxnSpPr>
              <p:nvPr/>
            </p:nvCxnSpPr>
            <p:spPr>
              <a:xfrm rot="16200000" flipV="1">
                <a:off x="10068106" y="2225674"/>
                <a:ext cx="1382949" cy="587311"/>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36C646-56CC-B3FC-3269-869DC4D4E2D1}"/>
                  </a:ext>
                </a:extLst>
              </p:cNvPr>
              <p:cNvCxnSpPr>
                <a:stCxn id="15" idx="2"/>
                <a:endCxn id="13" idx="0"/>
              </p:cNvCxnSpPr>
              <p:nvPr/>
            </p:nvCxnSpPr>
            <p:spPr>
              <a:xfrm>
                <a:off x="8242582" y="2958796"/>
                <a:ext cx="2647" cy="33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A7626B3-811A-0E39-669D-F34CC593A617}"/>
                  </a:ext>
                </a:extLst>
              </p:cNvPr>
              <p:cNvCxnSpPr>
                <a:stCxn id="13" idx="2"/>
                <a:endCxn id="8" idx="0"/>
              </p:cNvCxnSpPr>
              <p:nvPr/>
            </p:nvCxnSpPr>
            <p:spPr>
              <a:xfrm>
                <a:off x="8245229" y="4164447"/>
                <a:ext cx="0" cy="4205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192D1B-86D1-6446-B5D3-1514F91AE6A8}"/>
                  </a:ext>
                </a:extLst>
              </p:cNvPr>
              <p:cNvCxnSpPr>
                <a:stCxn id="5" idx="1"/>
                <a:endCxn id="16" idx="3"/>
              </p:cNvCxnSpPr>
              <p:nvPr/>
            </p:nvCxnSpPr>
            <p:spPr>
              <a:xfrm flipH="1" flipV="1">
                <a:off x="9076142" y="1822320"/>
                <a:ext cx="341838" cy="553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5220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62DF7-2715-3AF2-C6EF-A586ED286A01}"/>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3" name="Slide Number Placeholder 2">
            <a:extLst>
              <a:ext uri="{FF2B5EF4-FFF2-40B4-BE49-F238E27FC236}">
                <a16:creationId xmlns:a16="http://schemas.microsoft.com/office/drawing/2014/main" id="{3CAD92D3-43CB-0714-183F-962C8C155736}"/>
              </a:ext>
            </a:extLst>
          </p:cNvPr>
          <p:cNvSpPr>
            <a:spLocks noGrp="1"/>
          </p:cNvSpPr>
          <p:nvPr>
            <p:ph type="sldNum" sz="quarter" idx="11"/>
          </p:nvPr>
        </p:nvSpPr>
        <p:spPr/>
        <p:txBody>
          <a:bodyPr/>
          <a:lstStyle/>
          <a:p>
            <a:fld id="{173FEA60-B56A-DE49-B4F9-939AB62E9280}" type="slidenum">
              <a:rPr lang="de-DE" smtClean="0"/>
              <a:pPr/>
              <a:t>25</a:t>
            </a:fld>
            <a:endParaRPr lang="de-DE" dirty="0"/>
          </a:p>
        </p:txBody>
      </p:sp>
      <p:sp>
        <p:nvSpPr>
          <p:cNvPr id="5" name="Text Placeholder 4">
            <a:extLst>
              <a:ext uri="{FF2B5EF4-FFF2-40B4-BE49-F238E27FC236}">
                <a16:creationId xmlns:a16="http://schemas.microsoft.com/office/drawing/2014/main" id="{0FBF97DD-0F81-B568-2557-C639F2A2D7B4}"/>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B6F1C609-A45C-7E47-5003-E5A3D0AB4709}"/>
              </a:ext>
            </a:extLst>
          </p:cNvPr>
          <p:cNvPicPr>
            <a:picLocks noChangeAspect="1"/>
          </p:cNvPicPr>
          <p:nvPr/>
        </p:nvPicPr>
        <p:blipFill>
          <a:blip r:embed="rId2"/>
          <a:stretch>
            <a:fillRect/>
          </a:stretch>
        </p:blipFill>
        <p:spPr>
          <a:xfrm>
            <a:off x="363476" y="1566160"/>
            <a:ext cx="11194308" cy="4344864"/>
          </a:xfrm>
          <a:prstGeom prst="rect">
            <a:avLst/>
          </a:prstGeom>
          <a:solidFill>
            <a:schemeClr val="tx1"/>
          </a:solidFill>
          <a:ln>
            <a:solidFill>
              <a:schemeClr val="tx1"/>
            </a:solidFill>
          </a:ln>
        </p:spPr>
      </p:pic>
      <p:sp>
        <p:nvSpPr>
          <p:cNvPr id="9" name="TextBox 8">
            <a:extLst>
              <a:ext uri="{FF2B5EF4-FFF2-40B4-BE49-F238E27FC236}">
                <a16:creationId xmlns:a16="http://schemas.microsoft.com/office/drawing/2014/main" id="{01EB3E5F-CBA9-D85A-609D-D540817EE21E}"/>
              </a:ext>
            </a:extLst>
          </p:cNvPr>
          <p:cNvSpPr txBox="1"/>
          <p:nvPr/>
        </p:nvSpPr>
        <p:spPr>
          <a:xfrm>
            <a:off x="903514" y="974827"/>
            <a:ext cx="4146969" cy="307777"/>
          </a:xfrm>
          <a:prstGeom prst="rect">
            <a:avLst/>
          </a:prstGeom>
          <a:noFill/>
        </p:spPr>
        <p:txBody>
          <a:bodyPr wrap="none" lIns="0" tIns="0" rIns="0" bIns="0" rtlCol="0">
            <a:spAutoFit/>
          </a:bodyPr>
          <a:lstStyle/>
          <a:p>
            <a:pPr algn="l">
              <a:spcBef>
                <a:spcPts val="0"/>
              </a:spcBef>
            </a:pPr>
            <a:r>
              <a:rPr lang="en-US" dirty="0"/>
              <a:t>Material Flow – Schematic Overview</a:t>
            </a:r>
          </a:p>
        </p:txBody>
      </p:sp>
    </p:spTree>
    <p:extLst>
      <p:ext uri="{BB962C8B-B14F-4D97-AF65-F5344CB8AC3E}">
        <p14:creationId xmlns:p14="http://schemas.microsoft.com/office/powerpoint/2010/main" val="236373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7D523A1-F4B6-B55F-8FEC-FF03C6B82150}"/>
              </a:ext>
            </a:extLst>
          </p:cNvPr>
          <p:cNvSpPr>
            <a:spLocks noGrp="1"/>
          </p:cNvSpPr>
          <p:nvPr>
            <p:ph type="body" sz="quarter" idx="10"/>
          </p:nvPr>
        </p:nvSpPr>
        <p:spPr>
          <a:xfrm>
            <a:off x="324001" y="1035824"/>
            <a:ext cx="9698038" cy="365939"/>
          </a:xfrm>
        </p:spPr>
        <p:txBody>
          <a:bodyPr/>
          <a:lstStyle/>
          <a:p>
            <a:r>
              <a:rPr lang="en-US" dirty="0"/>
              <a:t>Development - Paperless Trolley Tracking Number</a:t>
            </a:r>
          </a:p>
        </p:txBody>
      </p:sp>
      <p:sp>
        <p:nvSpPr>
          <p:cNvPr id="14" name="Title 2">
            <a:extLst>
              <a:ext uri="{FF2B5EF4-FFF2-40B4-BE49-F238E27FC236}">
                <a16:creationId xmlns:a16="http://schemas.microsoft.com/office/drawing/2014/main" id="{BF8D9DCD-C5F6-B854-6B0C-8F9578F20075}"/>
              </a:ext>
            </a:extLst>
          </p:cNvPr>
          <p:cNvSpPr>
            <a:spLocks noGrp="1"/>
          </p:cNvSpPr>
          <p:nvPr>
            <p:ph type="title"/>
          </p:nvPr>
        </p:nvSpPr>
        <p:spPr>
          <a:xfrm>
            <a:off x="324000" y="539600"/>
            <a:ext cx="9697138" cy="415370"/>
          </a:xfrm>
        </p:spPr>
        <p:txBody>
          <a:bodyPr/>
          <a:lstStyle/>
          <a:p>
            <a:r>
              <a:rPr lang="en-US" sz="2000" dirty="0"/>
              <a:t>Shop Floor Integration for VK/PC Production Orders  – Trolley Reuse</a:t>
            </a:r>
          </a:p>
        </p:txBody>
      </p:sp>
      <p:pic>
        <p:nvPicPr>
          <p:cNvPr id="7" name="Picture Placeholder 6">
            <a:extLst>
              <a:ext uri="{FF2B5EF4-FFF2-40B4-BE49-F238E27FC236}">
                <a16:creationId xmlns:a16="http://schemas.microsoft.com/office/drawing/2014/main" id="{06BB3095-042E-C294-8409-D9C94729879B}"/>
              </a:ext>
            </a:extLst>
          </p:cNvPr>
          <p:cNvPicPr>
            <a:picLocks noGrp="1" noChangeAspect="1"/>
          </p:cNvPicPr>
          <p:nvPr>
            <p:ph sz="quarter" idx="11"/>
          </p:nvPr>
        </p:nvPicPr>
        <p:blipFill rotWithShape="1">
          <a:blip r:embed="rId2"/>
          <a:srcRect t="6626" r="-1" b="6625"/>
          <a:stretch/>
        </p:blipFill>
        <p:spPr>
          <a:xfrm>
            <a:off x="322263" y="1525588"/>
            <a:ext cx="11547325" cy="4783137"/>
          </a:xfrm>
          <a:noFill/>
        </p:spPr>
      </p:pic>
      <p:sp>
        <p:nvSpPr>
          <p:cNvPr id="2" name="Date Placeholder 1">
            <a:extLst>
              <a:ext uri="{FF2B5EF4-FFF2-40B4-BE49-F238E27FC236}">
                <a16:creationId xmlns:a16="http://schemas.microsoft.com/office/drawing/2014/main" id="{33BF025D-C595-9FBB-296F-C6232C038879}"/>
              </a:ext>
            </a:extLst>
          </p:cNvPr>
          <p:cNvSpPr>
            <a:spLocks noGrp="1"/>
          </p:cNvSpPr>
          <p:nvPr>
            <p:ph type="dt" sz="half" idx="12"/>
          </p:nvPr>
        </p:nvSpPr>
        <p:spPr>
          <a:xfrm>
            <a:off x="158631" y="6502357"/>
            <a:ext cx="6866993" cy="107722"/>
          </a:xfrm>
        </p:spPr>
        <p:txBody>
          <a:bodyPr anchor="ctr">
            <a:normAutofit/>
          </a:bodyPr>
          <a:lstStyle/>
          <a:p>
            <a:r>
              <a:rPr lang="en-US"/>
              <a:t>24.04.2023    How to handle scrap during production order | Becker Werner OG11 | OG11</a:t>
            </a:r>
            <a:endParaRPr lang="en-US" dirty="0"/>
          </a:p>
        </p:txBody>
      </p:sp>
      <p:sp>
        <p:nvSpPr>
          <p:cNvPr id="3" name="Slide Number Placeholder 2">
            <a:extLst>
              <a:ext uri="{FF2B5EF4-FFF2-40B4-BE49-F238E27FC236}">
                <a16:creationId xmlns:a16="http://schemas.microsoft.com/office/drawing/2014/main" id="{57D0CBC2-E4D9-AA12-9077-F5258250CF37}"/>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26</a:t>
            </a:fld>
            <a:endParaRPr lang="de-DE" dirty="0"/>
          </a:p>
        </p:txBody>
      </p:sp>
    </p:spTree>
    <p:extLst>
      <p:ext uri="{BB962C8B-B14F-4D97-AF65-F5344CB8AC3E}">
        <p14:creationId xmlns:p14="http://schemas.microsoft.com/office/powerpoint/2010/main" val="329760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2BFB-F3B0-029E-5C58-0FA342173098}"/>
              </a:ext>
            </a:extLst>
          </p:cNvPr>
          <p:cNvSpPr>
            <a:spLocks noGrp="1"/>
          </p:cNvSpPr>
          <p:nvPr>
            <p:ph type="title"/>
          </p:nvPr>
        </p:nvSpPr>
        <p:spPr/>
        <p:txBody>
          <a:bodyPr/>
          <a:lstStyle/>
          <a:p>
            <a:r>
              <a:rPr lang="en-US" dirty="0"/>
              <a:t>    Material Planning and Production Scheduling</a:t>
            </a:r>
            <a:br>
              <a:rPr lang="en-US" dirty="0"/>
            </a:br>
            <a:br>
              <a:rPr lang="en-US" dirty="0"/>
            </a:br>
            <a:endParaRPr lang="en-US" dirty="0"/>
          </a:p>
        </p:txBody>
      </p:sp>
      <p:sp>
        <p:nvSpPr>
          <p:cNvPr id="3" name="Date Placeholder 2">
            <a:extLst>
              <a:ext uri="{FF2B5EF4-FFF2-40B4-BE49-F238E27FC236}">
                <a16:creationId xmlns:a16="http://schemas.microsoft.com/office/drawing/2014/main" id="{2F25089A-6FE9-782C-AD61-496E195583C3}"/>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4" name="Slide Number Placeholder 3">
            <a:extLst>
              <a:ext uri="{FF2B5EF4-FFF2-40B4-BE49-F238E27FC236}">
                <a16:creationId xmlns:a16="http://schemas.microsoft.com/office/drawing/2014/main" id="{796DF615-3B09-1FF8-0707-E8255404345E}"/>
              </a:ext>
            </a:extLst>
          </p:cNvPr>
          <p:cNvSpPr>
            <a:spLocks noGrp="1"/>
          </p:cNvSpPr>
          <p:nvPr>
            <p:ph type="sldNum" sz="quarter" idx="11"/>
          </p:nvPr>
        </p:nvSpPr>
        <p:spPr/>
        <p:txBody>
          <a:bodyPr/>
          <a:lstStyle/>
          <a:p>
            <a:fld id="{173FEA60-B56A-DE49-B4F9-939AB62E9280}" type="slidenum">
              <a:rPr lang="de-DE" smtClean="0"/>
              <a:pPr/>
              <a:t>27</a:t>
            </a:fld>
            <a:endParaRPr lang="de-DE" dirty="0"/>
          </a:p>
        </p:txBody>
      </p:sp>
      <p:sp>
        <p:nvSpPr>
          <p:cNvPr id="7" name="TextBox 6">
            <a:extLst>
              <a:ext uri="{FF2B5EF4-FFF2-40B4-BE49-F238E27FC236}">
                <a16:creationId xmlns:a16="http://schemas.microsoft.com/office/drawing/2014/main" id="{675DA1C8-085F-3EF2-1582-213DB17CDAD3}"/>
              </a:ext>
            </a:extLst>
          </p:cNvPr>
          <p:cNvSpPr txBox="1"/>
          <p:nvPr/>
        </p:nvSpPr>
        <p:spPr>
          <a:xfrm>
            <a:off x="10737046" y="6153953"/>
            <a:ext cx="820738" cy="138499"/>
          </a:xfrm>
          <a:prstGeom prst="rect">
            <a:avLst/>
          </a:prstGeom>
          <a:noFill/>
        </p:spPr>
        <p:txBody>
          <a:bodyPr wrap="none" lIns="0" tIns="0" rIns="0" bIns="0" rtlCol="0">
            <a:spAutoFit/>
          </a:bodyPr>
          <a:lstStyle/>
          <a:p>
            <a:pPr algn="l">
              <a:spcBef>
                <a:spcPts val="0"/>
              </a:spcBef>
            </a:pPr>
            <a:r>
              <a:rPr lang="en-GB" sz="900" dirty="0"/>
              <a:t>Source: Deloitte</a:t>
            </a:r>
            <a:endParaRPr lang="en-US" sz="900" dirty="0" err="1"/>
          </a:p>
        </p:txBody>
      </p:sp>
      <p:pic>
        <p:nvPicPr>
          <p:cNvPr id="5" name="Picture 4">
            <a:extLst>
              <a:ext uri="{FF2B5EF4-FFF2-40B4-BE49-F238E27FC236}">
                <a16:creationId xmlns:a16="http://schemas.microsoft.com/office/drawing/2014/main" id="{BF46F1F6-7495-F36C-1CAF-0CC573FD6B39}"/>
              </a:ext>
            </a:extLst>
          </p:cNvPr>
          <p:cNvPicPr>
            <a:picLocks noChangeAspect="1"/>
          </p:cNvPicPr>
          <p:nvPr/>
        </p:nvPicPr>
        <p:blipFill>
          <a:blip r:embed="rId2"/>
          <a:stretch>
            <a:fillRect/>
          </a:stretch>
        </p:blipFill>
        <p:spPr>
          <a:xfrm>
            <a:off x="676511" y="1400497"/>
            <a:ext cx="11038095" cy="4676190"/>
          </a:xfrm>
          <a:prstGeom prst="rect">
            <a:avLst/>
          </a:prstGeom>
          <a:ln>
            <a:solidFill>
              <a:schemeClr val="tx1"/>
            </a:solidFill>
          </a:ln>
        </p:spPr>
      </p:pic>
    </p:spTree>
    <p:extLst>
      <p:ext uri="{BB962C8B-B14F-4D97-AF65-F5344CB8AC3E}">
        <p14:creationId xmlns:p14="http://schemas.microsoft.com/office/powerpoint/2010/main" val="376829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2BFB-F3B0-029E-5C58-0FA342173098}"/>
              </a:ext>
            </a:extLst>
          </p:cNvPr>
          <p:cNvSpPr>
            <a:spLocks noGrp="1"/>
          </p:cNvSpPr>
          <p:nvPr>
            <p:ph type="title"/>
          </p:nvPr>
        </p:nvSpPr>
        <p:spPr/>
        <p:txBody>
          <a:bodyPr/>
          <a:lstStyle/>
          <a:p>
            <a:r>
              <a:rPr lang="en-US" dirty="0"/>
              <a:t>3.2	Material Flow – Schematic Overview</a:t>
            </a:r>
            <a:br>
              <a:rPr lang="en-US" dirty="0"/>
            </a:br>
            <a:endParaRPr lang="en-US" dirty="0"/>
          </a:p>
        </p:txBody>
      </p:sp>
      <p:sp>
        <p:nvSpPr>
          <p:cNvPr id="3" name="Date Placeholder 2">
            <a:extLst>
              <a:ext uri="{FF2B5EF4-FFF2-40B4-BE49-F238E27FC236}">
                <a16:creationId xmlns:a16="http://schemas.microsoft.com/office/drawing/2014/main" id="{2F25089A-6FE9-782C-AD61-496E195583C3}"/>
              </a:ext>
            </a:extLst>
          </p:cNvPr>
          <p:cNvSpPr>
            <a:spLocks noGrp="1"/>
          </p:cNvSpPr>
          <p:nvPr>
            <p:ph type="dt" sz="half" idx="10"/>
          </p:nvPr>
        </p:nvSpPr>
        <p:spPr/>
        <p:txBody>
          <a:bodyPr/>
          <a:lstStyle/>
          <a:p>
            <a:r>
              <a:rPr lang="en-US"/>
              <a:t>24.04.2023    How to handle scrap during production order | Becker Werner OG11 | OG11</a:t>
            </a:r>
            <a:endParaRPr lang="en-US" dirty="0"/>
          </a:p>
        </p:txBody>
      </p:sp>
      <p:sp>
        <p:nvSpPr>
          <p:cNvPr id="4" name="Slide Number Placeholder 3">
            <a:extLst>
              <a:ext uri="{FF2B5EF4-FFF2-40B4-BE49-F238E27FC236}">
                <a16:creationId xmlns:a16="http://schemas.microsoft.com/office/drawing/2014/main" id="{796DF615-3B09-1FF8-0707-E8255404345E}"/>
              </a:ext>
            </a:extLst>
          </p:cNvPr>
          <p:cNvSpPr>
            <a:spLocks noGrp="1"/>
          </p:cNvSpPr>
          <p:nvPr>
            <p:ph type="sldNum" sz="quarter" idx="11"/>
          </p:nvPr>
        </p:nvSpPr>
        <p:spPr/>
        <p:txBody>
          <a:bodyPr/>
          <a:lstStyle/>
          <a:p>
            <a:fld id="{173FEA60-B56A-DE49-B4F9-939AB62E9280}" type="slidenum">
              <a:rPr lang="de-DE" smtClean="0"/>
              <a:pPr/>
              <a:t>28</a:t>
            </a:fld>
            <a:endParaRPr lang="de-DE" dirty="0"/>
          </a:p>
        </p:txBody>
      </p:sp>
      <p:pic>
        <p:nvPicPr>
          <p:cNvPr id="6" name="Picture 5">
            <a:extLst>
              <a:ext uri="{FF2B5EF4-FFF2-40B4-BE49-F238E27FC236}">
                <a16:creationId xmlns:a16="http://schemas.microsoft.com/office/drawing/2014/main" id="{A5CE3D85-79CE-063E-105C-9AD766FC03AC}"/>
              </a:ext>
            </a:extLst>
          </p:cNvPr>
          <p:cNvPicPr>
            <a:picLocks noChangeAspect="1"/>
          </p:cNvPicPr>
          <p:nvPr/>
        </p:nvPicPr>
        <p:blipFill>
          <a:blip r:embed="rId2"/>
          <a:stretch>
            <a:fillRect/>
          </a:stretch>
        </p:blipFill>
        <p:spPr>
          <a:xfrm>
            <a:off x="363476" y="1566160"/>
            <a:ext cx="11194308" cy="4344864"/>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675DA1C8-085F-3EF2-1582-213DB17CDAD3}"/>
              </a:ext>
            </a:extLst>
          </p:cNvPr>
          <p:cNvSpPr txBox="1"/>
          <p:nvPr/>
        </p:nvSpPr>
        <p:spPr>
          <a:xfrm>
            <a:off x="10737046" y="6153953"/>
            <a:ext cx="820738" cy="138499"/>
          </a:xfrm>
          <a:prstGeom prst="rect">
            <a:avLst/>
          </a:prstGeom>
          <a:noFill/>
        </p:spPr>
        <p:txBody>
          <a:bodyPr wrap="none" lIns="0" tIns="0" rIns="0" bIns="0" rtlCol="0">
            <a:spAutoFit/>
          </a:bodyPr>
          <a:lstStyle/>
          <a:p>
            <a:pPr algn="l">
              <a:spcBef>
                <a:spcPts val="0"/>
              </a:spcBef>
            </a:pPr>
            <a:r>
              <a:rPr lang="en-GB" sz="900" dirty="0"/>
              <a:t>Source: Deloitte</a:t>
            </a:r>
            <a:endParaRPr lang="en-US" sz="900" dirty="0" err="1"/>
          </a:p>
        </p:txBody>
      </p:sp>
    </p:spTree>
    <p:extLst>
      <p:ext uri="{BB962C8B-B14F-4D97-AF65-F5344CB8AC3E}">
        <p14:creationId xmlns:p14="http://schemas.microsoft.com/office/powerpoint/2010/main" val="357188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3933EE7-B8E9-3546-B975-B3A87A5D985D}"/>
              </a:ext>
            </a:extLst>
          </p:cNvPr>
          <p:cNvSpPr>
            <a:spLocks noGrp="1"/>
          </p:cNvSpPr>
          <p:nvPr>
            <p:ph type="body" sz="quarter" idx="10"/>
          </p:nvPr>
        </p:nvSpPr>
        <p:spPr>
          <a:xfrm>
            <a:off x="324000" y="1196367"/>
            <a:ext cx="11207600" cy="365939"/>
          </a:xfrm>
        </p:spPr>
        <p:txBody>
          <a:bodyPr/>
          <a:lstStyle/>
          <a:p>
            <a:r>
              <a:rPr lang="en-US"/>
              <a:t>Principle: Going to Gemba, check for Gembutsu, look for Muda, make Kaizen</a:t>
            </a:r>
            <a:endParaRPr lang="en-US" dirty="0"/>
          </a:p>
        </p:txBody>
      </p:sp>
      <p:sp>
        <p:nvSpPr>
          <p:cNvPr id="14" name="Title 2">
            <a:extLst>
              <a:ext uri="{FF2B5EF4-FFF2-40B4-BE49-F238E27FC236}">
                <a16:creationId xmlns:a16="http://schemas.microsoft.com/office/drawing/2014/main" id="{18DF1E0D-90BE-4304-D22E-7CF048D4FD45}"/>
              </a:ext>
            </a:extLst>
          </p:cNvPr>
          <p:cNvSpPr>
            <a:spLocks noGrp="1"/>
          </p:cNvSpPr>
          <p:nvPr>
            <p:ph type="title"/>
          </p:nvPr>
        </p:nvSpPr>
        <p:spPr>
          <a:xfrm>
            <a:off x="324000" y="539600"/>
            <a:ext cx="9697138" cy="415370"/>
          </a:xfrm>
        </p:spPr>
        <p:txBody>
          <a:bodyPr/>
          <a:lstStyle/>
          <a:p>
            <a:r>
              <a:rPr lang="en-GB"/>
              <a:t>Organisation: Kanban is a part of Toyota Prod. Sys. (TPS)</a:t>
            </a:r>
            <a:endParaRPr lang="en-US" dirty="0"/>
          </a:p>
        </p:txBody>
      </p:sp>
      <p:sp>
        <p:nvSpPr>
          <p:cNvPr id="2" name="Date Placeholder 1">
            <a:extLst>
              <a:ext uri="{FF2B5EF4-FFF2-40B4-BE49-F238E27FC236}">
                <a16:creationId xmlns:a16="http://schemas.microsoft.com/office/drawing/2014/main" id="{E67D8783-0546-0999-3E24-EF32BFF3F473}"/>
              </a:ext>
            </a:extLst>
          </p:cNvPr>
          <p:cNvSpPr>
            <a:spLocks noGrp="1"/>
          </p:cNvSpPr>
          <p:nvPr>
            <p:ph type="dt" sz="half" idx="12"/>
          </p:nvPr>
        </p:nvSpPr>
        <p:spPr>
          <a:xfrm>
            <a:off x="158631" y="6502357"/>
            <a:ext cx="6866993" cy="107722"/>
          </a:xfrm>
        </p:spPr>
        <p:txBody>
          <a:bodyPr anchor="ctr">
            <a:normAutofit/>
          </a:bodyPr>
          <a:lstStyle/>
          <a:p>
            <a:r>
              <a:rPr lang="en-US"/>
              <a:t>23.05.2023    Dickmann “Schlanker Materialfluss” 2007 | Becker Werner  | OG11</a:t>
            </a:r>
            <a:endParaRPr lang="en-US" dirty="0"/>
          </a:p>
        </p:txBody>
      </p:sp>
      <p:sp>
        <p:nvSpPr>
          <p:cNvPr id="3" name="Slide Number Placeholder 2">
            <a:extLst>
              <a:ext uri="{FF2B5EF4-FFF2-40B4-BE49-F238E27FC236}">
                <a16:creationId xmlns:a16="http://schemas.microsoft.com/office/drawing/2014/main" id="{6ADDC68B-1828-D8FB-D1C5-7EF26056A9BA}"/>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29</a:t>
            </a:fld>
            <a:endParaRPr lang="de-DE" dirty="0"/>
          </a:p>
        </p:txBody>
      </p:sp>
      <p:sp>
        <p:nvSpPr>
          <p:cNvPr id="4" name="TextBox 3">
            <a:extLst>
              <a:ext uri="{FF2B5EF4-FFF2-40B4-BE49-F238E27FC236}">
                <a16:creationId xmlns:a16="http://schemas.microsoft.com/office/drawing/2014/main" id="{3FECAB22-79D8-C41D-DF07-6D4ACB8F3635}"/>
              </a:ext>
            </a:extLst>
          </p:cNvPr>
          <p:cNvSpPr txBox="1"/>
          <p:nvPr/>
        </p:nvSpPr>
        <p:spPr>
          <a:xfrm>
            <a:off x="600075" y="1898932"/>
            <a:ext cx="6976397" cy="1351139"/>
          </a:xfrm>
          <a:prstGeom prst="rect">
            <a:avLst/>
          </a:prstGeom>
          <a:noFill/>
        </p:spPr>
        <p:txBody>
          <a:bodyPr wrap="none" lIns="36576" tIns="0" rIns="36576" bIns="27432" rtlCol="0">
            <a:spAutoFit/>
          </a:bodyPr>
          <a:lstStyle/>
          <a:p>
            <a:pPr algn="l">
              <a:spcBef>
                <a:spcPts val="0"/>
              </a:spcBef>
              <a:spcAft>
                <a:spcPts val="1200"/>
              </a:spcAft>
            </a:pPr>
            <a:r>
              <a:rPr lang="en-GB" sz="1400"/>
              <a:t>GEMBA		Physical location of point of interest (GER Ort des Geschehens)</a:t>
            </a:r>
            <a:endParaRPr lang="en-GB" sz="1400" dirty="0"/>
          </a:p>
          <a:p>
            <a:pPr algn="l">
              <a:spcBef>
                <a:spcPts val="0"/>
              </a:spcBef>
              <a:spcAft>
                <a:spcPts val="1200"/>
              </a:spcAft>
            </a:pPr>
            <a:r>
              <a:rPr lang="en-GB" sz="1400"/>
              <a:t>GEMBUTSU	The real things (GER die realen Dinge)</a:t>
            </a:r>
            <a:endParaRPr lang="en-GB" sz="1400" dirty="0"/>
          </a:p>
          <a:p>
            <a:pPr algn="l">
              <a:spcBef>
                <a:spcPts val="0"/>
              </a:spcBef>
              <a:spcAft>
                <a:spcPts val="1200"/>
              </a:spcAft>
            </a:pPr>
            <a:r>
              <a:rPr lang="en-GB" sz="1400"/>
              <a:t>MUDA		Loss, waster (GER Verluste, Verschwendung)</a:t>
            </a:r>
            <a:endParaRPr lang="en-GB" sz="1400" dirty="0"/>
          </a:p>
          <a:p>
            <a:pPr algn="l">
              <a:spcBef>
                <a:spcPts val="0"/>
              </a:spcBef>
              <a:spcAft>
                <a:spcPts val="1200"/>
              </a:spcAft>
            </a:pPr>
            <a:r>
              <a:rPr lang="en-GB" sz="1400"/>
              <a:t>KAIZEN	 	Continuous improvement (GER ständige Verbesserung)</a:t>
            </a:r>
            <a:endParaRPr lang="en-US" dirty="0" err="1"/>
          </a:p>
        </p:txBody>
      </p:sp>
      <p:sp>
        <p:nvSpPr>
          <p:cNvPr id="5" name="Pfeil: nach rechts 4">
            <a:extLst>
              <a:ext uri="{FF2B5EF4-FFF2-40B4-BE49-F238E27FC236}">
                <a16:creationId xmlns:a16="http://schemas.microsoft.com/office/drawing/2014/main" id="{5E792C88-B9D4-9E9A-1788-A8AC145FCA2E}"/>
              </a:ext>
            </a:extLst>
          </p:cNvPr>
          <p:cNvSpPr/>
          <p:nvPr/>
        </p:nvSpPr>
        <p:spPr>
          <a:xfrm>
            <a:off x="600075" y="3759200"/>
            <a:ext cx="1045845" cy="4673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dirty="0" err="1"/>
          </a:p>
        </p:txBody>
      </p:sp>
      <p:sp>
        <p:nvSpPr>
          <p:cNvPr id="6" name="Textfeld 5">
            <a:extLst>
              <a:ext uri="{FF2B5EF4-FFF2-40B4-BE49-F238E27FC236}">
                <a16:creationId xmlns:a16="http://schemas.microsoft.com/office/drawing/2014/main" id="{5CF91BF7-1B5F-2A34-862B-20FC457278DB}"/>
              </a:ext>
            </a:extLst>
          </p:cNvPr>
          <p:cNvSpPr txBox="1"/>
          <p:nvPr/>
        </p:nvSpPr>
        <p:spPr>
          <a:xfrm>
            <a:off x="2021840" y="3730677"/>
            <a:ext cx="9113520" cy="1231106"/>
          </a:xfrm>
          <a:prstGeom prst="rect">
            <a:avLst/>
          </a:prstGeom>
          <a:noFill/>
        </p:spPr>
        <p:txBody>
          <a:bodyPr wrap="square" lIns="0" tIns="0" rIns="0" bIns="0" rtlCol="0">
            <a:spAutoFit/>
          </a:bodyPr>
          <a:lstStyle/>
          <a:p>
            <a:pPr algn="l">
              <a:spcBef>
                <a:spcPts val="0"/>
              </a:spcBef>
            </a:pPr>
            <a:r>
              <a:rPr lang="de-DE"/>
              <a:t>Achieve your targets but also a fundamental change of the companys culture / organization / processes</a:t>
            </a:r>
          </a:p>
          <a:p>
            <a:pPr algn="l">
              <a:spcBef>
                <a:spcPts val="0"/>
              </a:spcBef>
            </a:pPr>
            <a:endParaRPr lang="de-DE"/>
          </a:p>
          <a:p>
            <a:pPr algn="l">
              <a:spcBef>
                <a:spcPts val="0"/>
              </a:spcBef>
            </a:pPr>
            <a:r>
              <a:rPr lang="de-DE"/>
              <a:t>People are in focus </a:t>
            </a:r>
            <a:r>
              <a:rPr lang="de-DE">
                <a:sym typeface="Wingdings" panose="05000000000000000000" pitchFamily="2" charset="2"/>
              </a:rPr>
              <a:t> training and mindset needed (KAIZEN-Coaches)</a:t>
            </a:r>
            <a:endParaRPr lang="de-DE" dirty="0" err="1"/>
          </a:p>
        </p:txBody>
      </p:sp>
    </p:spTree>
    <p:extLst>
      <p:ext uri="{BB962C8B-B14F-4D97-AF65-F5344CB8AC3E}">
        <p14:creationId xmlns:p14="http://schemas.microsoft.com/office/powerpoint/2010/main" val="31290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9562-F3E6-D55C-9353-78254EDFB381}"/>
              </a:ext>
            </a:extLst>
          </p:cNvPr>
          <p:cNvSpPr>
            <a:spLocks noGrp="1"/>
          </p:cNvSpPr>
          <p:nvPr>
            <p:ph type="title"/>
          </p:nvPr>
        </p:nvSpPr>
        <p:spPr/>
        <p:txBody>
          <a:bodyPr/>
          <a:lstStyle/>
          <a:p>
            <a:r>
              <a:rPr lang="en-US" dirty="0"/>
              <a:t>1.  KANBAN – Introduction </a:t>
            </a:r>
            <a:br>
              <a:rPr lang="en-US" dirty="0"/>
            </a:br>
            <a:r>
              <a:rPr lang="en-US" dirty="0"/>
              <a:t>     </a:t>
            </a:r>
            <a:r>
              <a:rPr lang="en-US" sz="2400" dirty="0"/>
              <a:t>PUSH and PULL Principles</a:t>
            </a:r>
            <a:endParaRPr lang="en-US" dirty="0"/>
          </a:p>
        </p:txBody>
      </p:sp>
      <p:sp>
        <p:nvSpPr>
          <p:cNvPr id="3" name="Date Placeholder 2">
            <a:extLst>
              <a:ext uri="{FF2B5EF4-FFF2-40B4-BE49-F238E27FC236}">
                <a16:creationId xmlns:a16="http://schemas.microsoft.com/office/drawing/2014/main" id="{48321EB4-A8C1-9A6C-1C71-A53C8C65ABD4}"/>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E90BDA82-FD9C-4683-C83A-93329E1B0CB3}"/>
              </a:ext>
            </a:extLst>
          </p:cNvPr>
          <p:cNvSpPr>
            <a:spLocks noGrp="1"/>
          </p:cNvSpPr>
          <p:nvPr>
            <p:ph type="sldNum" sz="quarter" idx="12"/>
          </p:nvPr>
        </p:nvSpPr>
        <p:spPr/>
        <p:txBody>
          <a:bodyPr/>
          <a:lstStyle/>
          <a:p>
            <a:fld id="{173FEA60-B56A-DE49-B4F9-939AB62E9280}" type="slidenum">
              <a:rPr lang="en-GB" smtClean="0"/>
              <a:pPr/>
              <a:t>3</a:t>
            </a:fld>
            <a:endParaRPr lang="en-GB" dirty="0"/>
          </a:p>
        </p:txBody>
      </p:sp>
      <p:pic>
        <p:nvPicPr>
          <p:cNvPr id="6" name="Picture 5">
            <a:extLst>
              <a:ext uri="{FF2B5EF4-FFF2-40B4-BE49-F238E27FC236}">
                <a16:creationId xmlns:a16="http://schemas.microsoft.com/office/drawing/2014/main" id="{6F3D73C9-0447-C2E1-98E6-6E52F94110CE}"/>
              </a:ext>
            </a:extLst>
          </p:cNvPr>
          <p:cNvPicPr>
            <a:picLocks noChangeAspect="1"/>
          </p:cNvPicPr>
          <p:nvPr/>
        </p:nvPicPr>
        <p:blipFill>
          <a:blip r:embed="rId2"/>
          <a:stretch>
            <a:fillRect/>
          </a:stretch>
        </p:blipFill>
        <p:spPr>
          <a:xfrm>
            <a:off x="320041" y="1986342"/>
            <a:ext cx="6050024" cy="3646819"/>
          </a:xfrm>
          <a:prstGeom prst="rect">
            <a:avLst/>
          </a:prstGeom>
          <a:ln>
            <a:solidFill>
              <a:schemeClr val="tx1"/>
            </a:solidFill>
          </a:ln>
        </p:spPr>
      </p:pic>
      <p:sp>
        <p:nvSpPr>
          <p:cNvPr id="8" name="TextBox 7">
            <a:extLst>
              <a:ext uri="{FF2B5EF4-FFF2-40B4-BE49-F238E27FC236}">
                <a16:creationId xmlns:a16="http://schemas.microsoft.com/office/drawing/2014/main" id="{931FBEB3-672D-266E-2BDD-D038B2B28196}"/>
              </a:ext>
            </a:extLst>
          </p:cNvPr>
          <p:cNvSpPr txBox="1"/>
          <p:nvPr/>
        </p:nvSpPr>
        <p:spPr>
          <a:xfrm>
            <a:off x="6668230" y="1463080"/>
            <a:ext cx="5080978" cy="553998"/>
          </a:xfrm>
          <a:prstGeom prst="rect">
            <a:avLst/>
          </a:prstGeom>
          <a:solidFill>
            <a:schemeClr val="accent3">
              <a:lumMod val="20000"/>
              <a:lumOff val="80000"/>
            </a:schemeClr>
          </a:solidFill>
        </p:spPr>
        <p:txBody>
          <a:bodyPr wrap="square" lIns="91440" tIns="91440" rIns="91440" bIns="91440" rtlCol="0">
            <a:spAutoFit/>
          </a:bodyPr>
          <a:lstStyle/>
          <a:p>
            <a:pPr algn="just">
              <a:spcBef>
                <a:spcPts val="0"/>
              </a:spcBef>
            </a:pPr>
            <a:r>
              <a:rPr lang="en-US" sz="1200" dirty="0"/>
              <a:t>Material is pushed through production based on times calculated – </a:t>
            </a:r>
            <a:r>
              <a:rPr lang="en-US" sz="1200" b="1" dirty="0"/>
              <a:t>PUSH</a:t>
            </a:r>
            <a:r>
              <a:rPr lang="en-US" sz="1200" dirty="0"/>
              <a:t> Principle</a:t>
            </a:r>
          </a:p>
        </p:txBody>
      </p:sp>
      <p:sp>
        <p:nvSpPr>
          <p:cNvPr id="9" name="TextBox 8">
            <a:extLst>
              <a:ext uri="{FF2B5EF4-FFF2-40B4-BE49-F238E27FC236}">
                <a16:creationId xmlns:a16="http://schemas.microsoft.com/office/drawing/2014/main" id="{FF36EA95-E9E7-A538-45DF-7BACBA5AD587}"/>
              </a:ext>
            </a:extLst>
          </p:cNvPr>
          <p:cNvSpPr txBox="1"/>
          <p:nvPr/>
        </p:nvSpPr>
        <p:spPr>
          <a:xfrm>
            <a:off x="6668231" y="3736097"/>
            <a:ext cx="5080977" cy="738664"/>
          </a:xfrm>
          <a:prstGeom prst="rect">
            <a:avLst/>
          </a:prstGeom>
          <a:solidFill>
            <a:schemeClr val="accent4">
              <a:lumMod val="20000"/>
              <a:lumOff val="80000"/>
            </a:schemeClr>
          </a:solidFill>
        </p:spPr>
        <p:txBody>
          <a:bodyPr wrap="square" lIns="91440" tIns="91440" rIns="91440" bIns="91440" rtlCol="0">
            <a:spAutoFit/>
          </a:bodyPr>
          <a:lstStyle/>
          <a:p>
            <a:pPr algn="just">
              <a:spcBef>
                <a:spcPts val="0"/>
              </a:spcBef>
            </a:pPr>
            <a:r>
              <a:rPr lang="en-US" sz="1200" dirty="0"/>
              <a:t>Materials are called from the supply source by production at the manufacturing level whey they are needed – </a:t>
            </a:r>
            <a:r>
              <a:rPr lang="en-US" sz="1200" b="1" dirty="0"/>
              <a:t>PULL</a:t>
            </a:r>
            <a:r>
              <a:rPr lang="en-US" sz="1200" dirty="0"/>
              <a:t> principle (Demand-based and Event-driven)</a:t>
            </a:r>
          </a:p>
        </p:txBody>
      </p:sp>
      <p:sp>
        <p:nvSpPr>
          <p:cNvPr id="10" name="TextBox 9">
            <a:extLst>
              <a:ext uri="{FF2B5EF4-FFF2-40B4-BE49-F238E27FC236}">
                <a16:creationId xmlns:a16="http://schemas.microsoft.com/office/drawing/2014/main" id="{CFFBF898-AD93-6A75-05CF-621C0BB0D221}"/>
              </a:ext>
            </a:extLst>
          </p:cNvPr>
          <p:cNvSpPr txBox="1"/>
          <p:nvPr/>
        </p:nvSpPr>
        <p:spPr>
          <a:xfrm>
            <a:off x="6668229" y="4528918"/>
            <a:ext cx="5080977" cy="1777410"/>
          </a:xfrm>
          <a:prstGeom prst="rect">
            <a:avLst/>
          </a:prstGeom>
          <a:solidFill>
            <a:schemeClr val="accent2">
              <a:lumMod val="20000"/>
              <a:lumOff val="80000"/>
            </a:schemeClr>
          </a:solidFill>
        </p:spPr>
        <p:txBody>
          <a:bodyPr wrap="square" lIns="91440" tIns="91440" rIns="91440" bIns="91440" rtlCol="0">
            <a:spAutoFit/>
          </a:bodyPr>
          <a:lstStyle/>
          <a:p>
            <a:pPr algn="l">
              <a:spcBef>
                <a:spcPts val="0"/>
              </a:spcBef>
              <a:spcAft>
                <a:spcPts val="300"/>
              </a:spcAft>
            </a:pPr>
            <a:r>
              <a:rPr lang="en-US" sz="1200" b="1" dirty="0"/>
              <a:t>Major Characteristics of Kanban</a:t>
            </a:r>
          </a:p>
          <a:p>
            <a:pPr marL="91440" indent="-182880">
              <a:spcBef>
                <a:spcPts val="0"/>
              </a:spcBef>
              <a:spcAft>
                <a:spcPts val="300"/>
              </a:spcAft>
              <a:buClrTx/>
              <a:buSzPct val="150000"/>
              <a:buFont typeface="Arial" panose="020B0604020202020204" pitchFamily="34" charset="0"/>
              <a:buChar char="•"/>
            </a:pPr>
            <a:r>
              <a:rPr lang="en-US" sz="1200" dirty="0"/>
              <a:t>Consumption of Kanban parts must be relatively constant within an </a:t>
            </a:r>
            <a:br>
              <a:rPr lang="en-US" sz="1200" dirty="0"/>
            </a:br>
            <a:r>
              <a:rPr lang="en-US" sz="1200" dirty="0"/>
              <a:t>  interval which is longer than the replenishment lead time of the </a:t>
            </a:r>
            <a:br>
              <a:rPr lang="en-US" sz="1200" dirty="0"/>
            </a:br>
            <a:r>
              <a:rPr lang="en-US" sz="1200" dirty="0"/>
              <a:t>  Kanban</a:t>
            </a:r>
          </a:p>
          <a:p>
            <a:pPr marL="91440" indent="-182880">
              <a:spcBef>
                <a:spcPts val="0"/>
              </a:spcBef>
              <a:spcAft>
                <a:spcPts val="300"/>
              </a:spcAft>
              <a:buClrTx/>
              <a:buSzPct val="150000"/>
              <a:buFont typeface="Arial" panose="020B0604020202020204" pitchFamily="34" charset="0"/>
              <a:buChar char="•"/>
            </a:pPr>
            <a:r>
              <a:rPr lang="en-US" sz="1200" dirty="0"/>
              <a:t>Supply source must be able to produce large quantities of requested </a:t>
            </a:r>
            <a:br>
              <a:rPr lang="en-US" sz="1200" dirty="0"/>
            </a:br>
            <a:r>
              <a:rPr lang="en-US" sz="1200" dirty="0"/>
              <a:t>  material in smaller lots in a short time. (Process optimization via </a:t>
            </a:r>
            <a:br>
              <a:rPr lang="en-US" sz="1200" dirty="0"/>
            </a:br>
            <a:r>
              <a:rPr lang="en-US" sz="1200" dirty="0"/>
              <a:t>  reduced setup times/sequencing, etc.)</a:t>
            </a:r>
          </a:p>
          <a:p>
            <a:pPr marL="91440" indent="-182880">
              <a:spcBef>
                <a:spcPts val="0"/>
              </a:spcBef>
              <a:spcAft>
                <a:spcPts val="300"/>
              </a:spcAft>
              <a:buClrTx/>
              <a:buSzPct val="150000"/>
              <a:buFont typeface="Arial" panose="020B0604020202020204" pitchFamily="34" charset="0"/>
              <a:buChar char="•"/>
            </a:pPr>
            <a:r>
              <a:rPr lang="en-US" sz="1200" dirty="0"/>
              <a:t>Recommended producing items with less variations in configuration</a:t>
            </a:r>
          </a:p>
        </p:txBody>
      </p:sp>
      <p:sp>
        <p:nvSpPr>
          <p:cNvPr id="5" name="TextBox 4">
            <a:extLst>
              <a:ext uri="{FF2B5EF4-FFF2-40B4-BE49-F238E27FC236}">
                <a16:creationId xmlns:a16="http://schemas.microsoft.com/office/drawing/2014/main" id="{9BA7F0AE-6725-D936-35CB-A47DAE81767A}"/>
              </a:ext>
            </a:extLst>
          </p:cNvPr>
          <p:cNvSpPr txBox="1"/>
          <p:nvPr/>
        </p:nvSpPr>
        <p:spPr>
          <a:xfrm>
            <a:off x="6668228" y="2089196"/>
            <a:ext cx="5080977" cy="1592744"/>
          </a:xfrm>
          <a:prstGeom prst="rect">
            <a:avLst/>
          </a:prstGeom>
          <a:solidFill>
            <a:schemeClr val="accent2">
              <a:lumMod val="20000"/>
              <a:lumOff val="80000"/>
            </a:schemeClr>
          </a:solidFill>
        </p:spPr>
        <p:txBody>
          <a:bodyPr wrap="square" lIns="91440" tIns="91440" rIns="91440" bIns="91440" rtlCol="0">
            <a:spAutoFit/>
          </a:bodyPr>
          <a:lstStyle/>
          <a:p>
            <a:pPr algn="l">
              <a:spcBef>
                <a:spcPts val="0"/>
              </a:spcBef>
              <a:spcAft>
                <a:spcPts val="300"/>
              </a:spcAft>
            </a:pPr>
            <a:r>
              <a:rPr lang="en-US" sz="1200" b="1" dirty="0"/>
              <a:t>Major Characteristics of PUSH</a:t>
            </a:r>
          </a:p>
          <a:p>
            <a:pPr marL="91440" indent="-182880">
              <a:spcBef>
                <a:spcPts val="0"/>
              </a:spcBef>
              <a:spcAft>
                <a:spcPts val="300"/>
              </a:spcAft>
              <a:buClrTx/>
              <a:buSzPct val="150000"/>
              <a:buFont typeface="Arial" panose="020B0604020202020204" pitchFamily="34" charset="0"/>
              <a:buChar char="•"/>
            </a:pPr>
            <a:r>
              <a:rPr lang="en-US" sz="1200" dirty="0"/>
              <a:t>MRP is used to create current and future demands for dependent </a:t>
            </a:r>
            <a:br>
              <a:rPr lang="en-US" sz="1200" dirty="0"/>
            </a:br>
            <a:r>
              <a:rPr lang="en-US" sz="1200" dirty="0"/>
              <a:t>   materials and processes</a:t>
            </a:r>
          </a:p>
          <a:p>
            <a:pPr marL="91440" indent="-182880">
              <a:spcBef>
                <a:spcPts val="0"/>
              </a:spcBef>
              <a:spcAft>
                <a:spcPts val="300"/>
              </a:spcAft>
              <a:buClrTx/>
              <a:buSzPct val="150000"/>
              <a:buFont typeface="Arial" panose="020B0604020202020204" pitchFamily="34" charset="0"/>
              <a:buChar char="•"/>
            </a:pPr>
            <a:r>
              <a:rPr lang="en-US" sz="1200" dirty="0"/>
              <a:t>Emphasis is laid on high-level capacity utilization</a:t>
            </a:r>
          </a:p>
          <a:p>
            <a:pPr marL="91440" indent="-182880">
              <a:spcBef>
                <a:spcPts val="0"/>
              </a:spcBef>
              <a:spcAft>
                <a:spcPts val="300"/>
              </a:spcAft>
              <a:buClrTx/>
              <a:buSzPct val="150000"/>
              <a:buFont typeface="Arial" panose="020B0604020202020204" pitchFamily="34" charset="0"/>
              <a:buChar char="•"/>
            </a:pPr>
            <a:r>
              <a:rPr lang="en-US" sz="1200" dirty="0"/>
              <a:t>Uses customer orders/forecast demand for finished goods, BoMs, </a:t>
            </a:r>
            <a:br>
              <a:rPr lang="en-US" sz="1200" dirty="0"/>
            </a:br>
            <a:r>
              <a:rPr lang="en-US" sz="1200" dirty="0"/>
              <a:t>  current inventory information/production orders/schedules to generate </a:t>
            </a:r>
            <a:br>
              <a:rPr lang="en-US" sz="1200" dirty="0"/>
            </a:br>
            <a:r>
              <a:rPr lang="en-US" sz="1200" dirty="0"/>
              <a:t>  demands for subassemblies and externally procured items.</a:t>
            </a:r>
          </a:p>
        </p:txBody>
      </p:sp>
    </p:spTree>
    <p:extLst>
      <p:ext uri="{BB962C8B-B14F-4D97-AF65-F5344CB8AC3E}">
        <p14:creationId xmlns:p14="http://schemas.microsoft.com/office/powerpoint/2010/main" val="1943481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3933EE7-B8E9-3546-B975-B3A87A5D985D}"/>
              </a:ext>
            </a:extLst>
          </p:cNvPr>
          <p:cNvSpPr>
            <a:spLocks noGrp="1"/>
          </p:cNvSpPr>
          <p:nvPr>
            <p:ph type="body" sz="quarter" idx="10"/>
          </p:nvPr>
        </p:nvSpPr>
        <p:spPr>
          <a:xfrm>
            <a:off x="324000" y="1196367"/>
            <a:ext cx="11207600" cy="673716"/>
          </a:xfrm>
        </p:spPr>
        <p:txBody>
          <a:bodyPr/>
          <a:lstStyle/>
          <a:p>
            <a:r>
              <a:rPr lang="en-US"/>
              <a:t>Flexible Production and Material Flow </a:t>
            </a:r>
            <a:r>
              <a:rPr lang="en-US">
                <a:sym typeface="Wingdings" panose="05000000000000000000" pitchFamily="2" charset="2"/>
              </a:rPr>
              <a:t> Main focus on reduced turnaround time (GER Durchlaufzeit)</a:t>
            </a:r>
            <a:endParaRPr lang="en-US" dirty="0"/>
          </a:p>
        </p:txBody>
      </p:sp>
      <p:sp>
        <p:nvSpPr>
          <p:cNvPr id="14" name="Title 2">
            <a:extLst>
              <a:ext uri="{FF2B5EF4-FFF2-40B4-BE49-F238E27FC236}">
                <a16:creationId xmlns:a16="http://schemas.microsoft.com/office/drawing/2014/main" id="{18DF1E0D-90BE-4304-D22E-7CF048D4FD45}"/>
              </a:ext>
            </a:extLst>
          </p:cNvPr>
          <p:cNvSpPr>
            <a:spLocks noGrp="1"/>
          </p:cNvSpPr>
          <p:nvPr>
            <p:ph type="title"/>
          </p:nvPr>
        </p:nvSpPr>
        <p:spPr>
          <a:xfrm>
            <a:off x="324000" y="539600"/>
            <a:ext cx="9697138" cy="415370"/>
          </a:xfrm>
        </p:spPr>
        <p:txBody>
          <a:bodyPr/>
          <a:lstStyle/>
          <a:p>
            <a:r>
              <a:rPr lang="en-GB"/>
              <a:t>Organisation: Kanban is a part of Toyota Prod. Sys. (TPS)</a:t>
            </a:r>
            <a:endParaRPr lang="en-US" dirty="0"/>
          </a:p>
        </p:txBody>
      </p:sp>
      <p:sp>
        <p:nvSpPr>
          <p:cNvPr id="2" name="Date Placeholder 1">
            <a:extLst>
              <a:ext uri="{FF2B5EF4-FFF2-40B4-BE49-F238E27FC236}">
                <a16:creationId xmlns:a16="http://schemas.microsoft.com/office/drawing/2014/main" id="{E67D8783-0546-0999-3E24-EF32BFF3F473}"/>
              </a:ext>
            </a:extLst>
          </p:cNvPr>
          <p:cNvSpPr>
            <a:spLocks noGrp="1"/>
          </p:cNvSpPr>
          <p:nvPr>
            <p:ph type="dt" sz="half" idx="12"/>
          </p:nvPr>
        </p:nvSpPr>
        <p:spPr>
          <a:xfrm>
            <a:off x="158631" y="6502357"/>
            <a:ext cx="6866993" cy="107722"/>
          </a:xfrm>
        </p:spPr>
        <p:txBody>
          <a:bodyPr anchor="ctr">
            <a:normAutofit/>
          </a:bodyPr>
          <a:lstStyle/>
          <a:p>
            <a:r>
              <a:rPr lang="en-US"/>
              <a:t>23.05.2023    Dickmann “Schlanker Materialfluss” 2007 | Becker Werner  | OG11</a:t>
            </a:r>
            <a:endParaRPr lang="en-US" dirty="0"/>
          </a:p>
        </p:txBody>
      </p:sp>
      <p:sp>
        <p:nvSpPr>
          <p:cNvPr id="3" name="Slide Number Placeholder 2">
            <a:extLst>
              <a:ext uri="{FF2B5EF4-FFF2-40B4-BE49-F238E27FC236}">
                <a16:creationId xmlns:a16="http://schemas.microsoft.com/office/drawing/2014/main" id="{6ADDC68B-1828-D8FB-D1C5-7EF26056A9BA}"/>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30</a:t>
            </a:fld>
            <a:endParaRPr lang="de-DE" dirty="0"/>
          </a:p>
        </p:txBody>
      </p:sp>
      <p:sp>
        <p:nvSpPr>
          <p:cNvPr id="7" name="Textfeld 6">
            <a:extLst>
              <a:ext uri="{FF2B5EF4-FFF2-40B4-BE49-F238E27FC236}">
                <a16:creationId xmlns:a16="http://schemas.microsoft.com/office/drawing/2014/main" id="{086E9EB7-5FCC-9531-A33B-0A49FCE999D9}"/>
              </a:ext>
            </a:extLst>
          </p:cNvPr>
          <p:cNvSpPr txBox="1"/>
          <p:nvPr/>
        </p:nvSpPr>
        <p:spPr>
          <a:xfrm>
            <a:off x="1402534" y="2167554"/>
            <a:ext cx="3401572" cy="615553"/>
          </a:xfrm>
          <a:prstGeom prst="rect">
            <a:avLst/>
          </a:prstGeom>
          <a:noFill/>
        </p:spPr>
        <p:txBody>
          <a:bodyPr wrap="none" lIns="0" tIns="0" rIns="0" bIns="0" rtlCol="0">
            <a:spAutoFit/>
          </a:bodyPr>
          <a:lstStyle/>
          <a:p>
            <a:pPr algn="ctr">
              <a:spcBef>
                <a:spcPts val="0"/>
              </a:spcBef>
            </a:pPr>
            <a:r>
              <a:rPr lang="de-DE" b="1"/>
              <a:t>Method 1: Material Planning</a:t>
            </a:r>
          </a:p>
          <a:p>
            <a:pPr algn="ctr">
              <a:spcBef>
                <a:spcPts val="0"/>
              </a:spcBef>
            </a:pPr>
            <a:r>
              <a:rPr lang="de-DE"/>
              <a:t>(PPS &amp; MRP II-SAP)</a:t>
            </a:r>
            <a:endParaRPr lang="de-DE" dirty="0" err="1"/>
          </a:p>
        </p:txBody>
      </p:sp>
      <p:sp>
        <p:nvSpPr>
          <p:cNvPr id="11" name="Textfeld 10">
            <a:extLst>
              <a:ext uri="{FF2B5EF4-FFF2-40B4-BE49-F238E27FC236}">
                <a16:creationId xmlns:a16="http://schemas.microsoft.com/office/drawing/2014/main" id="{390BE587-D08B-273A-5511-5F99D1E7BEFC}"/>
              </a:ext>
            </a:extLst>
          </p:cNvPr>
          <p:cNvSpPr txBox="1"/>
          <p:nvPr/>
        </p:nvSpPr>
        <p:spPr>
          <a:xfrm>
            <a:off x="321765" y="3019617"/>
            <a:ext cx="3897990" cy="738664"/>
          </a:xfrm>
          <a:prstGeom prst="rect">
            <a:avLst/>
          </a:prstGeom>
          <a:noFill/>
        </p:spPr>
        <p:txBody>
          <a:bodyPr wrap="none" lIns="0" tIns="0" rIns="0" bIns="0" rtlCol="0">
            <a:spAutoFit/>
          </a:bodyPr>
          <a:lstStyle/>
          <a:p>
            <a:pPr marL="285750" indent="-285750" algn="l">
              <a:spcBef>
                <a:spcPts val="0"/>
              </a:spcBef>
              <a:buFont typeface="Arial" panose="020B0604020202020204" pitchFamily="34" charset="0"/>
              <a:buChar char="•"/>
            </a:pPr>
            <a:r>
              <a:rPr lang="de-DE" sz="1600"/>
              <a:t>Production time &gt; Customer Order</a:t>
            </a:r>
          </a:p>
          <a:p>
            <a:pPr marL="285750" indent="-285750" algn="l">
              <a:spcBef>
                <a:spcPts val="0"/>
              </a:spcBef>
              <a:buFont typeface="Arial" panose="020B0604020202020204" pitchFamily="34" charset="0"/>
              <a:buChar char="•"/>
            </a:pPr>
            <a:r>
              <a:rPr lang="de-DE" sz="1600"/>
              <a:t>Ordering material &gt; Customer Order</a:t>
            </a:r>
          </a:p>
          <a:p>
            <a:pPr marL="285750" indent="-285750" algn="l">
              <a:spcBef>
                <a:spcPts val="0"/>
              </a:spcBef>
              <a:buFont typeface="Arial" panose="020B0604020202020204" pitchFamily="34" charset="0"/>
              <a:buChar char="•"/>
            </a:pPr>
            <a:r>
              <a:rPr lang="de-DE" sz="1600"/>
              <a:t>High automation/ efficiency vs. flexibility</a:t>
            </a:r>
            <a:endParaRPr lang="de-DE" sz="1600" dirty="0" err="1"/>
          </a:p>
        </p:txBody>
      </p:sp>
      <p:sp>
        <p:nvSpPr>
          <p:cNvPr id="13" name="Textfeld 12">
            <a:extLst>
              <a:ext uri="{FF2B5EF4-FFF2-40B4-BE49-F238E27FC236}">
                <a16:creationId xmlns:a16="http://schemas.microsoft.com/office/drawing/2014/main" id="{ECAAC327-66BD-C113-BBB8-DA4E865F22E4}"/>
              </a:ext>
            </a:extLst>
          </p:cNvPr>
          <p:cNvSpPr txBox="1"/>
          <p:nvPr/>
        </p:nvSpPr>
        <p:spPr>
          <a:xfrm>
            <a:off x="324000" y="5292301"/>
            <a:ext cx="5558640" cy="984885"/>
          </a:xfrm>
          <a:prstGeom prst="rect">
            <a:avLst/>
          </a:prstGeom>
          <a:noFill/>
        </p:spPr>
        <p:txBody>
          <a:bodyPr wrap="square" lIns="0" tIns="0" rIns="0" bIns="0" rtlCol="0">
            <a:spAutoFit/>
          </a:bodyPr>
          <a:lstStyle/>
          <a:p>
            <a:pPr marL="285750" indent="-285750" algn="l">
              <a:spcBef>
                <a:spcPts val="0"/>
              </a:spcBef>
              <a:buFont typeface="Arial" panose="020B0604020202020204" pitchFamily="34" charset="0"/>
              <a:buChar char="•"/>
            </a:pPr>
            <a:r>
              <a:rPr lang="de-DE" sz="1600"/>
              <a:t>Future cannot be foreseen </a:t>
            </a:r>
            <a:r>
              <a:rPr lang="de-DE" sz="1600">
                <a:sym typeface="Wingdings" panose="05000000000000000000" pitchFamily="2" charset="2"/>
              </a:rPr>
              <a:t> planning is per se wrong</a:t>
            </a:r>
            <a:endParaRPr lang="de-DE" sz="1600"/>
          </a:p>
          <a:p>
            <a:pPr marL="285750" indent="-285750" algn="l">
              <a:spcBef>
                <a:spcPts val="0"/>
              </a:spcBef>
              <a:buFont typeface="Arial" panose="020B0604020202020204" pitchFamily="34" charset="0"/>
              <a:buChar char="•"/>
            </a:pPr>
            <a:r>
              <a:rPr lang="de-DE" sz="1600"/>
              <a:t>Planning scenario fail due to complexity, rapid changes, unforeseen things (resilience)</a:t>
            </a:r>
          </a:p>
          <a:p>
            <a:pPr marL="285750" indent="-285750" algn="l">
              <a:spcBef>
                <a:spcPts val="0"/>
              </a:spcBef>
              <a:buFont typeface="Arial" panose="020B0604020202020204" pitchFamily="34" charset="0"/>
              <a:buChar char="•"/>
            </a:pPr>
            <a:r>
              <a:rPr lang="de-DE" sz="1600"/>
              <a:t>High costs for hardware, software, specialists</a:t>
            </a:r>
            <a:endParaRPr lang="de-DE" sz="1600" dirty="0" err="1"/>
          </a:p>
        </p:txBody>
      </p:sp>
      <p:sp>
        <p:nvSpPr>
          <p:cNvPr id="15" name="Pfeil: nach oben und unten 14">
            <a:extLst>
              <a:ext uri="{FF2B5EF4-FFF2-40B4-BE49-F238E27FC236}">
                <a16:creationId xmlns:a16="http://schemas.microsoft.com/office/drawing/2014/main" id="{465EB924-0D1E-D910-4333-3BE5BE12F83F}"/>
              </a:ext>
            </a:extLst>
          </p:cNvPr>
          <p:cNvSpPr/>
          <p:nvPr/>
        </p:nvSpPr>
        <p:spPr>
          <a:xfrm>
            <a:off x="2672080" y="4057931"/>
            <a:ext cx="314960" cy="93472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dirty="0" err="1"/>
          </a:p>
        </p:txBody>
      </p:sp>
      <p:sp>
        <p:nvSpPr>
          <p:cNvPr id="17" name="Textfeld 16">
            <a:extLst>
              <a:ext uri="{FF2B5EF4-FFF2-40B4-BE49-F238E27FC236}">
                <a16:creationId xmlns:a16="http://schemas.microsoft.com/office/drawing/2014/main" id="{3A813B88-245E-2B2E-E87E-324ABA59AF12}"/>
              </a:ext>
            </a:extLst>
          </p:cNvPr>
          <p:cNvSpPr txBox="1"/>
          <p:nvPr/>
        </p:nvSpPr>
        <p:spPr>
          <a:xfrm>
            <a:off x="7143320" y="5807534"/>
            <a:ext cx="4205400" cy="492443"/>
          </a:xfrm>
          <a:prstGeom prst="rect">
            <a:avLst/>
          </a:prstGeom>
          <a:noFill/>
        </p:spPr>
        <p:txBody>
          <a:bodyPr wrap="square" lIns="0" tIns="0" rIns="0" bIns="0" rtlCol="0">
            <a:spAutoFit/>
          </a:bodyPr>
          <a:lstStyle/>
          <a:p>
            <a:pPr algn="l">
              <a:spcBef>
                <a:spcPts val="0"/>
              </a:spcBef>
            </a:pPr>
            <a:r>
              <a:rPr lang="de-DE" sz="1600"/>
              <a:t>More Planning &amp; Control (BDE)</a:t>
            </a:r>
          </a:p>
          <a:p>
            <a:pPr algn="l">
              <a:spcBef>
                <a:spcPts val="0"/>
              </a:spcBef>
            </a:pPr>
            <a:r>
              <a:rPr lang="de-DE" sz="1600"/>
              <a:t>Instead reduce complexity</a:t>
            </a:r>
            <a:endParaRPr lang="de-DE" sz="1600" dirty="0" err="1"/>
          </a:p>
        </p:txBody>
      </p:sp>
      <p:pic>
        <p:nvPicPr>
          <p:cNvPr id="22" name="Grafik 21">
            <a:extLst>
              <a:ext uri="{FF2B5EF4-FFF2-40B4-BE49-F238E27FC236}">
                <a16:creationId xmlns:a16="http://schemas.microsoft.com/office/drawing/2014/main" id="{62F0C4DD-1EF1-377C-41FE-87A87751D8E6}"/>
              </a:ext>
            </a:extLst>
          </p:cNvPr>
          <p:cNvPicPr>
            <a:picLocks noChangeAspect="1"/>
          </p:cNvPicPr>
          <p:nvPr/>
        </p:nvPicPr>
        <p:blipFill>
          <a:blip r:embed="rId2"/>
          <a:stretch>
            <a:fillRect/>
          </a:stretch>
        </p:blipFill>
        <p:spPr>
          <a:xfrm>
            <a:off x="6468937" y="1870083"/>
            <a:ext cx="4777043" cy="3658608"/>
          </a:xfrm>
          <a:prstGeom prst="rect">
            <a:avLst/>
          </a:prstGeom>
        </p:spPr>
      </p:pic>
      <p:sp>
        <p:nvSpPr>
          <p:cNvPr id="23" name="Pfeil: nach links und rechts 22">
            <a:extLst>
              <a:ext uri="{FF2B5EF4-FFF2-40B4-BE49-F238E27FC236}">
                <a16:creationId xmlns:a16="http://schemas.microsoft.com/office/drawing/2014/main" id="{2BA1D025-D7F2-43CE-E7F4-9F7C082849A8}"/>
              </a:ext>
            </a:extLst>
          </p:cNvPr>
          <p:cNvSpPr/>
          <p:nvPr/>
        </p:nvSpPr>
        <p:spPr>
          <a:xfrm>
            <a:off x="5882640" y="5872480"/>
            <a:ext cx="985520" cy="329927"/>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e-DE" dirty="0" err="1"/>
          </a:p>
        </p:txBody>
      </p:sp>
    </p:spTree>
    <p:extLst>
      <p:ext uri="{BB962C8B-B14F-4D97-AF65-F5344CB8AC3E}">
        <p14:creationId xmlns:p14="http://schemas.microsoft.com/office/powerpoint/2010/main" val="197970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3933EE7-B8E9-3546-B975-B3A87A5D985D}"/>
              </a:ext>
            </a:extLst>
          </p:cNvPr>
          <p:cNvSpPr>
            <a:spLocks noGrp="1"/>
          </p:cNvSpPr>
          <p:nvPr>
            <p:ph type="body" sz="quarter" idx="10"/>
          </p:nvPr>
        </p:nvSpPr>
        <p:spPr>
          <a:xfrm>
            <a:off x="324000" y="1196367"/>
            <a:ext cx="11207600" cy="673716"/>
          </a:xfrm>
        </p:spPr>
        <p:txBody>
          <a:bodyPr/>
          <a:lstStyle/>
          <a:p>
            <a:r>
              <a:rPr lang="en-US"/>
              <a:t>Flexible Production and Material Flow </a:t>
            </a:r>
            <a:r>
              <a:rPr lang="en-US">
                <a:sym typeface="Wingdings" panose="05000000000000000000" pitchFamily="2" charset="2"/>
              </a:rPr>
              <a:t> Main focus on reduced turnaround time (GER Durchlaufzeit)</a:t>
            </a:r>
            <a:endParaRPr lang="en-US" dirty="0"/>
          </a:p>
        </p:txBody>
      </p:sp>
      <p:sp>
        <p:nvSpPr>
          <p:cNvPr id="14" name="Title 2">
            <a:extLst>
              <a:ext uri="{FF2B5EF4-FFF2-40B4-BE49-F238E27FC236}">
                <a16:creationId xmlns:a16="http://schemas.microsoft.com/office/drawing/2014/main" id="{18DF1E0D-90BE-4304-D22E-7CF048D4FD45}"/>
              </a:ext>
            </a:extLst>
          </p:cNvPr>
          <p:cNvSpPr>
            <a:spLocks noGrp="1"/>
          </p:cNvSpPr>
          <p:nvPr>
            <p:ph type="title"/>
          </p:nvPr>
        </p:nvSpPr>
        <p:spPr>
          <a:xfrm>
            <a:off x="324000" y="539600"/>
            <a:ext cx="9697138" cy="415370"/>
          </a:xfrm>
        </p:spPr>
        <p:txBody>
          <a:bodyPr/>
          <a:lstStyle/>
          <a:p>
            <a:r>
              <a:rPr lang="en-GB"/>
              <a:t>Organisation: Kanban is a part of Toyota Prod. Sys. (TPS)</a:t>
            </a:r>
            <a:endParaRPr lang="en-US" dirty="0"/>
          </a:p>
        </p:txBody>
      </p:sp>
      <p:sp>
        <p:nvSpPr>
          <p:cNvPr id="2" name="Date Placeholder 1">
            <a:extLst>
              <a:ext uri="{FF2B5EF4-FFF2-40B4-BE49-F238E27FC236}">
                <a16:creationId xmlns:a16="http://schemas.microsoft.com/office/drawing/2014/main" id="{E67D8783-0546-0999-3E24-EF32BFF3F473}"/>
              </a:ext>
            </a:extLst>
          </p:cNvPr>
          <p:cNvSpPr>
            <a:spLocks noGrp="1"/>
          </p:cNvSpPr>
          <p:nvPr>
            <p:ph type="dt" sz="half" idx="12"/>
          </p:nvPr>
        </p:nvSpPr>
        <p:spPr>
          <a:xfrm>
            <a:off x="158631" y="6502357"/>
            <a:ext cx="6866993" cy="107722"/>
          </a:xfrm>
        </p:spPr>
        <p:txBody>
          <a:bodyPr anchor="ctr">
            <a:normAutofit/>
          </a:bodyPr>
          <a:lstStyle/>
          <a:p>
            <a:r>
              <a:rPr lang="en-US"/>
              <a:t>23.05.2023    Dickmann “Schlanker Materialfluss” 2007 | Becker Werner  | OG11</a:t>
            </a:r>
            <a:endParaRPr lang="en-US" dirty="0"/>
          </a:p>
        </p:txBody>
      </p:sp>
      <p:sp>
        <p:nvSpPr>
          <p:cNvPr id="3" name="Slide Number Placeholder 2">
            <a:extLst>
              <a:ext uri="{FF2B5EF4-FFF2-40B4-BE49-F238E27FC236}">
                <a16:creationId xmlns:a16="http://schemas.microsoft.com/office/drawing/2014/main" id="{6ADDC68B-1828-D8FB-D1C5-7EF26056A9BA}"/>
              </a:ext>
            </a:extLst>
          </p:cNvPr>
          <p:cNvSpPr>
            <a:spLocks noGrp="1"/>
          </p:cNvSpPr>
          <p:nvPr>
            <p:ph type="sldNum" sz="quarter" idx="14"/>
          </p:nvPr>
        </p:nvSpPr>
        <p:spPr>
          <a:xfrm>
            <a:off x="11245980" y="6602528"/>
            <a:ext cx="623608" cy="107722"/>
          </a:xfrm>
        </p:spPr>
        <p:txBody>
          <a:bodyPr anchor="ctr">
            <a:normAutofit/>
          </a:bodyPr>
          <a:lstStyle/>
          <a:p>
            <a:fld id="{173FEA60-B56A-DE49-B4F9-939AB62E9280}" type="slidenum">
              <a:rPr lang="de-DE" smtClean="0"/>
              <a:pPr/>
              <a:t>31</a:t>
            </a:fld>
            <a:endParaRPr lang="de-DE" dirty="0"/>
          </a:p>
        </p:txBody>
      </p:sp>
      <p:sp>
        <p:nvSpPr>
          <p:cNvPr id="7" name="Textfeld 6">
            <a:extLst>
              <a:ext uri="{FF2B5EF4-FFF2-40B4-BE49-F238E27FC236}">
                <a16:creationId xmlns:a16="http://schemas.microsoft.com/office/drawing/2014/main" id="{086E9EB7-5FCC-9531-A33B-0A49FCE999D9}"/>
              </a:ext>
            </a:extLst>
          </p:cNvPr>
          <p:cNvSpPr txBox="1"/>
          <p:nvPr/>
        </p:nvSpPr>
        <p:spPr>
          <a:xfrm>
            <a:off x="324001" y="2079272"/>
            <a:ext cx="11545588" cy="923330"/>
          </a:xfrm>
          <a:prstGeom prst="rect">
            <a:avLst/>
          </a:prstGeom>
          <a:noFill/>
        </p:spPr>
        <p:txBody>
          <a:bodyPr wrap="square" lIns="0" tIns="0" rIns="0" bIns="0" rtlCol="0">
            <a:spAutoFit/>
          </a:bodyPr>
          <a:lstStyle/>
          <a:p>
            <a:pPr algn="l">
              <a:spcBef>
                <a:spcPts val="0"/>
              </a:spcBef>
            </a:pPr>
            <a:r>
              <a:rPr lang="de-DE" b="1"/>
              <a:t>Method 2: Flexible Production (PULL/ HAJUNKA=levelling production/ EPEI)</a:t>
            </a:r>
          </a:p>
          <a:p>
            <a:pPr algn="l">
              <a:spcBef>
                <a:spcPts val="0"/>
              </a:spcBef>
            </a:pPr>
            <a:r>
              <a:rPr lang="de-DE"/>
              <a:t>„Complexity depends not on multi-BOM but structure of resources with ist combination of (production) processes</a:t>
            </a:r>
            <a:endParaRPr lang="de-DE" dirty="0" err="1"/>
          </a:p>
        </p:txBody>
      </p:sp>
      <p:sp>
        <p:nvSpPr>
          <p:cNvPr id="13" name="Textfeld 12">
            <a:extLst>
              <a:ext uri="{FF2B5EF4-FFF2-40B4-BE49-F238E27FC236}">
                <a16:creationId xmlns:a16="http://schemas.microsoft.com/office/drawing/2014/main" id="{ECAAC327-66BD-C113-BBB8-DA4E865F22E4}"/>
              </a:ext>
            </a:extLst>
          </p:cNvPr>
          <p:cNvSpPr txBox="1"/>
          <p:nvPr/>
        </p:nvSpPr>
        <p:spPr>
          <a:xfrm>
            <a:off x="324000" y="3378593"/>
            <a:ext cx="10719920" cy="1801006"/>
          </a:xfrm>
          <a:prstGeom prst="rect">
            <a:avLst/>
          </a:prstGeom>
          <a:noFill/>
        </p:spPr>
        <p:txBody>
          <a:bodyPr wrap="square" lIns="0" tIns="0" rIns="0" bIns="0" rtlCol="0">
            <a:spAutoFit/>
          </a:bodyPr>
          <a:lstStyle/>
          <a:p>
            <a:pPr marL="285750" indent="-285750" algn="l">
              <a:lnSpc>
                <a:spcPct val="150000"/>
              </a:lnSpc>
              <a:spcBef>
                <a:spcPts val="0"/>
              </a:spcBef>
              <a:buFont typeface="Arial" panose="020B0604020202020204" pitchFamily="34" charset="0"/>
              <a:buChar char="•"/>
            </a:pPr>
            <a:r>
              <a:rPr lang="de-DE" sz="1600"/>
              <a:t>Production line, which is capable to produce always, each and every product, within a pre-defined demand (Value Stream Analysis)</a:t>
            </a:r>
          </a:p>
          <a:p>
            <a:pPr marL="285750" indent="-285750" algn="l">
              <a:lnSpc>
                <a:spcPct val="150000"/>
              </a:lnSpc>
              <a:spcBef>
                <a:spcPts val="0"/>
              </a:spcBef>
              <a:buFont typeface="Arial" panose="020B0604020202020204" pitchFamily="34" charset="0"/>
              <a:buChar char="•"/>
            </a:pPr>
            <a:r>
              <a:rPr lang="de-DE" sz="1600"/>
              <a:t>Flexible material flow which support the flexible production (KANBAN &amp; Decoupling via Supermarket)</a:t>
            </a:r>
          </a:p>
          <a:p>
            <a:pPr marL="285750" indent="-285750" algn="l">
              <a:lnSpc>
                <a:spcPct val="150000"/>
              </a:lnSpc>
              <a:spcBef>
                <a:spcPts val="0"/>
              </a:spcBef>
              <a:buFont typeface="Arial" panose="020B0604020202020204" pitchFamily="34" charset="0"/>
              <a:buChar char="•"/>
            </a:pPr>
            <a:r>
              <a:rPr lang="de-DE" sz="1600"/>
              <a:t>Still „Planning“ is necessary but different approach (rough yearly demand calculated in an average daily value – rely on Fuzzy Logic (GER statistischer Ausgleichseffekt)</a:t>
            </a:r>
            <a:endParaRPr lang="de-DE" sz="1600" dirty="0" err="1"/>
          </a:p>
        </p:txBody>
      </p:sp>
    </p:spTree>
    <p:extLst>
      <p:ext uri="{BB962C8B-B14F-4D97-AF65-F5344CB8AC3E}">
        <p14:creationId xmlns:p14="http://schemas.microsoft.com/office/powerpoint/2010/main" val="365221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B427-F1DF-4A5B-E2E6-B483E44B21F8}"/>
              </a:ext>
            </a:extLst>
          </p:cNvPr>
          <p:cNvSpPr>
            <a:spLocks noGrp="1"/>
          </p:cNvSpPr>
          <p:nvPr>
            <p:ph type="title"/>
          </p:nvPr>
        </p:nvSpPr>
        <p:spPr/>
        <p:txBody>
          <a:bodyPr/>
          <a:lstStyle/>
          <a:p>
            <a:r>
              <a:rPr lang="en-US" dirty="0"/>
              <a:t>1.  KANBAN – Introduction</a:t>
            </a:r>
            <a:br>
              <a:rPr lang="en-US" dirty="0"/>
            </a:br>
            <a:r>
              <a:rPr lang="en-US" dirty="0"/>
              <a:t>     </a:t>
            </a:r>
            <a:r>
              <a:rPr lang="en-US" sz="2400" dirty="0"/>
              <a:t>KANBAN Philosophy – Extract I</a:t>
            </a:r>
            <a:endParaRPr lang="en-US" dirty="0"/>
          </a:p>
        </p:txBody>
      </p:sp>
      <p:sp>
        <p:nvSpPr>
          <p:cNvPr id="3" name="Date Placeholder 2">
            <a:extLst>
              <a:ext uri="{FF2B5EF4-FFF2-40B4-BE49-F238E27FC236}">
                <a16:creationId xmlns:a16="http://schemas.microsoft.com/office/drawing/2014/main" id="{EE570CEB-7CB8-DD9B-3B80-346D84B34A90}"/>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30E3D160-1513-A9F4-709C-8BA81B9A4F18}"/>
              </a:ext>
            </a:extLst>
          </p:cNvPr>
          <p:cNvSpPr>
            <a:spLocks noGrp="1"/>
          </p:cNvSpPr>
          <p:nvPr>
            <p:ph type="sldNum" sz="quarter" idx="12"/>
          </p:nvPr>
        </p:nvSpPr>
        <p:spPr/>
        <p:txBody>
          <a:bodyPr/>
          <a:lstStyle/>
          <a:p>
            <a:fld id="{173FEA60-B56A-DE49-B4F9-939AB62E9280}" type="slidenum">
              <a:rPr lang="en-GB" smtClean="0"/>
              <a:pPr/>
              <a:t>4</a:t>
            </a:fld>
            <a:endParaRPr lang="en-GB" dirty="0"/>
          </a:p>
        </p:txBody>
      </p:sp>
      <p:pic>
        <p:nvPicPr>
          <p:cNvPr id="10" name="Picture 9">
            <a:extLst>
              <a:ext uri="{FF2B5EF4-FFF2-40B4-BE49-F238E27FC236}">
                <a16:creationId xmlns:a16="http://schemas.microsoft.com/office/drawing/2014/main" id="{F1724C19-6680-C24B-BA9A-B87BFFDA5C28}"/>
              </a:ext>
            </a:extLst>
          </p:cNvPr>
          <p:cNvPicPr>
            <a:picLocks noChangeAspect="1"/>
          </p:cNvPicPr>
          <p:nvPr/>
        </p:nvPicPr>
        <p:blipFill>
          <a:blip r:embed="rId2"/>
          <a:stretch>
            <a:fillRect/>
          </a:stretch>
        </p:blipFill>
        <p:spPr>
          <a:xfrm>
            <a:off x="320040" y="2033360"/>
            <a:ext cx="5477314" cy="2918549"/>
          </a:xfrm>
          <a:prstGeom prst="rect">
            <a:avLst/>
          </a:prstGeom>
        </p:spPr>
      </p:pic>
      <p:sp>
        <p:nvSpPr>
          <p:cNvPr id="5" name="TextBox 4">
            <a:extLst>
              <a:ext uri="{FF2B5EF4-FFF2-40B4-BE49-F238E27FC236}">
                <a16:creationId xmlns:a16="http://schemas.microsoft.com/office/drawing/2014/main" id="{7B1BE61E-92D9-4200-DC2C-EEED117149AD}"/>
              </a:ext>
            </a:extLst>
          </p:cNvPr>
          <p:cNvSpPr txBox="1"/>
          <p:nvPr/>
        </p:nvSpPr>
        <p:spPr>
          <a:xfrm>
            <a:off x="11359246" y="6187120"/>
            <a:ext cx="660437" cy="138499"/>
          </a:xfrm>
          <a:prstGeom prst="rect">
            <a:avLst/>
          </a:prstGeom>
          <a:noFill/>
        </p:spPr>
        <p:txBody>
          <a:bodyPr wrap="none" lIns="0" tIns="0" rIns="0" bIns="0" rtlCol="0">
            <a:spAutoFit/>
          </a:bodyPr>
          <a:lstStyle/>
          <a:p>
            <a:pPr algn="l">
              <a:spcBef>
                <a:spcPts val="0"/>
              </a:spcBef>
            </a:pPr>
            <a:r>
              <a:rPr lang="en-GB" sz="900" dirty="0"/>
              <a:t>Source: SAP</a:t>
            </a:r>
            <a:endParaRPr lang="en-US" sz="900" dirty="0" err="1"/>
          </a:p>
        </p:txBody>
      </p:sp>
      <p:sp>
        <p:nvSpPr>
          <p:cNvPr id="6" name="TextBox 5">
            <a:extLst>
              <a:ext uri="{FF2B5EF4-FFF2-40B4-BE49-F238E27FC236}">
                <a16:creationId xmlns:a16="http://schemas.microsoft.com/office/drawing/2014/main" id="{2B54F43B-1C91-21F6-5DE7-988460F60A38}"/>
              </a:ext>
            </a:extLst>
          </p:cNvPr>
          <p:cNvSpPr txBox="1"/>
          <p:nvPr/>
        </p:nvSpPr>
        <p:spPr>
          <a:xfrm>
            <a:off x="6097587" y="1663076"/>
            <a:ext cx="5772001" cy="4355038"/>
          </a:xfrm>
          <a:prstGeom prst="rect">
            <a:avLst/>
          </a:prstGeom>
          <a:noFill/>
          <a:ln>
            <a:solidFill>
              <a:schemeClr val="tx1"/>
            </a:solidFill>
          </a:ln>
        </p:spPr>
        <p:txBody>
          <a:bodyPr wrap="square" lIns="91440" tIns="91440" rIns="91440" bIns="0" rtlCol="0">
            <a:spAutoFit/>
          </a:bodyPr>
          <a:lstStyle/>
          <a:p>
            <a:pPr marL="182880" indent="-182880" algn="l">
              <a:spcBef>
                <a:spcPts val="0"/>
              </a:spcBef>
              <a:spcAft>
                <a:spcPts val="600"/>
              </a:spcAft>
              <a:buClr>
                <a:srgbClr val="000000"/>
              </a:buClr>
              <a:buSzPct val="120000"/>
              <a:buFont typeface="Arial" panose="020B0604020202020204" pitchFamily="34" charset="0"/>
              <a:buChar char="•"/>
            </a:pPr>
            <a:r>
              <a:rPr lang="en-GB" sz="1400" b="1" dirty="0">
                <a:latin typeface="Calibri" panose="020F0502020204030204" pitchFamily="34" charset="0"/>
                <a:cs typeface="Calibri" panose="020F0502020204030204" pitchFamily="34" charset="0"/>
              </a:rPr>
              <a:t>Principle</a:t>
            </a:r>
            <a:br>
              <a:rPr lang="en-GB" sz="1400" b="1" dirty="0">
                <a:latin typeface="Calibri" panose="020F0502020204030204" pitchFamily="34" charset="0"/>
                <a:cs typeface="Calibri" panose="020F0502020204030204" pitchFamily="34" charset="0"/>
              </a:rPr>
            </a:br>
            <a:r>
              <a:rPr lang="en-GB" sz="1400" b="1" dirty="0">
                <a:cs typeface="Calibri" panose="020F0502020204030204" pitchFamily="34" charset="0"/>
              </a:rPr>
              <a:t>PULL Production – </a:t>
            </a:r>
            <a:r>
              <a:rPr lang="en-GB" sz="1400" dirty="0">
                <a:cs typeface="Calibri" panose="020F0502020204030204" pitchFamily="34" charset="0"/>
              </a:rPr>
              <a:t>Consumption controls replenishment on direct requests from demand source, actual not prediction of the future demand usage.</a:t>
            </a:r>
          </a:p>
          <a:p>
            <a:pPr marL="182880" indent="-182880" algn="l">
              <a:spcBef>
                <a:spcPts val="0"/>
              </a:spcBef>
              <a:spcAft>
                <a:spcPts val="600"/>
              </a:spcAft>
              <a:buClr>
                <a:srgbClr val="000000"/>
              </a:buClr>
              <a:buSzPct val="120000"/>
              <a:buFont typeface="Arial" panose="020B0604020202020204" pitchFamily="34" charset="0"/>
              <a:buChar char="•"/>
            </a:pPr>
            <a:r>
              <a:rPr lang="en-GB" sz="1400" b="1" dirty="0">
                <a:latin typeface="Calibri" panose="020F0502020204030204" pitchFamily="34" charset="0"/>
                <a:cs typeface="Calibri" panose="020F0502020204030204" pitchFamily="34" charset="0"/>
              </a:rPr>
              <a:t>Procedure</a:t>
            </a:r>
            <a:br>
              <a:rPr lang="en-GB" sz="1400" dirty="0">
                <a:cs typeface="Calibri" panose="020F0502020204030204" pitchFamily="34" charset="0"/>
              </a:rPr>
            </a:br>
            <a:r>
              <a:rPr lang="en-GB" sz="1400" dirty="0">
                <a:cs typeface="Calibri" panose="020F0502020204030204" pitchFamily="34" charset="0"/>
              </a:rPr>
              <a:t>Material flow via containers, when the demand source empties a container the replenishment signal is triggered (in-house production, ext. vendor, storage location) at the time of actual demand (demand-based replenishment.</a:t>
            </a:r>
          </a:p>
          <a:p>
            <a:pPr marL="182880" indent="-182880" algn="l">
              <a:spcBef>
                <a:spcPts val="0"/>
              </a:spcBef>
              <a:spcAft>
                <a:spcPts val="600"/>
              </a:spcAft>
              <a:buClr>
                <a:srgbClr val="000000"/>
              </a:buClr>
              <a:buSzPct val="120000"/>
              <a:buFont typeface="Arial" panose="020B0604020202020204" pitchFamily="34" charset="0"/>
              <a:buChar char="•"/>
            </a:pPr>
            <a:r>
              <a:rPr lang="en-GB" sz="1400" b="1" dirty="0">
                <a:latin typeface="Calibri" panose="020F0502020204030204" pitchFamily="34" charset="0"/>
                <a:cs typeface="Calibri" panose="020F0502020204030204" pitchFamily="34" charset="0"/>
              </a:rPr>
              <a:t>Technique</a:t>
            </a:r>
            <a:br>
              <a:rPr lang="en-GB" sz="1400" dirty="0">
                <a:latin typeface="Calibri" panose="020F0502020204030204" pitchFamily="34" charset="0"/>
                <a:cs typeface="Calibri" panose="020F0502020204030204" pitchFamily="34" charset="0"/>
              </a:rPr>
            </a:br>
            <a:r>
              <a:rPr lang="en-GB" sz="1400" dirty="0">
                <a:cs typeface="Calibri" panose="020F0502020204030204" pitchFamily="34" charset="0"/>
              </a:rPr>
              <a:t>Self-controlling control cycles, supply areas</a:t>
            </a:r>
          </a:p>
          <a:p>
            <a:pPr marL="182880" indent="-182880" algn="l">
              <a:spcBef>
                <a:spcPts val="0"/>
              </a:spcBef>
              <a:spcAft>
                <a:spcPts val="600"/>
              </a:spcAft>
              <a:buClr>
                <a:srgbClr val="000000"/>
              </a:buClr>
              <a:buSzPct val="120000"/>
              <a:buFont typeface="Arial" panose="020B0604020202020204" pitchFamily="34" charset="0"/>
              <a:buChar char="•"/>
            </a:pPr>
            <a:r>
              <a:rPr lang="en-US" sz="1400" b="1" dirty="0">
                <a:latin typeface="Calibri" panose="020F0502020204030204" pitchFamily="34" charset="0"/>
                <a:cs typeface="Calibri" panose="020F0502020204030204" pitchFamily="34" charset="0"/>
              </a:rPr>
              <a:t>Benefit</a:t>
            </a:r>
            <a:br>
              <a:rPr lang="en-US" sz="1400" dirty="0">
                <a:cs typeface="Calibri" panose="020F0502020204030204" pitchFamily="34" charset="0"/>
              </a:rPr>
            </a:br>
            <a:r>
              <a:rPr lang="en-US" sz="1400" dirty="0">
                <a:cs typeface="Calibri" panose="020F0502020204030204" pitchFamily="34" charset="0"/>
              </a:rPr>
              <a:t>Stocks and lead times reduction</a:t>
            </a:r>
          </a:p>
          <a:p>
            <a:pPr marL="182880" indent="-182880" algn="l">
              <a:spcBef>
                <a:spcPts val="0"/>
              </a:spcBef>
              <a:spcAft>
                <a:spcPts val="600"/>
              </a:spcAft>
              <a:buClr>
                <a:srgbClr val="000000"/>
              </a:buClr>
              <a:buSzPct val="120000"/>
              <a:buFont typeface="Arial" panose="020B0604020202020204" pitchFamily="34" charset="0"/>
              <a:buChar char="•"/>
            </a:pPr>
            <a:r>
              <a:rPr lang="en-US" sz="1400" b="1" dirty="0">
                <a:latin typeface="Calibri" panose="020F0502020204030204" pitchFamily="34" charset="0"/>
                <a:cs typeface="Calibri" panose="020F0502020204030204" pitchFamily="34" charset="0"/>
              </a:rPr>
              <a:t>Backflushing / Controlling</a:t>
            </a:r>
            <a:br>
              <a:rPr lang="en-US" sz="1400" dirty="0">
                <a:cs typeface="Calibri" panose="020F0502020204030204" pitchFamily="34" charset="0"/>
              </a:rPr>
            </a:br>
            <a:r>
              <a:rPr lang="en-US" sz="1400" dirty="0">
                <a:cs typeface="Calibri" panose="020F0502020204030204" pitchFamily="34" charset="0"/>
              </a:rPr>
              <a:t>By setting the KANBAN to FULL (Goods Receipt)</a:t>
            </a:r>
          </a:p>
          <a:p>
            <a:pPr marL="182880" indent="-182880" algn="l">
              <a:spcBef>
                <a:spcPts val="0"/>
              </a:spcBef>
              <a:spcAft>
                <a:spcPts val="600"/>
              </a:spcAft>
              <a:buClr>
                <a:srgbClr val="000000"/>
              </a:buClr>
              <a:buSzPct val="120000"/>
              <a:buFont typeface="Arial" panose="020B0604020202020204" pitchFamily="34" charset="0"/>
              <a:buChar char="•"/>
            </a:pPr>
            <a:r>
              <a:rPr lang="en-US" sz="1400" b="1" dirty="0">
                <a:latin typeface="Calibri" panose="020F0502020204030204" pitchFamily="34" charset="0"/>
                <a:cs typeface="Calibri" panose="020F0502020204030204" pitchFamily="34" charset="0"/>
              </a:rPr>
              <a:t>Object</a:t>
            </a:r>
            <a:br>
              <a:rPr lang="en-US" sz="1400" dirty="0">
                <a:cs typeface="Calibri" panose="020F0502020204030204" pitchFamily="34" charset="0"/>
              </a:rPr>
            </a:br>
            <a:r>
              <a:rPr lang="en-US" sz="1400" dirty="0">
                <a:cs typeface="Calibri" panose="020F0502020204030204" pitchFamily="34" charset="0"/>
              </a:rPr>
              <a:t>KANBAN (container and card) in connection with replenishment</a:t>
            </a:r>
            <a:br>
              <a:rPr lang="en-US" sz="1400" dirty="0">
                <a:cs typeface="Calibri" panose="020F0502020204030204" pitchFamily="34" charset="0"/>
              </a:rPr>
            </a:br>
            <a:r>
              <a:rPr lang="en-US" sz="1400" dirty="0">
                <a:cs typeface="Calibri" panose="020F0502020204030204" pitchFamily="34" charset="0"/>
              </a:rPr>
              <a:t>element</a:t>
            </a:r>
          </a:p>
        </p:txBody>
      </p:sp>
    </p:spTree>
    <p:extLst>
      <p:ext uri="{BB962C8B-B14F-4D97-AF65-F5344CB8AC3E}">
        <p14:creationId xmlns:p14="http://schemas.microsoft.com/office/powerpoint/2010/main" val="428602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B427-F1DF-4A5B-E2E6-B483E44B21F8}"/>
              </a:ext>
            </a:extLst>
          </p:cNvPr>
          <p:cNvSpPr>
            <a:spLocks noGrp="1"/>
          </p:cNvSpPr>
          <p:nvPr>
            <p:ph type="title"/>
          </p:nvPr>
        </p:nvSpPr>
        <p:spPr/>
        <p:txBody>
          <a:bodyPr/>
          <a:lstStyle/>
          <a:p>
            <a:r>
              <a:rPr lang="en-US" dirty="0"/>
              <a:t>1.  KANBAN – Introduction</a:t>
            </a:r>
            <a:br>
              <a:rPr lang="en-US" dirty="0"/>
            </a:br>
            <a:r>
              <a:rPr lang="en-US" dirty="0"/>
              <a:t>     </a:t>
            </a:r>
            <a:r>
              <a:rPr lang="en-US" sz="2400" dirty="0"/>
              <a:t>KANBAN Philosophy – Extract II</a:t>
            </a:r>
            <a:endParaRPr lang="en-US" dirty="0">
              <a:solidFill>
                <a:srgbClr val="FF0000"/>
              </a:solidFill>
            </a:endParaRPr>
          </a:p>
        </p:txBody>
      </p:sp>
      <p:sp>
        <p:nvSpPr>
          <p:cNvPr id="3" name="Date Placeholder 2">
            <a:extLst>
              <a:ext uri="{FF2B5EF4-FFF2-40B4-BE49-F238E27FC236}">
                <a16:creationId xmlns:a16="http://schemas.microsoft.com/office/drawing/2014/main" id="{EE570CEB-7CB8-DD9B-3B80-346D84B34A90}"/>
              </a:ext>
            </a:extLst>
          </p:cNvPr>
          <p:cNvSpPr>
            <a:spLocks noGrp="1"/>
          </p:cNvSpPr>
          <p:nvPr>
            <p:ph type="dt" sz="half" idx="10"/>
          </p:nvPr>
        </p:nvSpPr>
        <p:spPr/>
        <p:txBody>
          <a:bodyPr/>
          <a:lstStyle/>
          <a:p>
            <a:r>
              <a:rPr lang="en-US"/>
              <a:t>24.04.2023    How to handle scrap during production order | Becker Werner OG11 | OG11</a:t>
            </a:r>
            <a:endParaRPr lang="en-GB" dirty="0"/>
          </a:p>
        </p:txBody>
      </p:sp>
      <p:sp>
        <p:nvSpPr>
          <p:cNvPr id="4" name="Slide Number Placeholder 3">
            <a:extLst>
              <a:ext uri="{FF2B5EF4-FFF2-40B4-BE49-F238E27FC236}">
                <a16:creationId xmlns:a16="http://schemas.microsoft.com/office/drawing/2014/main" id="{30E3D160-1513-A9F4-709C-8BA81B9A4F18}"/>
              </a:ext>
            </a:extLst>
          </p:cNvPr>
          <p:cNvSpPr>
            <a:spLocks noGrp="1"/>
          </p:cNvSpPr>
          <p:nvPr>
            <p:ph type="sldNum" sz="quarter" idx="12"/>
          </p:nvPr>
        </p:nvSpPr>
        <p:spPr/>
        <p:txBody>
          <a:bodyPr/>
          <a:lstStyle/>
          <a:p>
            <a:fld id="{173FEA60-B56A-DE49-B4F9-939AB62E9280}" type="slidenum">
              <a:rPr lang="en-GB" smtClean="0"/>
              <a:pPr/>
              <a:t>5</a:t>
            </a:fld>
            <a:endParaRPr lang="en-GB" dirty="0"/>
          </a:p>
        </p:txBody>
      </p:sp>
      <p:sp>
        <p:nvSpPr>
          <p:cNvPr id="8" name="TextBox 7">
            <a:extLst>
              <a:ext uri="{FF2B5EF4-FFF2-40B4-BE49-F238E27FC236}">
                <a16:creationId xmlns:a16="http://schemas.microsoft.com/office/drawing/2014/main" id="{A023DD0D-9D07-91C6-4C0C-10F2ADB702D5}"/>
              </a:ext>
            </a:extLst>
          </p:cNvPr>
          <p:cNvSpPr txBox="1"/>
          <p:nvPr/>
        </p:nvSpPr>
        <p:spPr>
          <a:xfrm>
            <a:off x="5955667" y="1490994"/>
            <a:ext cx="5877707" cy="2777683"/>
          </a:xfrm>
          <a:prstGeom prst="rect">
            <a:avLst/>
          </a:prstGeom>
          <a:noFill/>
          <a:ln>
            <a:solidFill>
              <a:schemeClr val="tx1"/>
            </a:solidFill>
          </a:ln>
        </p:spPr>
        <p:txBody>
          <a:bodyPr wrap="square" lIns="91440" tIns="91440" rIns="91440" bIns="91440" rtlCol="0">
            <a:spAutoFit/>
          </a:bodyPr>
          <a:lstStyle/>
          <a:p>
            <a:pPr algn="l">
              <a:spcBef>
                <a:spcPts val="0"/>
              </a:spcBef>
              <a:spcAft>
                <a:spcPts val="600"/>
              </a:spcAft>
            </a:pPr>
            <a:r>
              <a:rPr lang="en-US" sz="1400" dirty="0"/>
              <a:t>Material flow is organized using containers kept directly at the PSA in the production.</a:t>
            </a:r>
          </a:p>
          <a:p>
            <a:pPr algn="l">
              <a:spcBef>
                <a:spcPts val="0"/>
              </a:spcBef>
              <a:spcAft>
                <a:spcPts val="600"/>
              </a:spcAft>
            </a:pPr>
            <a:r>
              <a:rPr lang="en-US" sz="1400" dirty="0"/>
              <a:t>Emptied container at the demand source initiates replenishment</a:t>
            </a:r>
          </a:p>
          <a:p>
            <a:pPr algn="l">
              <a:spcBef>
                <a:spcPts val="0"/>
              </a:spcBef>
            </a:pPr>
            <a:r>
              <a:rPr lang="en-US" sz="1400" b="1" dirty="0"/>
              <a:t>Sources of supply</a:t>
            </a:r>
            <a:r>
              <a:rPr lang="en-US" sz="1400" dirty="0"/>
              <a:t>:</a:t>
            </a:r>
          </a:p>
          <a:p>
            <a:pPr marL="91440" indent="-182880" algn="l">
              <a:spcBef>
                <a:spcPts val="0"/>
              </a:spcBef>
              <a:spcAft>
                <a:spcPts val="300"/>
              </a:spcAft>
              <a:buClrTx/>
              <a:buSzPct val="150000"/>
              <a:buFont typeface="Arial" panose="020B0604020202020204" pitchFamily="34" charset="0"/>
              <a:buChar char="•"/>
            </a:pPr>
            <a:r>
              <a:rPr lang="en-US" sz="1400" dirty="0"/>
              <a:t>In-house production</a:t>
            </a:r>
          </a:p>
          <a:p>
            <a:pPr marL="91440" indent="-182880" algn="l">
              <a:spcBef>
                <a:spcPts val="0"/>
              </a:spcBef>
              <a:spcAft>
                <a:spcPts val="300"/>
              </a:spcAft>
              <a:buClrTx/>
              <a:buSzPct val="150000"/>
              <a:buFont typeface="Arial" panose="020B0604020202020204" pitchFamily="34" charset="0"/>
              <a:buChar char="•"/>
            </a:pPr>
            <a:r>
              <a:rPr lang="en-US" sz="1400" dirty="0"/>
              <a:t>External procurement</a:t>
            </a:r>
          </a:p>
          <a:p>
            <a:pPr marL="91440" indent="-182880" algn="l">
              <a:spcBef>
                <a:spcPts val="0"/>
              </a:spcBef>
              <a:spcAft>
                <a:spcPts val="300"/>
              </a:spcAft>
              <a:buClrTx/>
              <a:buSzPct val="150000"/>
              <a:buFont typeface="Arial" panose="020B0604020202020204" pitchFamily="34" charset="0"/>
              <a:buChar char="•"/>
            </a:pPr>
            <a:r>
              <a:rPr lang="en-US" sz="1400" dirty="0"/>
              <a:t>Warehouse</a:t>
            </a:r>
          </a:p>
          <a:p>
            <a:pPr algn="l">
              <a:spcBef>
                <a:spcPts val="0"/>
              </a:spcBef>
              <a:spcAft>
                <a:spcPts val="600"/>
              </a:spcAft>
              <a:buClrTx/>
              <a:buSzPct val="150000"/>
            </a:pPr>
            <a:r>
              <a:rPr lang="en-US" sz="1400" b="1" dirty="0"/>
              <a:t>Aim: </a:t>
            </a:r>
            <a:r>
              <a:rPr lang="en-US" sz="1400" dirty="0"/>
              <a:t>The production process is controlled by production itself</a:t>
            </a:r>
          </a:p>
          <a:p>
            <a:pPr algn="l">
              <a:spcBef>
                <a:spcPts val="0"/>
              </a:spcBef>
              <a:spcAft>
                <a:spcPts val="300"/>
              </a:spcAft>
              <a:buClrTx/>
              <a:buSzPct val="150000"/>
            </a:pPr>
            <a:r>
              <a:rPr lang="en-US" sz="1400" b="1" dirty="0"/>
              <a:t>Summary: </a:t>
            </a:r>
            <a:r>
              <a:rPr lang="en-US" sz="1400" dirty="0"/>
              <a:t>Material is staged where it is used; Consumed material is replenished using Kanban.</a:t>
            </a:r>
          </a:p>
        </p:txBody>
      </p:sp>
      <p:sp>
        <p:nvSpPr>
          <p:cNvPr id="9" name="TextBox 8">
            <a:extLst>
              <a:ext uri="{FF2B5EF4-FFF2-40B4-BE49-F238E27FC236}">
                <a16:creationId xmlns:a16="http://schemas.microsoft.com/office/drawing/2014/main" id="{F26CB5AB-4F70-C899-7B7D-77336A0B29C6}"/>
              </a:ext>
            </a:extLst>
          </p:cNvPr>
          <p:cNvSpPr txBox="1"/>
          <p:nvPr/>
        </p:nvSpPr>
        <p:spPr>
          <a:xfrm>
            <a:off x="5955667" y="4397042"/>
            <a:ext cx="2591985" cy="1962076"/>
          </a:xfrm>
          <a:prstGeom prst="rect">
            <a:avLst/>
          </a:prstGeom>
          <a:noFill/>
          <a:ln>
            <a:solidFill>
              <a:schemeClr val="tx1"/>
            </a:solidFill>
          </a:ln>
        </p:spPr>
        <p:txBody>
          <a:bodyPr wrap="square" lIns="91440" tIns="91440" rIns="91440" bIns="91440" rtlCol="0">
            <a:spAutoFit/>
          </a:bodyPr>
          <a:lstStyle/>
          <a:p>
            <a:pPr>
              <a:spcBef>
                <a:spcPts val="0"/>
              </a:spcBef>
              <a:spcAft>
                <a:spcPts val="600"/>
              </a:spcAft>
              <a:buClrTx/>
              <a:buSzPct val="150000"/>
            </a:pPr>
            <a:r>
              <a:rPr lang="en-US" sz="1400" b="1" dirty="0"/>
              <a:t>KANBAN Card - Content</a:t>
            </a:r>
          </a:p>
          <a:p>
            <a:pPr marL="91440" indent="-182880">
              <a:spcBef>
                <a:spcPts val="0"/>
              </a:spcBef>
              <a:spcAft>
                <a:spcPts val="300"/>
              </a:spcAft>
              <a:buClrTx/>
              <a:buSzPct val="150000"/>
              <a:buFont typeface="Arial" panose="020B0604020202020204" pitchFamily="34" charset="0"/>
              <a:buChar char="•"/>
            </a:pPr>
            <a:r>
              <a:rPr lang="en-US" sz="1400" dirty="0"/>
              <a:t>What is produced</a:t>
            </a:r>
          </a:p>
          <a:p>
            <a:pPr marL="91440" indent="-182880">
              <a:spcBef>
                <a:spcPts val="0"/>
              </a:spcBef>
              <a:spcAft>
                <a:spcPts val="300"/>
              </a:spcAft>
              <a:buClrTx/>
              <a:buSzPct val="150000"/>
              <a:buFont typeface="Arial" panose="020B0604020202020204" pitchFamily="34" charset="0"/>
              <a:buChar char="•"/>
            </a:pPr>
            <a:r>
              <a:rPr lang="en-US" sz="1400" dirty="0"/>
              <a:t>How much is produced</a:t>
            </a:r>
          </a:p>
          <a:p>
            <a:pPr marL="91440" indent="-182880">
              <a:spcBef>
                <a:spcPts val="0"/>
              </a:spcBef>
              <a:spcAft>
                <a:spcPts val="300"/>
              </a:spcAft>
              <a:buClrTx/>
              <a:buSzPct val="150000"/>
              <a:buFont typeface="Arial" panose="020B0604020202020204" pitchFamily="34" charset="0"/>
              <a:buChar char="•"/>
            </a:pPr>
            <a:r>
              <a:rPr lang="en-US" sz="1400" dirty="0"/>
              <a:t>Where it is produced</a:t>
            </a:r>
          </a:p>
          <a:p>
            <a:pPr marL="91440" indent="-182880">
              <a:spcBef>
                <a:spcPts val="0"/>
              </a:spcBef>
              <a:spcAft>
                <a:spcPts val="300"/>
              </a:spcAft>
              <a:buClrTx/>
              <a:buSzPct val="150000"/>
              <a:buFont typeface="Arial" panose="020B0604020202020204" pitchFamily="34" charset="0"/>
              <a:buChar char="•"/>
            </a:pPr>
            <a:r>
              <a:rPr lang="en-US" sz="1400" dirty="0"/>
              <a:t>Where it is delivered</a:t>
            </a:r>
          </a:p>
          <a:p>
            <a:pPr marL="91440" indent="-182880">
              <a:spcBef>
                <a:spcPts val="0"/>
              </a:spcBef>
              <a:buClrTx/>
              <a:buSzPct val="150000"/>
              <a:buFont typeface="Arial" panose="020B0604020202020204" pitchFamily="34" charset="0"/>
              <a:buChar char="•"/>
            </a:pPr>
            <a:r>
              <a:rPr lang="en-US" sz="1400" dirty="0"/>
              <a:t>How it is transported </a:t>
            </a:r>
          </a:p>
          <a:p>
            <a:pPr algn="l">
              <a:spcBef>
                <a:spcPts val="0"/>
              </a:spcBef>
            </a:pPr>
            <a:r>
              <a:rPr lang="en-US" sz="1400" dirty="0"/>
              <a:t>………</a:t>
            </a:r>
          </a:p>
        </p:txBody>
      </p:sp>
      <p:pic>
        <p:nvPicPr>
          <p:cNvPr id="10" name="Picture 9">
            <a:extLst>
              <a:ext uri="{FF2B5EF4-FFF2-40B4-BE49-F238E27FC236}">
                <a16:creationId xmlns:a16="http://schemas.microsoft.com/office/drawing/2014/main" id="{F1724C19-6680-C24B-BA9A-B87BFFDA5C28}"/>
              </a:ext>
            </a:extLst>
          </p:cNvPr>
          <p:cNvPicPr>
            <a:picLocks noChangeAspect="1"/>
          </p:cNvPicPr>
          <p:nvPr/>
        </p:nvPicPr>
        <p:blipFill>
          <a:blip r:embed="rId2"/>
          <a:stretch>
            <a:fillRect/>
          </a:stretch>
        </p:blipFill>
        <p:spPr>
          <a:xfrm>
            <a:off x="361801" y="1490994"/>
            <a:ext cx="5486400" cy="2923390"/>
          </a:xfrm>
          <a:prstGeom prst="rect">
            <a:avLst/>
          </a:prstGeom>
        </p:spPr>
      </p:pic>
      <p:sp>
        <p:nvSpPr>
          <p:cNvPr id="6" name="Rectangle 5">
            <a:extLst>
              <a:ext uri="{FF2B5EF4-FFF2-40B4-BE49-F238E27FC236}">
                <a16:creationId xmlns:a16="http://schemas.microsoft.com/office/drawing/2014/main" id="{C33D306B-F2E0-4604-A69A-D49E2A92828E}"/>
              </a:ext>
            </a:extLst>
          </p:cNvPr>
          <p:cNvSpPr/>
          <p:nvPr/>
        </p:nvSpPr>
        <p:spPr>
          <a:xfrm>
            <a:off x="3419605" y="4158641"/>
            <a:ext cx="1052187" cy="2557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7" name="Arrow: Down 6">
            <a:extLst>
              <a:ext uri="{FF2B5EF4-FFF2-40B4-BE49-F238E27FC236}">
                <a16:creationId xmlns:a16="http://schemas.microsoft.com/office/drawing/2014/main" id="{A022C014-44CA-5DF8-2B3F-13E742C8098A}"/>
              </a:ext>
            </a:extLst>
          </p:cNvPr>
          <p:cNvSpPr/>
          <p:nvPr/>
        </p:nvSpPr>
        <p:spPr>
          <a:xfrm rot="16688401">
            <a:off x="5194066" y="3724996"/>
            <a:ext cx="91456" cy="1538554"/>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Tree>
    <p:extLst>
      <p:ext uri="{BB962C8B-B14F-4D97-AF65-F5344CB8AC3E}">
        <p14:creationId xmlns:p14="http://schemas.microsoft.com/office/powerpoint/2010/main" val="80903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US" dirty="0"/>
              <a:t>1.  KANBAN – Introduction</a:t>
            </a:r>
            <a:br>
              <a:rPr lang="en-GB" dirty="0"/>
            </a:br>
            <a:r>
              <a:rPr lang="en-GB" dirty="0"/>
              <a:t>     </a:t>
            </a:r>
            <a:r>
              <a:rPr lang="en-GB" sz="2400" dirty="0"/>
              <a:t>Kanban Statuses - EMPTY / FULL</a:t>
            </a:r>
            <a:br>
              <a:rPr lang="en-GB" dirty="0"/>
            </a:br>
            <a:endParaRPr lang="en-GB" dirty="0"/>
          </a:p>
        </p:txBody>
      </p:sp>
      <p:pic>
        <p:nvPicPr>
          <p:cNvPr id="7" name="Picture 6">
            <a:extLst>
              <a:ext uri="{FF2B5EF4-FFF2-40B4-BE49-F238E27FC236}">
                <a16:creationId xmlns:a16="http://schemas.microsoft.com/office/drawing/2014/main" id="{25D38A9A-7C7E-039B-CEE2-CD9E68874BCA}"/>
              </a:ext>
            </a:extLst>
          </p:cNvPr>
          <p:cNvPicPr>
            <a:picLocks noChangeAspect="1"/>
          </p:cNvPicPr>
          <p:nvPr/>
        </p:nvPicPr>
        <p:blipFill>
          <a:blip r:embed="rId2"/>
          <a:stretch>
            <a:fillRect/>
          </a:stretch>
        </p:blipFill>
        <p:spPr>
          <a:xfrm>
            <a:off x="922747" y="1795548"/>
            <a:ext cx="4073846" cy="2257120"/>
          </a:xfrm>
          <a:prstGeom prst="rect">
            <a:avLst/>
          </a:prstGeom>
          <a:ln>
            <a:solidFill>
              <a:schemeClr val="tx1"/>
            </a:solidFill>
          </a:ln>
        </p:spPr>
      </p:pic>
      <p:sp>
        <p:nvSpPr>
          <p:cNvPr id="2" name="TextBox 1">
            <a:extLst>
              <a:ext uri="{FF2B5EF4-FFF2-40B4-BE49-F238E27FC236}">
                <a16:creationId xmlns:a16="http://schemas.microsoft.com/office/drawing/2014/main" id="{E8A081A8-005E-F068-3904-7E94308F8B53}"/>
              </a:ext>
            </a:extLst>
          </p:cNvPr>
          <p:cNvSpPr txBox="1"/>
          <p:nvPr/>
        </p:nvSpPr>
        <p:spPr>
          <a:xfrm>
            <a:off x="5668738" y="1962306"/>
            <a:ext cx="4827647" cy="1923604"/>
          </a:xfrm>
          <a:prstGeom prst="rect">
            <a:avLst/>
          </a:prstGeom>
          <a:noFill/>
          <a:ln>
            <a:solidFill>
              <a:schemeClr val="tx1"/>
            </a:solidFill>
          </a:ln>
        </p:spPr>
        <p:txBody>
          <a:bodyPr wrap="square" lIns="91440" tIns="91440" rIns="91440" bIns="91440" rtlCol="0">
            <a:spAutoFit/>
          </a:bodyPr>
          <a:lstStyle/>
          <a:p>
            <a:pPr marL="91440" indent="-228600" rtl="0">
              <a:buClrTx/>
              <a:buSzPct val="125000"/>
              <a:buFont typeface="Arial" panose="020B0604020202020204" pitchFamily="34" charset="0"/>
              <a:buChar char="•"/>
            </a:pPr>
            <a:r>
              <a:rPr lang="en-US" sz="1400" b="1" i="0" u="none" strike="noStrike" kern="1200" baseline="0" dirty="0">
                <a:solidFill>
                  <a:srgbClr val="000000"/>
                </a:solidFill>
              </a:rPr>
              <a:t>KANBAN Progress  </a:t>
            </a:r>
            <a:r>
              <a:rPr lang="en-US" sz="1400" i="0" u="none" strike="noStrike" kern="1200" baseline="0" dirty="0">
                <a:solidFill>
                  <a:srgbClr val="000000"/>
                </a:solidFill>
              </a:rPr>
              <a:t>– status controlled; minimall</a:t>
            </a:r>
            <a:r>
              <a:rPr lang="en-US" sz="1400" dirty="0">
                <a:solidFill>
                  <a:srgbClr val="000000"/>
                </a:solidFill>
              </a:rPr>
              <a:t>y only   </a:t>
            </a:r>
            <a:br>
              <a:rPr lang="en-US" sz="1400" dirty="0">
                <a:solidFill>
                  <a:srgbClr val="000000"/>
                </a:solidFill>
              </a:rPr>
            </a:br>
            <a:r>
              <a:rPr lang="en-US" sz="1400" dirty="0">
                <a:solidFill>
                  <a:srgbClr val="000000"/>
                </a:solidFill>
              </a:rPr>
              <a:t>   2 statuses can be used, viz: “</a:t>
            </a:r>
            <a:r>
              <a:rPr lang="en-US" sz="1400" b="1" dirty="0">
                <a:solidFill>
                  <a:srgbClr val="000000"/>
                </a:solidFill>
              </a:rPr>
              <a:t>EMPTY</a:t>
            </a:r>
            <a:r>
              <a:rPr lang="en-US" sz="1400" dirty="0">
                <a:solidFill>
                  <a:srgbClr val="000000"/>
                </a:solidFill>
              </a:rPr>
              <a:t>” and “</a:t>
            </a:r>
            <a:r>
              <a:rPr lang="en-US" sz="1400" b="1" dirty="0">
                <a:solidFill>
                  <a:srgbClr val="000000"/>
                </a:solidFill>
              </a:rPr>
              <a:t>FULL</a:t>
            </a:r>
            <a:r>
              <a:rPr lang="en-US" sz="1400" dirty="0">
                <a:solidFill>
                  <a:srgbClr val="000000"/>
                </a:solidFill>
              </a:rPr>
              <a:t>”</a:t>
            </a:r>
            <a:endParaRPr lang="en-US" sz="1400" b="0" i="0" u="none" strike="noStrike" kern="1200" baseline="0" dirty="0">
              <a:solidFill>
                <a:srgbClr val="000000"/>
              </a:solidFill>
            </a:endParaRPr>
          </a:p>
          <a:p>
            <a:pPr marL="91440" indent="-228600">
              <a:buClrTx/>
              <a:buSzPct val="125000"/>
              <a:buFont typeface="Arial" panose="020B0604020202020204" pitchFamily="34" charset="0"/>
              <a:buChar char="•"/>
            </a:pPr>
            <a:r>
              <a:rPr lang="en-US" sz="1400" b="1" dirty="0">
                <a:solidFill>
                  <a:srgbClr val="000000"/>
                </a:solidFill>
              </a:rPr>
              <a:t>Setting the status:  “EMPTY” </a:t>
            </a:r>
            <a:r>
              <a:rPr lang="en-US" sz="1400" dirty="0">
                <a:solidFill>
                  <a:srgbClr val="000000"/>
                </a:solidFill>
              </a:rPr>
              <a:t>triggers the system to </a:t>
            </a:r>
            <a:br>
              <a:rPr lang="en-US" sz="1400" dirty="0">
                <a:solidFill>
                  <a:srgbClr val="000000"/>
                </a:solidFill>
              </a:rPr>
            </a:br>
            <a:r>
              <a:rPr lang="en-US" sz="1400" dirty="0">
                <a:solidFill>
                  <a:srgbClr val="000000"/>
                </a:solidFill>
              </a:rPr>
              <a:t>   generate a replenishment element, </a:t>
            </a:r>
            <a:r>
              <a:rPr lang="en-US" sz="1400" dirty="0"/>
              <a:t>instructing the </a:t>
            </a:r>
            <a:br>
              <a:rPr lang="en-US" sz="1400" dirty="0"/>
            </a:br>
            <a:r>
              <a:rPr lang="en-US" sz="1400" dirty="0"/>
              <a:t>   source supply to deliver.</a:t>
            </a:r>
            <a:r>
              <a:rPr lang="en-US" sz="1400" b="1" dirty="0"/>
              <a:t> </a:t>
            </a:r>
            <a:endParaRPr lang="en-US" sz="1400" b="0" i="0" u="none" strike="noStrike" kern="1200" baseline="0" dirty="0"/>
          </a:p>
          <a:p>
            <a:pPr marL="91440" indent="-228600">
              <a:buClrTx/>
              <a:buSzPct val="125000"/>
              <a:buFont typeface="Arial" panose="020B0604020202020204" pitchFamily="34" charset="0"/>
              <a:buChar char="•"/>
            </a:pPr>
            <a:r>
              <a:rPr lang="en-US" sz="1400" dirty="0">
                <a:solidFill>
                  <a:srgbClr val="000000"/>
                </a:solidFill>
              </a:rPr>
              <a:t>Emptying the Kanban does </a:t>
            </a:r>
            <a:r>
              <a:rPr lang="en-US" sz="1400" b="1" dirty="0">
                <a:solidFill>
                  <a:srgbClr val="000000"/>
                </a:solidFill>
              </a:rPr>
              <a:t>not</a:t>
            </a:r>
            <a:r>
              <a:rPr lang="en-US" sz="1400" dirty="0">
                <a:solidFill>
                  <a:srgbClr val="000000"/>
                </a:solidFill>
              </a:rPr>
              <a:t> reduce inventory</a:t>
            </a:r>
          </a:p>
          <a:p>
            <a:pPr marL="91440" indent="-228600">
              <a:buClrTx/>
              <a:buSzPct val="125000"/>
              <a:buFont typeface="Arial" panose="020B0604020202020204" pitchFamily="34" charset="0"/>
              <a:buChar char="•"/>
            </a:pPr>
            <a:r>
              <a:rPr lang="en-US" sz="1400" dirty="0">
                <a:solidFill>
                  <a:srgbClr val="000000"/>
                </a:solidFill>
              </a:rPr>
              <a:t>….</a:t>
            </a:r>
          </a:p>
        </p:txBody>
      </p:sp>
      <p:sp>
        <p:nvSpPr>
          <p:cNvPr id="5" name="Arrow: Right 4">
            <a:extLst>
              <a:ext uri="{FF2B5EF4-FFF2-40B4-BE49-F238E27FC236}">
                <a16:creationId xmlns:a16="http://schemas.microsoft.com/office/drawing/2014/main" id="{71D86CED-BEA0-D512-4D07-7AC6F32E9771}"/>
              </a:ext>
            </a:extLst>
          </p:cNvPr>
          <p:cNvSpPr/>
          <p:nvPr/>
        </p:nvSpPr>
        <p:spPr>
          <a:xfrm>
            <a:off x="5073744" y="2818438"/>
            <a:ext cx="517842" cy="211340"/>
          </a:xfrm>
          <a:prstGeom prst="rightArrow">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pic>
        <p:nvPicPr>
          <p:cNvPr id="3" name="Picture 2">
            <a:extLst>
              <a:ext uri="{FF2B5EF4-FFF2-40B4-BE49-F238E27FC236}">
                <a16:creationId xmlns:a16="http://schemas.microsoft.com/office/drawing/2014/main" id="{C16BD43B-9572-452F-FBDF-BB94976C1D1E}"/>
              </a:ext>
            </a:extLst>
          </p:cNvPr>
          <p:cNvPicPr>
            <a:picLocks noChangeAspect="1"/>
          </p:cNvPicPr>
          <p:nvPr/>
        </p:nvPicPr>
        <p:blipFill>
          <a:blip r:embed="rId3"/>
          <a:stretch>
            <a:fillRect/>
          </a:stretch>
        </p:blipFill>
        <p:spPr>
          <a:xfrm>
            <a:off x="907379" y="4215130"/>
            <a:ext cx="4073845" cy="2074588"/>
          </a:xfrm>
          <a:prstGeom prst="rect">
            <a:avLst/>
          </a:prstGeom>
          <a:ln>
            <a:solidFill>
              <a:schemeClr val="tx1"/>
            </a:solidFill>
          </a:ln>
        </p:spPr>
      </p:pic>
      <p:sp>
        <p:nvSpPr>
          <p:cNvPr id="4" name="TextBox 3">
            <a:extLst>
              <a:ext uri="{FF2B5EF4-FFF2-40B4-BE49-F238E27FC236}">
                <a16:creationId xmlns:a16="http://schemas.microsoft.com/office/drawing/2014/main" id="{1A749F45-42DF-D570-0C1C-DBC4312E85BA}"/>
              </a:ext>
            </a:extLst>
          </p:cNvPr>
          <p:cNvSpPr txBox="1"/>
          <p:nvPr/>
        </p:nvSpPr>
        <p:spPr>
          <a:xfrm>
            <a:off x="5668738" y="4436816"/>
            <a:ext cx="4827647" cy="1631216"/>
          </a:xfrm>
          <a:prstGeom prst="rect">
            <a:avLst/>
          </a:prstGeom>
          <a:noFill/>
          <a:ln>
            <a:solidFill>
              <a:schemeClr val="tx1"/>
            </a:solidFill>
          </a:ln>
        </p:spPr>
        <p:txBody>
          <a:bodyPr wrap="square" lIns="91440" tIns="91440" rIns="91440" bIns="91440" rtlCol="0">
            <a:spAutoFit/>
          </a:bodyPr>
          <a:lstStyle/>
          <a:p>
            <a:pPr marL="91440" indent="-228600" rtl="0">
              <a:buClrTx/>
              <a:buSzPct val="125000"/>
              <a:buFont typeface="Arial" panose="020B0604020202020204" pitchFamily="34" charset="0"/>
              <a:buChar char="•"/>
            </a:pPr>
            <a:r>
              <a:rPr lang="en-US" sz="1400" b="1" i="0" u="none" strike="noStrike" kern="1200" baseline="0" dirty="0">
                <a:solidFill>
                  <a:srgbClr val="000000"/>
                </a:solidFill>
              </a:rPr>
              <a:t>KANBAN Progress  </a:t>
            </a:r>
            <a:r>
              <a:rPr lang="en-US" sz="1400" i="0" u="none" strike="noStrike" kern="1200" baseline="0" dirty="0">
                <a:solidFill>
                  <a:srgbClr val="000000"/>
                </a:solidFill>
              </a:rPr>
              <a:t>– status controlled; minimall</a:t>
            </a:r>
            <a:r>
              <a:rPr lang="en-US" sz="1400" dirty="0">
                <a:solidFill>
                  <a:srgbClr val="000000"/>
                </a:solidFill>
              </a:rPr>
              <a:t>y only   </a:t>
            </a:r>
            <a:br>
              <a:rPr lang="en-US" sz="1400" dirty="0">
                <a:solidFill>
                  <a:srgbClr val="000000"/>
                </a:solidFill>
              </a:rPr>
            </a:br>
            <a:r>
              <a:rPr lang="en-US" sz="1400" dirty="0">
                <a:solidFill>
                  <a:srgbClr val="000000"/>
                </a:solidFill>
              </a:rPr>
              <a:t>  2 statuses can be used, viz: “</a:t>
            </a:r>
            <a:r>
              <a:rPr lang="en-US" sz="1400" b="1" dirty="0">
                <a:solidFill>
                  <a:srgbClr val="000000"/>
                </a:solidFill>
              </a:rPr>
              <a:t>EMPTY</a:t>
            </a:r>
            <a:r>
              <a:rPr lang="en-US" sz="1400" dirty="0">
                <a:solidFill>
                  <a:srgbClr val="000000"/>
                </a:solidFill>
              </a:rPr>
              <a:t>” and “</a:t>
            </a:r>
            <a:r>
              <a:rPr lang="en-US" sz="1400" b="1" dirty="0">
                <a:solidFill>
                  <a:srgbClr val="000000"/>
                </a:solidFill>
              </a:rPr>
              <a:t>FULL</a:t>
            </a:r>
            <a:r>
              <a:rPr lang="en-US" sz="1400" dirty="0">
                <a:solidFill>
                  <a:srgbClr val="000000"/>
                </a:solidFill>
              </a:rPr>
              <a:t>”</a:t>
            </a:r>
            <a:endParaRPr lang="en-US" sz="1400" b="0" i="0" u="none" strike="noStrike" kern="1200" baseline="0" dirty="0">
              <a:solidFill>
                <a:srgbClr val="000000"/>
              </a:solidFill>
            </a:endParaRPr>
          </a:p>
          <a:p>
            <a:pPr marL="91440" indent="-228600">
              <a:buClrTx/>
              <a:buSzPct val="125000"/>
              <a:buFont typeface="Arial" panose="020B0604020202020204" pitchFamily="34" charset="0"/>
              <a:buChar char="•"/>
            </a:pPr>
            <a:r>
              <a:rPr lang="en-US" sz="1400" b="1" dirty="0">
                <a:solidFill>
                  <a:srgbClr val="000000"/>
                </a:solidFill>
              </a:rPr>
              <a:t>Setting the status:  “FULL” </a:t>
            </a:r>
            <a:r>
              <a:rPr lang="en-US" sz="1400" dirty="0">
                <a:solidFill>
                  <a:srgbClr val="000000"/>
                </a:solidFill>
              </a:rPr>
              <a:t>triggers the system to post    </a:t>
            </a:r>
            <a:br>
              <a:rPr lang="en-US" sz="1400" dirty="0">
                <a:solidFill>
                  <a:srgbClr val="000000"/>
                </a:solidFill>
              </a:rPr>
            </a:br>
            <a:r>
              <a:rPr lang="en-US" sz="1400" dirty="0">
                <a:solidFill>
                  <a:srgbClr val="000000"/>
                </a:solidFill>
              </a:rPr>
              <a:t>  a </a:t>
            </a:r>
            <a:r>
              <a:rPr lang="en-US" sz="1400" b="1" dirty="0">
                <a:solidFill>
                  <a:srgbClr val="000000"/>
                </a:solidFill>
              </a:rPr>
              <a:t>Goods Receipt </a:t>
            </a:r>
            <a:r>
              <a:rPr lang="en-US" sz="1400" dirty="0">
                <a:solidFill>
                  <a:srgbClr val="000000"/>
                </a:solidFill>
              </a:rPr>
              <a:t>with reference to the procurement </a:t>
            </a:r>
            <a:br>
              <a:rPr lang="en-US" sz="1400" dirty="0">
                <a:solidFill>
                  <a:srgbClr val="000000"/>
                </a:solidFill>
              </a:rPr>
            </a:br>
            <a:r>
              <a:rPr lang="en-US" sz="1400" dirty="0">
                <a:solidFill>
                  <a:srgbClr val="000000"/>
                </a:solidFill>
              </a:rPr>
              <a:t>  element. </a:t>
            </a:r>
          </a:p>
          <a:p>
            <a:pPr marL="91440" indent="-228600">
              <a:buClrTx/>
              <a:buSzPct val="125000"/>
              <a:buFont typeface="Arial" panose="020B0604020202020204" pitchFamily="34" charset="0"/>
              <a:buChar char="•"/>
            </a:pPr>
            <a:r>
              <a:rPr lang="en-US" sz="1400" dirty="0">
                <a:solidFill>
                  <a:srgbClr val="000000"/>
                </a:solidFill>
              </a:rPr>
              <a:t>…..</a:t>
            </a:r>
            <a:endParaRPr lang="en-US" sz="1400" b="1" dirty="0">
              <a:solidFill>
                <a:srgbClr val="000000"/>
              </a:solidFill>
            </a:endParaRPr>
          </a:p>
        </p:txBody>
      </p:sp>
      <p:sp>
        <p:nvSpPr>
          <p:cNvPr id="11" name="Arrow: Right 10">
            <a:extLst>
              <a:ext uri="{FF2B5EF4-FFF2-40B4-BE49-F238E27FC236}">
                <a16:creationId xmlns:a16="http://schemas.microsoft.com/office/drawing/2014/main" id="{74427DE6-CF77-A60F-4F8F-5C874001CC74}"/>
              </a:ext>
            </a:extLst>
          </p:cNvPr>
          <p:cNvSpPr/>
          <p:nvPr/>
        </p:nvSpPr>
        <p:spPr>
          <a:xfrm>
            <a:off x="5073744" y="5146754"/>
            <a:ext cx="517842" cy="211340"/>
          </a:xfrm>
          <a:prstGeom prst="rightArrow">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US" dirty="0" err="1"/>
          </a:p>
        </p:txBody>
      </p:sp>
      <p:sp>
        <p:nvSpPr>
          <p:cNvPr id="6" name="TextBox 5">
            <a:extLst>
              <a:ext uri="{FF2B5EF4-FFF2-40B4-BE49-F238E27FC236}">
                <a16:creationId xmlns:a16="http://schemas.microsoft.com/office/drawing/2014/main" id="{035ECB3E-F3E3-7661-7E4F-FCFEDE74107F}"/>
              </a:ext>
            </a:extLst>
          </p:cNvPr>
          <p:cNvSpPr txBox="1"/>
          <p:nvPr/>
        </p:nvSpPr>
        <p:spPr>
          <a:xfrm>
            <a:off x="11304546" y="6177490"/>
            <a:ext cx="660437" cy="138499"/>
          </a:xfrm>
          <a:prstGeom prst="rect">
            <a:avLst/>
          </a:prstGeom>
          <a:noFill/>
        </p:spPr>
        <p:txBody>
          <a:bodyPr wrap="none" lIns="0" tIns="0" rIns="0" bIns="0" rtlCol="0">
            <a:spAutoFit/>
          </a:bodyPr>
          <a:lstStyle/>
          <a:p>
            <a:pPr algn="l">
              <a:spcBef>
                <a:spcPts val="0"/>
              </a:spcBef>
            </a:pPr>
            <a:r>
              <a:rPr lang="en-GB" sz="900" dirty="0"/>
              <a:t>Source: SAP</a:t>
            </a:r>
            <a:endParaRPr lang="en-US" sz="900" dirty="0" err="1"/>
          </a:p>
        </p:txBody>
      </p:sp>
    </p:spTree>
    <p:extLst>
      <p:ext uri="{BB962C8B-B14F-4D97-AF65-F5344CB8AC3E}">
        <p14:creationId xmlns:p14="http://schemas.microsoft.com/office/powerpoint/2010/main" val="89700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US" dirty="0"/>
              <a:t>1.  KANBAN – Introduction</a:t>
            </a:r>
            <a:br>
              <a:rPr lang="en-GB" dirty="0"/>
            </a:br>
            <a:r>
              <a:rPr lang="en-GB" dirty="0"/>
              <a:t>     </a:t>
            </a:r>
            <a:r>
              <a:rPr lang="en-GB" sz="2400" dirty="0"/>
              <a:t>KANBAN Statuses</a:t>
            </a:r>
            <a:br>
              <a:rPr lang="en-GB" dirty="0"/>
            </a:b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7</a:t>
            </a:fld>
            <a:endParaRPr lang="en-GB" dirty="0"/>
          </a:p>
        </p:txBody>
      </p:sp>
      <p:pic>
        <p:nvPicPr>
          <p:cNvPr id="2" name="Picture 1">
            <a:extLst>
              <a:ext uri="{FF2B5EF4-FFF2-40B4-BE49-F238E27FC236}">
                <a16:creationId xmlns:a16="http://schemas.microsoft.com/office/drawing/2014/main" id="{CE47D2DB-58A0-C14E-DF0A-0723A7174206}"/>
              </a:ext>
            </a:extLst>
          </p:cNvPr>
          <p:cNvPicPr preferRelativeResize="0">
            <a:picLocks noChangeAspect="1"/>
          </p:cNvPicPr>
          <p:nvPr/>
        </p:nvPicPr>
        <p:blipFill>
          <a:blip r:embed="rId2"/>
          <a:stretch>
            <a:fillRect/>
          </a:stretch>
        </p:blipFill>
        <p:spPr>
          <a:xfrm>
            <a:off x="710881" y="1434298"/>
            <a:ext cx="3921507" cy="2456077"/>
          </a:xfrm>
          <a:prstGeom prst="rect">
            <a:avLst/>
          </a:prstGeom>
          <a:ln>
            <a:solidFill>
              <a:schemeClr val="tx1"/>
            </a:solidFill>
          </a:ln>
        </p:spPr>
      </p:pic>
      <p:sp>
        <p:nvSpPr>
          <p:cNvPr id="24" name="TextBox 23">
            <a:extLst>
              <a:ext uri="{FF2B5EF4-FFF2-40B4-BE49-F238E27FC236}">
                <a16:creationId xmlns:a16="http://schemas.microsoft.com/office/drawing/2014/main" id="{4B70FD91-9652-75C4-99C8-3FB9CD97128F}"/>
              </a:ext>
            </a:extLst>
          </p:cNvPr>
          <p:cNvSpPr txBox="1"/>
          <p:nvPr/>
        </p:nvSpPr>
        <p:spPr>
          <a:xfrm>
            <a:off x="5377773" y="1984079"/>
            <a:ext cx="6023744" cy="3385845"/>
          </a:xfrm>
          <a:prstGeom prst="rect">
            <a:avLst/>
          </a:prstGeom>
          <a:noFill/>
          <a:ln>
            <a:solidFill>
              <a:schemeClr val="tx1"/>
            </a:solidFill>
          </a:ln>
        </p:spPr>
        <p:txBody>
          <a:bodyPr wrap="square" lIns="91440" tIns="91440" rIns="91440" bIns="91440" rtlCol="0">
            <a:spAutoFit/>
          </a:bodyPr>
          <a:lstStyle/>
          <a:p>
            <a:pPr algn="l">
              <a:spcBef>
                <a:spcPts val="0"/>
              </a:spcBef>
              <a:spcAft>
                <a:spcPts val="600"/>
              </a:spcAft>
            </a:pPr>
            <a:r>
              <a:rPr lang="en-US" sz="1400" dirty="0"/>
              <a:t>The following additional statuses (in addition to “</a:t>
            </a:r>
            <a:r>
              <a:rPr lang="en-US" sz="1400" b="1" dirty="0"/>
              <a:t>EMPTY</a:t>
            </a:r>
            <a:r>
              <a:rPr lang="en-US" sz="1400" dirty="0"/>
              <a:t>” and “</a:t>
            </a:r>
            <a:r>
              <a:rPr lang="en-US" sz="1400" b="1" dirty="0"/>
              <a:t>FULL</a:t>
            </a:r>
            <a:r>
              <a:rPr lang="en-US" sz="1400" dirty="0"/>
              <a:t>” are helpful especially when using the KANBAN board, as they provide valuable information on production or procurement processes.</a:t>
            </a:r>
          </a:p>
          <a:p>
            <a:pPr marL="182880" indent="-182880" algn="l">
              <a:spcBef>
                <a:spcPts val="0"/>
              </a:spcBef>
              <a:spcAft>
                <a:spcPts val="600"/>
              </a:spcAft>
              <a:buClrTx/>
              <a:buSzPct val="150000"/>
              <a:buFont typeface="Arial" panose="020B0604020202020204" pitchFamily="34" charset="0"/>
              <a:buChar char="•"/>
            </a:pPr>
            <a:r>
              <a:rPr lang="en-US" sz="1400" b="1" dirty="0"/>
              <a:t>WAIT</a:t>
            </a:r>
            <a:r>
              <a:rPr lang="en-US" sz="1400" dirty="0"/>
              <a:t> – status assigned to a newly included Kanban in the control cycle but it’s inactive. Change of status to </a:t>
            </a:r>
            <a:r>
              <a:rPr lang="en-US" sz="1400" b="1" dirty="0"/>
              <a:t>EMPTY</a:t>
            </a:r>
            <a:r>
              <a:rPr lang="en-US" sz="1400" dirty="0"/>
              <a:t> activates the Kanban</a:t>
            </a:r>
          </a:p>
          <a:p>
            <a:pPr marL="182880" indent="-182880" algn="l">
              <a:spcBef>
                <a:spcPts val="0"/>
              </a:spcBef>
              <a:spcAft>
                <a:spcPts val="600"/>
              </a:spcAft>
              <a:buClrTx/>
              <a:buSzPct val="150000"/>
              <a:buFont typeface="Arial" panose="020B0604020202020204" pitchFamily="34" charset="0"/>
              <a:buChar char="•"/>
            </a:pPr>
            <a:r>
              <a:rPr lang="en-US" sz="1400" b="1" dirty="0"/>
              <a:t>PRCESS</a:t>
            </a:r>
            <a:r>
              <a:rPr lang="en-US" sz="1400" dirty="0"/>
              <a:t> – indicates the production of the requested material by the supply source</a:t>
            </a:r>
          </a:p>
          <a:p>
            <a:pPr marL="182880" indent="-182880" algn="l">
              <a:spcBef>
                <a:spcPts val="0"/>
              </a:spcBef>
              <a:spcAft>
                <a:spcPts val="600"/>
              </a:spcAft>
              <a:buClrTx/>
              <a:buSzPct val="150000"/>
              <a:buFont typeface="Arial" panose="020B0604020202020204" pitchFamily="34" charset="0"/>
              <a:buChar char="•"/>
            </a:pPr>
            <a:r>
              <a:rPr lang="en-US" sz="1400" b="1" dirty="0"/>
              <a:t>TRNSIT</a:t>
            </a:r>
            <a:r>
              <a:rPr lang="en-US" sz="1400" dirty="0"/>
              <a:t> – indicates that the requested material is on its way to the demand source</a:t>
            </a:r>
          </a:p>
          <a:p>
            <a:pPr marL="182880" indent="-182880" algn="l">
              <a:spcBef>
                <a:spcPts val="0"/>
              </a:spcBef>
              <a:spcAft>
                <a:spcPts val="600"/>
              </a:spcAft>
              <a:buClrTx/>
              <a:buSzPct val="150000"/>
              <a:buFont typeface="Arial" panose="020B0604020202020204" pitchFamily="34" charset="0"/>
              <a:buChar char="•"/>
            </a:pPr>
            <a:r>
              <a:rPr lang="en-US" sz="1400" b="1" dirty="0"/>
              <a:t>IN USE </a:t>
            </a:r>
            <a:r>
              <a:rPr lang="en-US" sz="1400" dirty="0"/>
              <a:t>– indicates that the demand source is currently redrawing material</a:t>
            </a:r>
          </a:p>
          <a:p>
            <a:pPr marL="182880" indent="-182880" algn="l">
              <a:spcBef>
                <a:spcPts val="0"/>
              </a:spcBef>
              <a:spcAft>
                <a:spcPts val="600"/>
              </a:spcAft>
              <a:buClrTx/>
              <a:buSzPct val="150000"/>
              <a:buFont typeface="Arial" panose="020B0604020202020204" pitchFamily="34" charset="0"/>
              <a:buChar char="•"/>
            </a:pPr>
            <a:r>
              <a:rPr lang="en-US" sz="1400" b="1" dirty="0"/>
              <a:t>ERROR</a:t>
            </a:r>
            <a:r>
              <a:rPr lang="en-US" sz="1400" dirty="0"/>
              <a:t> – is set up by the system to indicate an unsuccessful change of status</a:t>
            </a:r>
          </a:p>
        </p:txBody>
      </p:sp>
      <p:sp>
        <p:nvSpPr>
          <p:cNvPr id="6" name="TextBox 5">
            <a:extLst>
              <a:ext uri="{FF2B5EF4-FFF2-40B4-BE49-F238E27FC236}">
                <a16:creationId xmlns:a16="http://schemas.microsoft.com/office/drawing/2014/main" id="{7E324ECA-DC40-235A-4B03-45847C4CE2F2}"/>
              </a:ext>
            </a:extLst>
          </p:cNvPr>
          <p:cNvSpPr txBox="1"/>
          <p:nvPr/>
        </p:nvSpPr>
        <p:spPr>
          <a:xfrm>
            <a:off x="11304546" y="6177490"/>
            <a:ext cx="660437" cy="138499"/>
          </a:xfrm>
          <a:prstGeom prst="rect">
            <a:avLst/>
          </a:prstGeom>
          <a:noFill/>
        </p:spPr>
        <p:txBody>
          <a:bodyPr wrap="none" lIns="0" tIns="0" rIns="0" bIns="0" rtlCol="0">
            <a:spAutoFit/>
          </a:bodyPr>
          <a:lstStyle/>
          <a:p>
            <a:pPr algn="l">
              <a:spcBef>
                <a:spcPts val="0"/>
              </a:spcBef>
            </a:pPr>
            <a:r>
              <a:rPr lang="en-GB" sz="900" dirty="0"/>
              <a:t>Source: SAP</a:t>
            </a:r>
            <a:endParaRPr lang="en-US" sz="900" dirty="0" err="1"/>
          </a:p>
        </p:txBody>
      </p:sp>
      <p:sp>
        <p:nvSpPr>
          <p:cNvPr id="11" name="AutoShape 3">
            <a:extLst>
              <a:ext uri="{FF2B5EF4-FFF2-40B4-BE49-F238E27FC236}">
                <a16:creationId xmlns:a16="http://schemas.microsoft.com/office/drawing/2014/main" id="{EC502115-95C4-B3BF-1BCE-3B223E24781B}"/>
              </a:ext>
            </a:extLst>
          </p:cNvPr>
          <p:cNvSpPr>
            <a:spLocks noChangeAspect="1" noChangeArrowheads="1" noTextEdit="1"/>
          </p:cNvSpPr>
          <p:nvPr/>
        </p:nvSpPr>
        <p:spPr bwMode="auto">
          <a:xfrm>
            <a:off x="804863" y="3978275"/>
            <a:ext cx="3617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42" name="Group 1041">
            <a:extLst>
              <a:ext uri="{FF2B5EF4-FFF2-40B4-BE49-F238E27FC236}">
                <a16:creationId xmlns:a16="http://schemas.microsoft.com/office/drawing/2014/main" id="{1A4021B9-922D-2885-4676-D7ECD12C4B7F}"/>
              </a:ext>
            </a:extLst>
          </p:cNvPr>
          <p:cNvGrpSpPr/>
          <p:nvPr/>
        </p:nvGrpSpPr>
        <p:grpSpPr>
          <a:xfrm>
            <a:off x="880142" y="4045949"/>
            <a:ext cx="3614737" cy="2247901"/>
            <a:chOff x="811213" y="3984625"/>
            <a:chExt cx="3614737" cy="2247901"/>
          </a:xfrm>
        </p:grpSpPr>
        <p:sp>
          <p:nvSpPr>
            <p:cNvPr id="12" name="Rectangle 5">
              <a:extLst>
                <a:ext uri="{FF2B5EF4-FFF2-40B4-BE49-F238E27FC236}">
                  <a16:creationId xmlns:a16="http://schemas.microsoft.com/office/drawing/2014/main" id="{E27D0461-C22E-64C4-471A-3F9EC6F23DE9}"/>
                </a:ext>
              </a:extLst>
            </p:cNvPr>
            <p:cNvSpPr>
              <a:spLocks noChangeArrowheads="1"/>
            </p:cNvSpPr>
            <p:nvPr/>
          </p:nvSpPr>
          <p:spPr bwMode="auto">
            <a:xfrm>
              <a:off x="811213" y="3984625"/>
              <a:ext cx="3582987" cy="2187575"/>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24B9EDC6-0470-F059-AF9C-14447D4460C2}"/>
                </a:ext>
              </a:extLst>
            </p:cNvPr>
            <p:cNvSpPr>
              <a:spLocks noChangeArrowheads="1"/>
            </p:cNvSpPr>
            <p:nvPr/>
          </p:nvSpPr>
          <p:spPr bwMode="auto">
            <a:xfrm>
              <a:off x="811213" y="3984625"/>
              <a:ext cx="3582987" cy="218757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1786D0AC-226B-2EC9-598D-CA2A594A2560}"/>
                </a:ext>
              </a:extLst>
            </p:cNvPr>
            <p:cNvSpPr>
              <a:spLocks noChangeArrowheads="1"/>
            </p:cNvSpPr>
            <p:nvPr/>
          </p:nvSpPr>
          <p:spPr bwMode="auto">
            <a:xfrm>
              <a:off x="3244850" y="4838700"/>
              <a:ext cx="1082675" cy="319088"/>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4FC904C6-1D42-8BDB-DBD7-23BA18EC46AA}"/>
                </a:ext>
              </a:extLst>
            </p:cNvPr>
            <p:cNvSpPr>
              <a:spLocks noChangeArrowheads="1"/>
            </p:cNvSpPr>
            <p:nvPr/>
          </p:nvSpPr>
          <p:spPr bwMode="auto">
            <a:xfrm>
              <a:off x="3244850" y="4838700"/>
              <a:ext cx="1082675" cy="319088"/>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9">
              <a:extLst>
                <a:ext uri="{FF2B5EF4-FFF2-40B4-BE49-F238E27FC236}">
                  <a16:creationId xmlns:a16="http://schemas.microsoft.com/office/drawing/2014/main" id="{95ABAEFF-E9EC-49DD-70F5-267DB725503D}"/>
                </a:ext>
              </a:extLst>
            </p:cNvPr>
            <p:cNvSpPr>
              <a:spLocks noChangeArrowheads="1"/>
            </p:cNvSpPr>
            <p:nvPr/>
          </p:nvSpPr>
          <p:spPr bwMode="auto">
            <a:xfrm>
              <a:off x="3468688" y="4906963"/>
              <a:ext cx="719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Calibri" panose="020F0502020204030204" pitchFamily="34" charset="0"/>
                </a:rPr>
                <a:t>In 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4" name="Picture 10">
              <a:extLst>
                <a:ext uri="{FF2B5EF4-FFF2-40B4-BE49-F238E27FC236}">
                  <a16:creationId xmlns:a16="http://schemas.microsoft.com/office/drawing/2014/main" id="{408951BF-27DB-C994-4496-6742768C6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689475"/>
              <a:ext cx="12017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a:extLst>
                <a:ext uri="{FF2B5EF4-FFF2-40B4-BE49-F238E27FC236}">
                  <a16:creationId xmlns:a16="http://schemas.microsoft.com/office/drawing/2014/main" id="{081B8EBB-621D-B4BD-A102-EEAEF6B28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689475"/>
              <a:ext cx="12017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a:extLst>
                <a:ext uri="{FF2B5EF4-FFF2-40B4-BE49-F238E27FC236}">
                  <a16:creationId xmlns:a16="http://schemas.microsoft.com/office/drawing/2014/main" id="{EEB68DFC-6450-3A61-4DE2-24E02B910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4678363"/>
              <a:ext cx="10223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a16="http://schemas.microsoft.com/office/drawing/2014/main" id="{8B390D73-73D6-D57F-5702-8C3810952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4678363"/>
              <a:ext cx="10223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a:extLst>
                <a:ext uri="{FF2B5EF4-FFF2-40B4-BE49-F238E27FC236}">
                  <a16:creationId xmlns:a16="http://schemas.microsoft.com/office/drawing/2014/main" id="{19F5C612-F71D-9305-E1B0-DC7F031C57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8" y="4741863"/>
              <a:ext cx="10969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a:extLst>
                <a:ext uri="{FF2B5EF4-FFF2-40B4-BE49-F238E27FC236}">
                  <a16:creationId xmlns:a16="http://schemas.microsoft.com/office/drawing/2014/main" id="{5AF458C8-606B-9E83-B261-EFEEA15BE0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538" y="4741863"/>
              <a:ext cx="10969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485F07F-C765-CBE8-6601-8B653C3A10E2}"/>
                </a:ext>
              </a:extLst>
            </p:cNvPr>
            <p:cNvSpPr>
              <a:spLocks noChangeArrowheads="1"/>
            </p:cNvSpPr>
            <p:nvPr/>
          </p:nvSpPr>
          <p:spPr bwMode="auto">
            <a:xfrm>
              <a:off x="1106488" y="4784725"/>
              <a:ext cx="7985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CC"/>
                  </a:solidFill>
                  <a:effectLst/>
                  <a:latin typeface="Calibri" panose="020F0502020204030204" pitchFamily="34" charset="0"/>
                </a:rPr>
                <a:t>Demand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820B912D-47E9-6706-B2B2-AC387414947A}"/>
                </a:ext>
              </a:extLst>
            </p:cNvPr>
            <p:cNvSpPr>
              <a:spLocks noChangeArrowheads="1"/>
            </p:cNvSpPr>
            <p:nvPr/>
          </p:nvSpPr>
          <p:spPr bwMode="auto">
            <a:xfrm>
              <a:off x="1168400" y="4995863"/>
              <a:ext cx="5984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CC"/>
                  </a:solidFill>
                  <a:effectLst/>
                  <a:latin typeface="Calibri" panose="020F0502020204030204" pitchFamily="34" charset="0"/>
                </a:rPr>
                <a:t>Source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5A54F31E-FA25-6573-EBB8-6801E861B643}"/>
                </a:ext>
              </a:extLst>
            </p:cNvPr>
            <p:cNvSpPr>
              <a:spLocks noChangeArrowheads="1"/>
            </p:cNvSpPr>
            <p:nvPr/>
          </p:nvSpPr>
          <p:spPr bwMode="auto">
            <a:xfrm>
              <a:off x="877888" y="5697538"/>
              <a:ext cx="1082675" cy="320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ECF317D-C877-2DB3-3F6C-2F3AA2FAB989}"/>
                </a:ext>
              </a:extLst>
            </p:cNvPr>
            <p:cNvSpPr>
              <a:spLocks noChangeArrowheads="1"/>
            </p:cNvSpPr>
            <p:nvPr/>
          </p:nvSpPr>
          <p:spPr bwMode="auto">
            <a:xfrm>
              <a:off x="877888" y="5697538"/>
              <a:ext cx="1082675" cy="320675"/>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ACC9CA1D-BBD6-12EB-C1AE-B8A96B1D2D67}"/>
                </a:ext>
              </a:extLst>
            </p:cNvPr>
            <p:cNvSpPr>
              <a:spLocks noChangeArrowheads="1"/>
            </p:cNvSpPr>
            <p:nvPr/>
          </p:nvSpPr>
          <p:spPr bwMode="auto">
            <a:xfrm>
              <a:off x="1160463" y="5748338"/>
              <a:ext cx="6556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EMPTY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5" name="Picture 21">
              <a:extLst>
                <a:ext uri="{FF2B5EF4-FFF2-40B4-BE49-F238E27FC236}">
                  <a16:creationId xmlns:a16="http://schemas.microsoft.com/office/drawing/2014/main" id="{4BE95FE8-2BFB-4D8D-8F49-DD1DDD6E3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4213" y="5549900"/>
              <a:ext cx="12017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a:extLst>
                <a:ext uri="{FF2B5EF4-FFF2-40B4-BE49-F238E27FC236}">
                  <a16:creationId xmlns:a16="http://schemas.microsoft.com/office/drawing/2014/main" id="{412ECA1F-D80C-8C0E-4852-F138CD480D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4213" y="5549900"/>
              <a:ext cx="12017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a:extLst>
                <a:ext uri="{FF2B5EF4-FFF2-40B4-BE49-F238E27FC236}">
                  <a16:creationId xmlns:a16="http://schemas.microsoft.com/office/drawing/2014/main" id="{8CD5B489-9D18-9644-A80C-0E604C0445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4713" y="5538788"/>
              <a:ext cx="85883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a:extLst>
                <a:ext uri="{FF2B5EF4-FFF2-40B4-BE49-F238E27FC236}">
                  <a16:creationId xmlns:a16="http://schemas.microsoft.com/office/drawing/2014/main" id="{B0726B78-6E54-2889-C4EC-D5ACD39240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4713" y="5538788"/>
              <a:ext cx="85883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5">
              <a:extLst>
                <a:ext uri="{FF2B5EF4-FFF2-40B4-BE49-F238E27FC236}">
                  <a16:creationId xmlns:a16="http://schemas.microsoft.com/office/drawing/2014/main" id="{9385FC0B-F77A-DA18-44DF-D7DF4BF0EF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6913" y="5600700"/>
              <a:ext cx="10985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6">
              <a:extLst>
                <a:ext uri="{FF2B5EF4-FFF2-40B4-BE49-F238E27FC236}">
                  <a16:creationId xmlns:a16="http://schemas.microsoft.com/office/drawing/2014/main" id="{0E322882-5434-DE76-D94E-65F9120F75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6913" y="5600700"/>
              <a:ext cx="10985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7">
              <a:extLst>
                <a:ext uri="{FF2B5EF4-FFF2-40B4-BE49-F238E27FC236}">
                  <a16:creationId xmlns:a16="http://schemas.microsoft.com/office/drawing/2014/main" id="{65B2B134-35BD-AE6C-0470-2C52CBC76220}"/>
                </a:ext>
              </a:extLst>
            </p:cNvPr>
            <p:cNvSpPr>
              <a:spLocks noChangeArrowheads="1"/>
            </p:cNvSpPr>
            <p:nvPr/>
          </p:nvSpPr>
          <p:spPr bwMode="auto">
            <a:xfrm>
              <a:off x="3536950" y="5641975"/>
              <a:ext cx="635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CC"/>
                  </a:solidFill>
                  <a:effectLst/>
                  <a:latin typeface="Calibri" panose="020F0502020204030204" pitchFamily="34" charset="0"/>
                </a:rPr>
                <a:t>Supply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8">
              <a:extLst>
                <a:ext uri="{FF2B5EF4-FFF2-40B4-BE49-F238E27FC236}">
                  <a16:creationId xmlns:a16="http://schemas.microsoft.com/office/drawing/2014/main" id="{DDD3D0BA-2D40-257D-A9AB-DBCC1B4F617A}"/>
                </a:ext>
              </a:extLst>
            </p:cNvPr>
            <p:cNvSpPr>
              <a:spLocks noChangeArrowheads="1"/>
            </p:cNvSpPr>
            <p:nvPr/>
          </p:nvSpPr>
          <p:spPr bwMode="auto">
            <a:xfrm>
              <a:off x="3535363" y="5857875"/>
              <a:ext cx="5984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CC"/>
                  </a:solidFill>
                  <a:effectLst/>
                  <a:latin typeface="Calibri" panose="020F0502020204030204" pitchFamily="34" charset="0"/>
                </a:rPr>
                <a:t>Source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Freeform 29">
              <a:extLst>
                <a:ext uri="{FF2B5EF4-FFF2-40B4-BE49-F238E27FC236}">
                  <a16:creationId xmlns:a16="http://schemas.microsoft.com/office/drawing/2014/main" id="{80CD84A8-2EEC-065D-4ACF-A00A3E451D01}"/>
                </a:ext>
              </a:extLst>
            </p:cNvPr>
            <p:cNvSpPr>
              <a:spLocks/>
            </p:cNvSpPr>
            <p:nvPr/>
          </p:nvSpPr>
          <p:spPr bwMode="auto">
            <a:xfrm>
              <a:off x="2028825" y="5761038"/>
              <a:ext cx="1150937" cy="196850"/>
            </a:xfrm>
            <a:custGeom>
              <a:avLst/>
              <a:gdLst>
                <a:gd name="T0" fmla="*/ 0 w 725"/>
                <a:gd name="T1" fmla="*/ 31 h 124"/>
                <a:gd name="T2" fmla="*/ 663 w 725"/>
                <a:gd name="T3" fmla="*/ 31 h 124"/>
                <a:gd name="T4" fmla="*/ 663 w 725"/>
                <a:gd name="T5" fmla="*/ 0 h 124"/>
                <a:gd name="T6" fmla="*/ 725 w 725"/>
                <a:gd name="T7" fmla="*/ 62 h 124"/>
                <a:gd name="T8" fmla="*/ 663 w 725"/>
                <a:gd name="T9" fmla="*/ 124 h 124"/>
                <a:gd name="T10" fmla="*/ 663 w 725"/>
                <a:gd name="T11" fmla="*/ 93 h 124"/>
                <a:gd name="T12" fmla="*/ 0 w 725"/>
                <a:gd name="T13" fmla="*/ 93 h 124"/>
                <a:gd name="T14" fmla="*/ 0 w 725"/>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124">
                  <a:moveTo>
                    <a:pt x="0" y="31"/>
                  </a:moveTo>
                  <a:lnTo>
                    <a:pt x="663" y="31"/>
                  </a:lnTo>
                  <a:lnTo>
                    <a:pt x="663" y="0"/>
                  </a:lnTo>
                  <a:lnTo>
                    <a:pt x="725" y="62"/>
                  </a:lnTo>
                  <a:lnTo>
                    <a:pt x="663" y="124"/>
                  </a:lnTo>
                  <a:lnTo>
                    <a:pt x="663" y="93"/>
                  </a:lnTo>
                  <a:lnTo>
                    <a:pt x="0" y="93"/>
                  </a:lnTo>
                  <a:lnTo>
                    <a:pt x="0"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0">
              <a:extLst>
                <a:ext uri="{FF2B5EF4-FFF2-40B4-BE49-F238E27FC236}">
                  <a16:creationId xmlns:a16="http://schemas.microsoft.com/office/drawing/2014/main" id="{06BAB717-7C4F-2A21-B267-F7E5C9094561}"/>
                </a:ext>
              </a:extLst>
            </p:cNvPr>
            <p:cNvSpPr>
              <a:spLocks/>
            </p:cNvSpPr>
            <p:nvPr/>
          </p:nvSpPr>
          <p:spPr bwMode="auto">
            <a:xfrm>
              <a:off x="2028825" y="5761038"/>
              <a:ext cx="1150937" cy="196850"/>
            </a:xfrm>
            <a:custGeom>
              <a:avLst/>
              <a:gdLst>
                <a:gd name="T0" fmla="*/ 0 w 725"/>
                <a:gd name="T1" fmla="*/ 31 h 124"/>
                <a:gd name="T2" fmla="*/ 663 w 725"/>
                <a:gd name="T3" fmla="*/ 31 h 124"/>
                <a:gd name="T4" fmla="*/ 663 w 725"/>
                <a:gd name="T5" fmla="*/ 0 h 124"/>
                <a:gd name="T6" fmla="*/ 725 w 725"/>
                <a:gd name="T7" fmla="*/ 62 h 124"/>
                <a:gd name="T8" fmla="*/ 663 w 725"/>
                <a:gd name="T9" fmla="*/ 124 h 124"/>
                <a:gd name="T10" fmla="*/ 663 w 725"/>
                <a:gd name="T11" fmla="*/ 93 h 124"/>
                <a:gd name="T12" fmla="*/ 0 w 725"/>
                <a:gd name="T13" fmla="*/ 93 h 124"/>
                <a:gd name="T14" fmla="*/ 0 w 725"/>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124">
                  <a:moveTo>
                    <a:pt x="0" y="31"/>
                  </a:moveTo>
                  <a:lnTo>
                    <a:pt x="663" y="31"/>
                  </a:lnTo>
                  <a:lnTo>
                    <a:pt x="663" y="0"/>
                  </a:lnTo>
                  <a:lnTo>
                    <a:pt x="725" y="62"/>
                  </a:lnTo>
                  <a:lnTo>
                    <a:pt x="663" y="124"/>
                  </a:lnTo>
                  <a:lnTo>
                    <a:pt x="663" y="93"/>
                  </a:lnTo>
                  <a:lnTo>
                    <a:pt x="0" y="93"/>
                  </a:lnTo>
                  <a:lnTo>
                    <a:pt x="0" y="31"/>
                  </a:lnTo>
                  <a:close/>
                </a:path>
              </a:pathLst>
            </a:custGeom>
            <a:noFill/>
            <a:ln w="12700"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31">
              <a:extLst>
                <a:ext uri="{FF2B5EF4-FFF2-40B4-BE49-F238E27FC236}">
                  <a16:creationId xmlns:a16="http://schemas.microsoft.com/office/drawing/2014/main" id="{58BC6174-8C1B-6A20-F884-80A25573D44C}"/>
                </a:ext>
              </a:extLst>
            </p:cNvPr>
            <p:cNvSpPr>
              <a:spLocks noChangeArrowheads="1"/>
            </p:cNvSpPr>
            <p:nvPr/>
          </p:nvSpPr>
          <p:spPr bwMode="auto">
            <a:xfrm>
              <a:off x="877888" y="4052888"/>
              <a:ext cx="1082675" cy="320675"/>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32">
              <a:extLst>
                <a:ext uri="{FF2B5EF4-FFF2-40B4-BE49-F238E27FC236}">
                  <a16:creationId xmlns:a16="http://schemas.microsoft.com/office/drawing/2014/main" id="{18985B57-49A0-4AB6-424C-70096BE17F4D}"/>
                </a:ext>
              </a:extLst>
            </p:cNvPr>
            <p:cNvSpPr>
              <a:spLocks noChangeArrowheads="1"/>
            </p:cNvSpPr>
            <p:nvPr/>
          </p:nvSpPr>
          <p:spPr bwMode="auto">
            <a:xfrm>
              <a:off x="877888" y="4052888"/>
              <a:ext cx="1082675" cy="320675"/>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33">
              <a:extLst>
                <a:ext uri="{FF2B5EF4-FFF2-40B4-BE49-F238E27FC236}">
                  <a16:creationId xmlns:a16="http://schemas.microsoft.com/office/drawing/2014/main" id="{4FA59031-A4ED-5F7B-8163-103253D2FFDC}"/>
                </a:ext>
              </a:extLst>
            </p:cNvPr>
            <p:cNvSpPr>
              <a:spLocks noChangeArrowheads="1"/>
            </p:cNvSpPr>
            <p:nvPr/>
          </p:nvSpPr>
          <p:spPr bwMode="auto">
            <a:xfrm>
              <a:off x="1246188" y="4103688"/>
              <a:ext cx="4429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CC"/>
                  </a:solidFill>
                  <a:effectLst/>
                  <a:latin typeface="Calibri" panose="020F0502020204030204" pitchFamily="34" charset="0"/>
                </a:rPr>
                <a:t>FULL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4">
              <a:extLst>
                <a:ext uri="{FF2B5EF4-FFF2-40B4-BE49-F238E27FC236}">
                  <a16:creationId xmlns:a16="http://schemas.microsoft.com/office/drawing/2014/main" id="{FFE3AA06-2F33-6684-A653-9AE8ABBD44F3}"/>
                </a:ext>
              </a:extLst>
            </p:cNvPr>
            <p:cNvSpPr>
              <a:spLocks noChangeArrowheads="1"/>
            </p:cNvSpPr>
            <p:nvPr/>
          </p:nvSpPr>
          <p:spPr bwMode="auto">
            <a:xfrm>
              <a:off x="3244850" y="4052888"/>
              <a:ext cx="1082675" cy="320675"/>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5">
              <a:extLst>
                <a:ext uri="{FF2B5EF4-FFF2-40B4-BE49-F238E27FC236}">
                  <a16:creationId xmlns:a16="http://schemas.microsoft.com/office/drawing/2014/main" id="{2EC3B636-E548-B78C-D787-C27CCAFD7002}"/>
                </a:ext>
              </a:extLst>
            </p:cNvPr>
            <p:cNvSpPr>
              <a:spLocks noChangeArrowheads="1"/>
            </p:cNvSpPr>
            <p:nvPr/>
          </p:nvSpPr>
          <p:spPr bwMode="auto">
            <a:xfrm>
              <a:off x="3244850" y="4052888"/>
              <a:ext cx="1082675" cy="320675"/>
            </a:xfrm>
            <a:prstGeom prst="rect">
              <a:avLst/>
            </a:pr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6">
              <a:extLst>
                <a:ext uri="{FF2B5EF4-FFF2-40B4-BE49-F238E27FC236}">
                  <a16:creationId xmlns:a16="http://schemas.microsoft.com/office/drawing/2014/main" id="{93E342F9-BE83-40EB-528C-21D16BC837EE}"/>
                </a:ext>
              </a:extLst>
            </p:cNvPr>
            <p:cNvSpPr>
              <a:spLocks noChangeArrowheads="1"/>
            </p:cNvSpPr>
            <p:nvPr/>
          </p:nvSpPr>
          <p:spPr bwMode="auto">
            <a:xfrm>
              <a:off x="3492500" y="4121150"/>
              <a:ext cx="6810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CC"/>
                  </a:solidFill>
                  <a:effectLst/>
                  <a:latin typeface="Calibri" panose="020F0502020204030204" pitchFamily="34" charset="0"/>
                </a:rPr>
                <a:t>In Transit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Freeform 37">
              <a:extLst>
                <a:ext uri="{FF2B5EF4-FFF2-40B4-BE49-F238E27FC236}">
                  <a16:creationId xmlns:a16="http://schemas.microsoft.com/office/drawing/2014/main" id="{B0D6B8F1-07BA-AAFC-BAA0-2AE4A72A9634}"/>
                </a:ext>
              </a:extLst>
            </p:cNvPr>
            <p:cNvSpPr>
              <a:spLocks/>
            </p:cNvSpPr>
            <p:nvPr/>
          </p:nvSpPr>
          <p:spPr bwMode="auto">
            <a:xfrm>
              <a:off x="2027238" y="4114800"/>
              <a:ext cx="1150937" cy="198438"/>
            </a:xfrm>
            <a:custGeom>
              <a:avLst/>
              <a:gdLst>
                <a:gd name="T0" fmla="*/ 725 w 725"/>
                <a:gd name="T1" fmla="*/ 31 h 125"/>
                <a:gd name="T2" fmla="*/ 63 w 725"/>
                <a:gd name="T3" fmla="*/ 31 h 125"/>
                <a:gd name="T4" fmla="*/ 63 w 725"/>
                <a:gd name="T5" fmla="*/ 0 h 125"/>
                <a:gd name="T6" fmla="*/ 0 w 725"/>
                <a:gd name="T7" fmla="*/ 62 h 125"/>
                <a:gd name="T8" fmla="*/ 63 w 725"/>
                <a:gd name="T9" fmla="*/ 125 h 125"/>
                <a:gd name="T10" fmla="*/ 63 w 725"/>
                <a:gd name="T11" fmla="*/ 93 h 125"/>
                <a:gd name="T12" fmla="*/ 725 w 725"/>
                <a:gd name="T13" fmla="*/ 93 h 125"/>
                <a:gd name="T14" fmla="*/ 725 w 725"/>
                <a:gd name="T15" fmla="*/ 3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125">
                  <a:moveTo>
                    <a:pt x="725" y="31"/>
                  </a:moveTo>
                  <a:lnTo>
                    <a:pt x="63" y="31"/>
                  </a:lnTo>
                  <a:lnTo>
                    <a:pt x="63" y="0"/>
                  </a:lnTo>
                  <a:lnTo>
                    <a:pt x="0" y="62"/>
                  </a:lnTo>
                  <a:lnTo>
                    <a:pt x="63" y="125"/>
                  </a:lnTo>
                  <a:lnTo>
                    <a:pt x="63" y="93"/>
                  </a:lnTo>
                  <a:lnTo>
                    <a:pt x="725" y="93"/>
                  </a:lnTo>
                  <a:lnTo>
                    <a:pt x="725" y="3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38">
              <a:extLst>
                <a:ext uri="{FF2B5EF4-FFF2-40B4-BE49-F238E27FC236}">
                  <a16:creationId xmlns:a16="http://schemas.microsoft.com/office/drawing/2014/main" id="{29D639F1-444C-C754-01E5-CB7648D2D852}"/>
                </a:ext>
              </a:extLst>
            </p:cNvPr>
            <p:cNvSpPr>
              <a:spLocks/>
            </p:cNvSpPr>
            <p:nvPr/>
          </p:nvSpPr>
          <p:spPr bwMode="auto">
            <a:xfrm>
              <a:off x="2027238" y="4114800"/>
              <a:ext cx="1150937" cy="198438"/>
            </a:xfrm>
            <a:custGeom>
              <a:avLst/>
              <a:gdLst>
                <a:gd name="T0" fmla="*/ 725 w 725"/>
                <a:gd name="T1" fmla="*/ 31 h 125"/>
                <a:gd name="T2" fmla="*/ 63 w 725"/>
                <a:gd name="T3" fmla="*/ 31 h 125"/>
                <a:gd name="T4" fmla="*/ 63 w 725"/>
                <a:gd name="T5" fmla="*/ 0 h 125"/>
                <a:gd name="T6" fmla="*/ 0 w 725"/>
                <a:gd name="T7" fmla="*/ 62 h 125"/>
                <a:gd name="T8" fmla="*/ 63 w 725"/>
                <a:gd name="T9" fmla="*/ 125 h 125"/>
                <a:gd name="T10" fmla="*/ 63 w 725"/>
                <a:gd name="T11" fmla="*/ 93 h 125"/>
                <a:gd name="T12" fmla="*/ 725 w 725"/>
                <a:gd name="T13" fmla="*/ 93 h 125"/>
                <a:gd name="T14" fmla="*/ 725 w 725"/>
                <a:gd name="T15" fmla="*/ 3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125">
                  <a:moveTo>
                    <a:pt x="725" y="31"/>
                  </a:moveTo>
                  <a:lnTo>
                    <a:pt x="63" y="31"/>
                  </a:lnTo>
                  <a:lnTo>
                    <a:pt x="63" y="0"/>
                  </a:lnTo>
                  <a:lnTo>
                    <a:pt x="0" y="62"/>
                  </a:lnTo>
                  <a:lnTo>
                    <a:pt x="63" y="125"/>
                  </a:lnTo>
                  <a:lnTo>
                    <a:pt x="63" y="93"/>
                  </a:lnTo>
                  <a:lnTo>
                    <a:pt x="725" y="93"/>
                  </a:lnTo>
                  <a:lnTo>
                    <a:pt x="725" y="31"/>
                  </a:lnTo>
                  <a:close/>
                </a:path>
              </a:pathLst>
            </a:custGeom>
            <a:noFill/>
            <a:ln w="12700"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39">
              <a:extLst>
                <a:ext uri="{FF2B5EF4-FFF2-40B4-BE49-F238E27FC236}">
                  <a16:creationId xmlns:a16="http://schemas.microsoft.com/office/drawing/2014/main" id="{581D5448-5EED-3593-7968-7D168910453E}"/>
                </a:ext>
              </a:extLst>
            </p:cNvPr>
            <p:cNvSpPr>
              <a:spLocks/>
            </p:cNvSpPr>
            <p:nvPr/>
          </p:nvSpPr>
          <p:spPr bwMode="auto">
            <a:xfrm>
              <a:off x="3698875" y="5245100"/>
              <a:ext cx="160337" cy="296863"/>
            </a:xfrm>
            <a:custGeom>
              <a:avLst/>
              <a:gdLst>
                <a:gd name="T0" fmla="*/ 0 w 101"/>
                <a:gd name="T1" fmla="*/ 51 h 187"/>
                <a:gd name="T2" fmla="*/ 50 w 101"/>
                <a:gd name="T3" fmla="*/ 0 h 187"/>
                <a:gd name="T4" fmla="*/ 101 w 101"/>
                <a:gd name="T5" fmla="*/ 51 h 187"/>
                <a:gd name="T6" fmla="*/ 76 w 101"/>
                <a:gd name="T7" fmla="*/ 51 h 187"/>
                <a:gd name="T8" fmla="*/ 76 w 101"/>
                <a:gd name="T9" fmla="*/ 187 h 187"/>
                <a:gd name="T10" fmla="*/ 25 w 101"/>
                <a:gd name="T11" fmla="*/ 187 h 187"/>
                <a:gd name="T12" fmla="*/ 25 w 101"/>
                <a:gd name="T13" fmla="*/ 51 h 187"/>
                <a:gd name="T14" fmla="*/ 0 w 101"/>
                <a:gd name="T15" fmla="*/ 5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7">
                  <a:moveTo>
                    <a:pt x="0" y="51"/>
                  </a:moveTo>
                  <a:lnTo>
                    <a:pt x="50" y="0"/>
                  </a:lnTo>
                  <a:lnTo>
                    <a:pt x="101" y="51"/>
                  </a:lnTo>
                  <a:lnTo>
                    <a:pt x="76" y="51"/>
                  </a:lnTo>
                  <a:lnTo>
                    <a:pt x="76" y="187"/>
                  </a:lnTo>
                  <a:lnTo>
                    <a:pt x="25" y="187"/>
                  </a:lnTo>
                  <a:lnTo>
                    <a:pt x="25" y="51"/>
                  </a:lnTo>
                  <a:lnTo>
                    <a:pt x="0" y="51"/>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40">
              <a:extLst>
                <a:ext uri="{FF2B5EF4-FFF2-40B4-BE49-F238E27FC236}">
                  <a16:creationId xmlns:a16="http://schemas.microsoft.com/office/drawing/2014/main" id="{D9E3D048-4835-6EE2-B6B5-BB4C59807CCB}"/>
                </a:ext>
              </a:extLst>
            </p:cNvPr>
            <p:cNvSpPr>
              <a:spLocks/>
            </p:cNvSpPr>
            <p:nvPr/>
          </p:nvSpPr>
          <p:spPr bwMode="auto">
            <a:xfrm>
              <a:off x="3698875" y="5245100"/>
              <a:ext cx="160337" cy="296863"/>
            </a:xfrm>
            <a:custGeom>
              <a:avLst/>
              <a:gdLst>
                <a:gd name="T0" fmla="*/ 0 w 101"/>
                <a:gd name="T1" fmla="*/ 51 h 187"/>
                <a:gd name="T2" fmla="*/ 50 w 101"/>
                <a:gd name="T3" fmla="*/ 0 h 187"/>
                <a:gd name="T4" fmla="*/ 101 w 101"/>
                <a:gd name="T5" fmla="*/ 51 h 187"/>
                <a:gd name="T6" fmla="*/ 76 w 101"/>
                <a:gd name="T7" fmla="*/ 51 h 187"/>
                <a:gd name="T8" fmla="*/ 76 w 101"/>
                <a:gd name="T9" fmla="*/ 187 h 187"/>
                <a:gd name="T10" fmla="*/ 25 w 101"/>
                <a:gd name="T11" fmla="*/ 187 h 187"/>
                <a:gd name="T12" fmla="*/ 25 w 101"/>
                <a:gd name="T13" fmla="*/ 51 h 187"/>
                <a:gd name="T14" fmla="*/ 0 w 101"/>
                <a:gd name="T15" fmla="*/ 5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7">
                  <a:moveTo>
                    <a:pt x="0" y="51"/>
                  </a:moveTo>
                  <a:lnTo>
                    <a:pt x="50" y="0"/>
                  </a:lnTo>
                  <a:lnTo>
                    <a:pt x="101" y="51"/>
                  </a:lnTo>
                  <a:lnTo>
                    <a:pt x="76" y="51"/>
                  </a:lnTo>
                  <a:lnTo>
                    <a:pt x="76" y="187"/>
                  </a:lnTo>
                  <a:lnTo>
                    <a:pt x="25" y="187"/>
                  </a:lnTo>
                  <a:lnTo>
                    <a:pt x="25" y="51"/>
                  </a:lnTo>
                  <a:lnTo>
                    <a:pt x="0" y="51"/>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41">
              <a:extLst>
                <a:ext uri="{FF2B5EF4-FFF2-40B4-BE49-F238E27FC236}">
                  <a16:creationId xmlns:a16="http://schemas.microsoft.com/office/drawing/2014/main" id="{4CCF64F9-8F40-D969-E34C-EE6FE1FA047F}"/>
                </a:ext>
              </a:extLst>
            </p:cNvPr>
            <p:cNvSpPr>
              <a:spLocks/>
            </p:cNvSpPr>
            <p:nvPr/>
          </p:nvSpPr>
          <p:spPr bwMode="auto">
            <a:xfrm>
              <a:off x="3698875" y="4456113"/>
              <a:ext cx="160337" cy="296863"/>
            </a:xfrm>
            <a:custGeom>
              <a:avLst/>
              <a:gdLst>
                <a:gd name="T0" fmla="*/ 0 w 101"/>
                <a:gd name="T1" fmla="*/ 50 h 187"/>
                <a:gd name="T2" fmla="*/ 50 w 101"/>
                <a:gd name="T3" fmla="*/ 0 h 187"/>
                <a:gd name="T4" fmla="*/ 101 w 101"/>
                <a:gd name="T5" fmla="*/ 50 h 187"/>
                <a:gd name="T6" fmla="*/ 76 w 101"/>
                <a:gd name="T7" fmla="*/ 50 h 187"/>
                <a:gd name="T8" fmla="*/ 76 w 101"/>
                <a:gd name="T9" fmla="*/ 187 h 187"/>
                <a:gd name="T10" fmla="*/ 25 w 101"/>
                <a:gd name="T11" fmla="*/ 187 h 187"/>
                <a:gd name="T12" fmla="*/ 25 w 101"/>
                <a:gd name="T13" fmla="*/ 50 h 187"/>
                <a:gd name="T14" fmla="*/ 0 w 101"/>
                <a:gd name="T15" fmla="*/ 5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7">
                  <a:moveTo>
                    <a:pt x="0" y="50"/>
                  </a:moveTo>
                  <a:lnTo>
                    <a:pt x="50" y="0"/>
                  </a:lnTo>
                  <a:lnTo>
                    <a:pt x="101" y="50"/>
                  </a:lnTo>
                  <a:lnTo>
                    <a:pt x="76" y="50"/>
                  </a:lnTo>
                  <a:lnTo>
                    <a:pt x="76" y="187"/>
                  </a:lnTo>
                  <a:lnTo>
                    <a:pt x="25" y="187"/>
                  </a:lnTo>
                  <a:lnTo>
                    <a:pt x="25" y="50"/>
                  </a:lnTo>
                  <a:lnTo>
                    <a:pt x="0" y="5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42">
              <a:extLst>
                <a:ext uri="{FF2B5EF4-FFF2-40B4-BE49-F238E27FC236}">
                  <a16:creationId xmlns:a16="http://schemas.microsoft.com/office/drawing/2014/main" id="{69A0B474-4153-822F-369D-66A6742DDE23}"/>
                </a:ext>
              </a:extLst>
            </p:cNvPr>
            <p:cNvSpPr>
              <a:spLocks/>
            </p:cNvSpPr>
            <p:nvPr/>
          </p:nvSpPr>
          <p:spPr bwMode="auto">
            <a:xfrm>
              <a:off x="3698875" y="4456113"/>
              <a:ext cx="160337" cy="296863"/>
            </a:xfrm>
            <a:custGeom>
              <a:avLst/>
              <a:gdLst>
                <a:gd name="T0" fmla="*/ 0 w 101"/>
                <a:gd name="T1" fmla="*/ 50 h 187"/>
                <a:gd name="T2" fmla="*/ 50 w 101"/>
                <a:gd name="T3" fmla="*/ 0 h 187"/>
                <a:gd name="T4" fmla="*/ 101 w 101"/>
                <a:gd name="T5" fmla="*/ 50 h 187"/>
                <a:gd name="T6" fmla="*/ 76 w 101"/>
                <a:gd name="T7" fmla="*/ 50 h 187"/>
                <a:gd name="T8" fmla="*/ 76 w 101"/>
                <a:gd name="T9" fmla="*/ 187 h 187"/>
                <a:gd name="T10" fmla="*/ 25 w 101"/>
                <a:gd name="T11" fmla="*/ 187 h 187"/>
                <a:gd name="T12" fmla="*/ 25 w 101"/>
                <a:gd name="T13" fmla="*/ 50 h 187"/>
                <a:gd name="T14" fmla="*/ 0 w 101"/>
                <a:gd name="T15" fmla="*/ 5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7">
                  <a:moveTo>
                    <a:pt x="0" y="50"/>
                  </a:moveTo>
                  <a:lnTo>
                    <a:pt x="50" y="0"/>
                  </a:lnTo>
                  <a:lnTo>
                    <a:pt x="101" y="50"/>
                  </a:lnTo>
                  <a:lnTo>
                    <a:pt x="76" y="50"/>
                  </a:lnTo>
                  <a:lnTo>
                    <a:pt x="76" y="187"/>
                  </a:lnTo>
                  <a:lnTo>
                    <a:pt x="25" y="187"/>
                  </a:lnTo>
                  <a:lnTo>
                    <a:pt x="25" y="50"/>
                  </a:lnTo>
                  <a:lnTo>
                    <a:pt x="0" y="50"/>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43">
              <a:extLst>
                <a:ext uri="{FF2B5EF4-FFF2-40B4-BE49-F238E27FC236}">
                  <a16:creationId xmlns:a16="http://schemas.microsoft.com/office/drawing/2014/main" id="{F252C4BB-496C-42AD-F415-B384231012B5}"/>
                </a:ext>
              </a:extLst>
            </p:cNvPr>
            <p:cNvSpPr>
              <a:spLocks/>
            </p:cNvSpPr>
            <p:nvPr/>
          </p:nvSpPr>
          <p:spPr bwMode="auto">
            <a:xfrm>
              <a:off x="1338263" y="4424363"/>
              <a:ext cx="160337" cy="295275"/>
            </a:xfrm>
            <a:custGeom>
              <a:avLst/>
              <a:gdLst>
                <a:gd name="T0" fmla="*/ 0 w 101"/>
                <a:gd name="T1" fmla="*/ 135 h 186"/>
                <a:gd name="T2" fmla="*/ 51 w 101"/>
                <a:gd name="T3" fmla="*/ 186 h 186"/>
                <a:gd name="T4" fmla="*/ 101 w 101"/>
                <a:gd name="T5" fmla="*/ 135 h 186"/>
                <a:gd name="T6" fmla="*/ 76 w 101"/>
                <a:gd name="T7" fmla="*/ 135 h 186"/>
                <a:gd name="T8" fmla="*/ 76 w 101"/>
                <a:gd name="T9" fmla="*/ 0 h 186"/>
                <a:gd name="T10" fmla="*/ 26 w 101"/>
                <a:gd name="T11" fmla="*/ 0 h 186"/>
                <a:gd name="T12" fmla="*/ 26 w 101"/>
                <a:gd name="T13" fmla="*/ 135 h 186"/>
                <a:gd name="T14" fmla="*/ 0 w 101"/>
                <a:gd name="T15" fmla="*/ 135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6">
                  <a:moveTo>
                    <a:pt x="0" y="135"/>
                  </a:moveTo>
                  <a:lnTo>
                    <a:pt x="51" y="186"/>
                  </a:lnTo>
                  <a:lnTo>
                    <a:pt x="101" y="135"/>
                  </a:lnTo>
                  <a:lnTo>
                    <a:pt x="76" y="135"/>
                  </a:lnTo>
                  <a:lnTo>
                    <a:pt x="76" y="0"/>
                  </a:lnTo>
                  <a:lnTo>
                    <a:pt x="26" y="0"/>
                  </a:lnTo>
                  <a:lnTo>
                    <a:pt x="26" y="135"/>
                  </a:lnTo>
                  <a:lnTo>
                    <a:pt x="0" y="135"/>
                  </a:lnTo>
                  <a:close/>
                </a:path>
              </a:pathLst>
            </a:custGeom>
            <a:solidFill>
              <a:srgbClr val="1FE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44">
              <a:extLst>
                <a:ext uri="{FF2B5EF4-FFF2-40B4-BE49-F238E27FC236}">
                  <a16:creationId xmlns:a16="http://schemas.microsoft.com/office/drawing/2014/main" id="{252BF71B-44A7-A262-1469-1F57C708A241}"/>
                </a:ext>
              </a:extLst>
            </p:cNvPr>
            <p:cNvSpPr>
              <a:spLocks/>
            </p:cNvSpPr>
            <p:nvPr/>
          </p:nvSpPr>
          <p:spPr bwMode="auto">
            <a:xfrm>
              <a:off x="1338263" y="4424363"/>
              <a:ext cx="160337" cy="295275"/>
            </a:xfrm>
            <a:custGeom>
              <a:avLst/>
              <a:gdLst>
                <a:gd name="T0" fmla="*/ 0 w 101"/>
                <a:gd name="T1" fmla="*/ 135 h 186"/>
                <a:gd name="T2" fmla="*/ 51 w 101"/>
                <a:gd name="T3" fmla="*/ 186 h 186"/>
                <a:gd name="T4" fmla="*/ 101 w 101"/>
                <a:gd name="T5" fmla="*/ 135 h 186"/>
                <a:gd name="T6" fmla="*/ 76 w 101"/>
                <a:gd name="T7" fmla="*/ 135 h 186"/>
                <a:gd name="T8" fmla="*/ 76 w 101"/>
                <a:gd name="T9" fmla="*/ 0 h 186"/>
                <a:gd name="T10" fmla="*/ 26 w 101"/>
                <a:gd name="T11" fmla="*/ 0 h 186"/>
                <a:gd name="T12" fmla="*/ 26 w 101"/>
                <a:gd name="T13" fmla="*/ 135 h 186"/>
                <a:gd name="T14" fmla="*/ 0 w 101"/>
                <a:gd name="T15" fmla="*/ 135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6">
                  <a:moveTo>
                    <a:pt x="0" y="135"/>
                  </a:moveTo>
                  <a:lnTo>
                    <a:pt x="51" y="186"/>
                  </a:lnTo>
                  <a:lnTo>
                    <a:pt x="101" y="135"/>
                  </a:lnTo>
                  <a:lnTo>
                    <a:pt x="76" y="135"/>
                  </a:lnTo>
                  <a:lnTo>
                    <a:pt x="76" y="0"/>
                  </a:lnTo>
                  <a:lnTo>
                    <a:pt x="26" y="0"/>
                  </a:lnTo>
                  <a:lnTo>
                    <a:pt x="26" y="135"/>
                  </a:lnTo>
                  <a:lnTo>
                    <a:pt x="0" y="135"/>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45">
              <a:extLst>
                <a:ext uri="{FF2B5EF4-FFF2-40B4-BE49-F238E27FC236}">
                  <a16:creationId xmlns:a16="http://schemas.microsoft.com/office/drawing/2014/main" id="{E29E2363-5630-B340-F08D-D5F7A872F985}"/>
                </a:ext>
              </a:extLst>
            </p:cNvPr>
            <p:cNvSpPr>
              <a:spLocks/>
            </p:cNvSpPr>
            <p:nvPr/>
          </p:nvSpPr>
          <p:spPr bwMode="auto">
            <a:xfrm>
              <a:off x="1338263" y="5368925"/>
              <a:ext cx="160337" cy="295275"/>
            </a:xfrm>
            <a:custGeom>
              <a:avLst/>
              <a:gdLst>
                <a:gd name="T0" fmla="*/ 0 w 101"/>
                <a:gd name="T1" fmla="*/ 136 h 186"/>
                <a:gd name="T2" fmla="*/ 51 w 101"/>
                <a:gd name="T3" fmla="*/ 186 h 186"/>
                <a:gd name="T4" fmla="*/ 101 w 101"/>
                <a:gd name="T5" fmla="*/ 136 h 186"/>
                <a:gd name="T6" fmla="*/ 76 w 101"/>
                <a:gd name="T7" fmla="*/ 136 h 186"/>
                <a:gd name="T8" fmla="*/ 76 w 101"/>
                <a:gd name="T9" fmla="*/ 0 h 186"/>
                <a:gd name="T10" fmla="*/ 26 w 101"/>
                <a:gd name="T11" fmla="*/ 0 h 186"/>
                <a:gd name="T12" fmla="*/ 26 w 101"/>
                <a:gd name="T13" fmla="*/ 136 h 186"/>
                <a:gd name="T14" fmla="*/ 0 w 101"/>
                <a:gd name="T15" fmla="*/ 13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6">
                  <a:moveTo>
                    <a:pt x="0" y="136"/>
                  </a:moveTo>
                  <a:lnTo>
                    <a:pt x="51" y="186"/>
                  </a:lnTo>
                  <a:lnTo>
                    <a:pt x="101" y="136"/>
                  </a:lnTo>
                  <a:lnTo>
                    <a:pt x="76" y="136"/>
                  </a:lnTo>
                  <a:lnTo>
                    <a:pt x="76" y="0"/>
                  </a:lnTo>
                  <a:lnTo>
                    <a:pt x="26" y="0"/>
                  </a:lnTo>
                  <a:lnTo>
                    <a:pt x="26" y="136"/>
                  </a:lnTo>
                  <a:lnTo>
                    <a:pt x="0" y="136"/>
                  </a:lnTo>
                  <a:close/>
                </a:path>
              </a:pathLst>
            </a:custGeom>
            <a:solidFill>
              <a:srgbClr val="1FE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a:extLst>
                <a:ext uri="{FF2B5EF4-FFF2-40B4-BE49-F238E27FC236}">
                  <a16:creationId xmlns:a16="http://schemas.microsoft.com/office/drawing/2014/main" id="{AECAE3C8-7038-756D-C386-FDA5E59D31EC}"/>
                </a:ext>
              </a:extLst>
            </p:cNvPr>
            <p:cNvSpPr>
              <a:spLocks/>
            </p:cNvSpPr>
            <p:nvPr/>
          </p:nvSpPr>
          <p:spPr bwMode="auto">
            <a:xfrm>
              <a:off x="1338263" y="5368925"/>
              <a:ext cx="160337" cy="295275"/>
            </a:xfrm>
            <a:custGeom>
              <a:avLst/>
              <a:gdLst>
                <a:gd name="T0" fmla="*/ 0 w 101"/>
                <a:gd name="T1" fmla="*/ 136 h 186"/>
                <a:gd name="T2" fmla="*/ 51 w 101"/>
                <a:gd name="T3" fmla="*/ 186 h 186"/>
                <a:gd name="T4" fmla="*/ 101 w 101"/>
                <a:gd name="T5" fmla="*/ 136 h 186"/>
                <a:gd name="T6" fmla="*/ 76 w 101"/>
                <a:gd name="T7" fmla="*/ 136 h 186"/>
                <a:gd name="T8" fmla="*/ 76 w 101"/>
                <a:gd name="T9" fmla="*/ 0 h 186"/>
                <a:gd name="T10" fmla="*/ 26 w 101"/>
                <a:gd name="T11" fmla="*/ 0 h 186"/>
                <a:gd name="T12" fmla="*/ 26 w 101"/>
                <a:gd name="T13" fmla="*/ 136 h 186"/>
                <a:gd name="T14" fmla="*/ 0 w 101"/>
                <a:gd name="T15" fmla="*/ 13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6">
                  <a:moveTo>
                    <a:pt x="0" y="136"/>
                  </a:moveTo>
                  <a:lnTo>
                    <a:pt x="51" y="186"/>
                  </a:lnTo>
                  <a:lnTo>
                    <a:pt x="101" y="136"/>
                  </a:lnTo>
                  <a:lnTo>
                    <a:pt x="76" y="136"/>
                  </a:lnTo>
                  <a:lnTo>
                    <a:pt x="76" y="0"/>
                  </a:lnTo>
                  <a:lnTo>
                    <a:pt x="26" y="0"/>
                  </a:lnTo>
                  <a:lnTo>
                    <a:pt x="26" y="136"/>
                  </a:lnTo>
                  <a:lnTo>
                    <a:pt x="0" y="136"/>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4691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US" dirty="0"/>
              <a:t>1.  KANBAN – Introduction</a:t>
            </a:r>
            <a:br>
              <a:rPr lang="en-GB" dirty="0"/>
            </a:br>
            <a:r>
              <a:rPr lang="en-GB" sz="2400" dirty="0"/>
              <a:t>      Major Prerequisites for Implementing Kanban</a:t>
            </a: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8</a:t>
            </a:fld>
            <a:endParaRPr lang="en-GB" dirty="0"/>
          </a:p>
        </p:txBody>
      </p:sp>
      <p:sp>
        <p:nvSpPr>
          <p:cNvPr id="12" name="TextBox 11">
            <a:extLst>
              <a:ext uri="{FF2B5EF4-FFF2-40B4-BE49-F238E27FC236}">
                <a16:creationId xmlns:a16="http://schemas.microsoft.com/office/drawing/2014/main" id="{F87D1B77-5F73-AF99-908A-B13DAF8999F3}"/>
              </a:ext>
            </a:extLst>
          </p:cNvPr>
          <p:cNvSpPr txBox="1"/>
          <p:nvPr/>
        </p:nvSpPr>
        <p:spPr>
          <a:xfrm>
            <a:off x="753034" y="1721182"/>
            <a:ext cx="10335026" cy="4093428"/>
          </a:xfrm>
          <a:prstGeom prst="rect">
            <a:avLst/>
          </a:prstGeom>
          <a:noFill/>
        </p:spPr>
        <p:txBody>
          <a:bodyPr wrap="square" lIns="0" tIns="0" rIns="0" bIns="0" rtlCol="0">
            <a:spAutoFit/>
          </a:bodyPr>
          <a:lstStyle/>
          <a:p>
            <a:pPr marL="285750" indent="-285750" rtl="0">
              <a:spcAft>
                <a:spcPts val="1200"/>
              </a:spcAft>
              <a:buClrTx/>
              <a:buSzPct val="120000"/>
              <a:buFont typeface="Arial" panose="020B0604020202020204" pitchFamily="34" charset="0"/>
              <a:buChar char="•"/>
            </a:pPr>
            <a:r>
              <a:rPr lang="en-US" sz="1600" b="1" i="0" u="none" strike="noStrike" kern="1200" baseline="0" dirty="0">
                <a:solidFill>
                  <a:srgbClr val="000000"/>
                </a:solidFill>
                <a:latin typeface="Calibri" panose="020F0502020204030204" pitchFamily="34" charset="0"/>
              </a:rPr>
              <a:t>Harmonization and Standardization of the production program</a:t>
            </a:r>
            <a:r>
              <a:rPr lang="en-US" sz="1400" b="0" i="0" u="none" strike="noStrike" kern="1200" baseline="0" dirty="0">
                <a:solidFill>
                  <a:srgbClr val="000000"/>
                </a:solidFill>
                <a:latin typeface="Calibri" panose="020F0502020204030204" pitchFamily="34" charset="0"/>
              </a:rPr>
              <a:t>.</a:t>
            </a:r>
            <a:br>
              <a:rPr lang="en-US" sz="1400" b="0" i="0" u="none" strike="noStrike" kern="1200" baseline="0" dirty="0">
                <a:solidFill>
                  <a:srgbClr val="000000"/>
                </a:solidFill>
                <a:latin typeface="Calibri" panose="020F0502020204030204" pitchFamily="34" charset="0"/>
              </a:rPr>
            </a:br>
            <a:r>
              <a:rPr lang="en-US" sz="1400" b="0" i="0" u="none" strike="noStrike" kern="1200" baseline="0" dirty="0">
                <a:solidFill>
                  <a:srgbClr val="000000"/>
                </a:solidFill>
              </a:rPr>
              <a:t>Steady parts consumption minimizes fluctuation on the shop floor, and this leads to a more stable production process</a:t>
            </a:r>
            <a:r>
              <a:rPr lang="en-US" sz="1400" b="0" i="0" u="none" strike="noStrike" kern="1200" baseline="0" dirty="0"/>
              <a:t>. Consumption of parts must be relatively constant within a period that is longer than the replenishment lead time of a Kanban container.</a:t>
            </a:r>
          </a:p>
          <a:p>
            <a:pPr marL="285750" indent="-285750" rtl="0">
              <a:spcAft>
                <a:spcPts val="1200"/>
              </a:spcAft>
              <a:buClrTx/>
              <a:buSzPct val="120000"/>
              <a:buFont typeface="Arial" panose="020B0604020202020204" pitchFamily="34" charset="0"/>
              <a:buChar char="•"/>
            </a:pPr>
            <a:r>
              <a:rPr lang="en-US" sz="1600" b="1" dirty="0">
                <a:solidFill>
                  <a:srgbClr val="000000"/>
                </a:solidFill>
                <a:latin typeface="Calibri" panose="020F0502020204030204" pitchFamily="34" charset="0"/>
              </a:rPr>
              <a:t>Material flow-oriented workshop organization </a:t>
            </a:r>
            <a:br>
              <a:rPr lang="en-US" sz="1400" b="0" i="0" u="none" strike="noStrike" kern="1200" baseline="0" dirty="0">
                <a:solidFill>
                  <a:srgbClr val="000000"/>
                </a:solidFill>
                <a:latin typeface="Calibri" panose="020F0502020204030204" pitchFamily="34" charset="0"/>
              </a:rPr>
            </a:br>
            <a:r>
              <a:rPr lang="en-US" sz="1400" b="0" i="0" u="none" strike="noStrike" kern="1200" baseline="0" dirty="0">
                <a:solidFill>
                  <a:srgbClr val="000000"/>
                </a:solidFill>
              </a:rPr>
              <a:t>The nature of the layout must be a process-oriented resource design, i.e., it must be process-flow orientated.</a:t>
            </a:r>
          </a:p>
          <a:p>
            <a:pPr marL="285750" indent="-285750" rtl="0">
              <a:spcAft>
                <a:spcPts val="1200"/>
              </a:spcAft>
              <a:buClrTx/>
              <a:buSzPct val="120000"/>
              <a:buFont typeface="Arial" panose="020B0604020202020204" pitchFamily="34" charset="0"/>
              <a:buChar char="•"/>
            </a:pPr>
            <a:r>
              <a:rPr lang="en-US" sz="1600" b="1" i="0" u="none" strike="noStrike" kern="1200" baseline="0" dirty="0">
                <a:solidFill>
                  <a:srgbClr val="000000"/>
                </a:solidFill>
                <a:latin typeface="Calibri" panose="020F0502020204030204" pitchFamily="34" charset="0"/>
              </a:rPr>
              <a:t>Quality Assurance</a:t>
            </a:r>
            <a:br>
              <a:rPr lang="en-US" sz="1400" b="0" i="0" u="none" strike="noStrike" kern="1200" baseline="0" dirty="0">
                <a:solidFill>
                  <a:srgbClr val="000000"/>
                </a:solidFill>
                <a:latin typeface="Calibri" panose="020F0502020204030204" pitchFamily="34" charset="0"/>
              </a:rPr>
            </a:br>
            <a:r>
              <a:rPr lang="en-US" sz="1400" b="0" i="0" u="none" strike="noStrike" kern="1200" baseline="0" dirty="0">
                <a:solidFill>
                  <a:srgbClr val="000000"/>
                </a:solidFill>
              </a:rPr>
              <a:t>Since neither buffer no reserve parts are planned in this process the passing on of defective parts must stopped at all costs. </a:t>
            </a:r>
          </a:p>
          <a:p>
            <a:pPr marL="285750" indent="-285750" rtl="0">
              <a:spcAft>
                <a:spcPts val="1200"/>
              </a:spcAft>
              <a:buClrTx/>
              <a:buSzPct val="120000"/>
              <a:buFont typeface="Arial" panose="020B0604020202020204" pitchFamily="34" charset="0"/>
              <a:buChar char="•"/>
            </a:pPr>
            <a:r>
              <a:rPr lang="en-US" sz="1600" b="1" i="0" u="none" strike="noStrike" kern="1200" baseline="0" dirty="0">
                <a:solidFill>
                  <a:srgbClr val="000000"/>
                </a:solidFill>
                <a:latin typeface="Calibri" panose="020F0502020204030204" pitchFamily="34" charset="0"/>
              </a:rPr>
              <a:t>Smoothed production</a:t>
            </a:r>
            <a:br>
              <a:rPr lang="en-US" sz="1400" b="0" i="0" u="none" strike="noStrike" kern="1200" baseline="0" dirty="0">
                <a:solidFill>
                  <a:srgbClr val="000000"/>
                </a:solidFill>
                <a:latin typeface="Calibri" panose="020F0502020204030204" pitchFamily="34" charset="0"/>
              </a:rPr>
            </a:br>
            <a:r>
              <a:rPr lang="en-US" sz="1400" b="0" i="0" u="none" strike="noStrike" kern="1200" baseline="0" dirty="0"/>
              <a:t>The supply source must be capable of producing a large of small lots within a short period (Optimization methods for sequencing such as reduction in setup times must be practiced)</a:t>
            </a:r>
          </a:p>
          <a:p>
            <a:pPr marL="285750" indent="-285750" rtl="0">
              <a:buClrTx/>
              <a:buSzPct val="120000"/>
              <a:buFont typeface="Arial" panose="020B0604020202020204" pitchFamily="34" charset="0"/>
              <a:buChar char="•"/>
            </a:pPr>
            <a:r>
              <a:rPr lang="en-US" sz="1600" b="1" i="0" u="none" strike="noStrike" kern="1200" baseline="0" dirty="0">
                <a:solidFill>
                  <a:srgbClr val="000000"/>
                </a:solidFill>
                <a:latin typeface="Calibri" panose="020F0502020204030204" pitchFamily="34" charset="0"/>
              </a:rPr>
              <a:t>Shortening/Standardization of (transport) cycle times</a:t>
            </a:r>
            <a:br>
              <a:rPr lang="en-US" sz="1400" b="0" i="0" u="none" strike="noStrike" kern="1200" baseline="0" dirty="0">
                <a:solidFill>
                  <a:srgbClr val="000000"/>
                </a:solidFill>
                <a:latin typeface="Calibri" panose="020F0502020204030204" pitchFamily="34" charset="0"/>
              </a:rPr>
            </a:br>
            <a:r>
              <a:rPr lang="en-US" sz="1400" b="0" i="0" u="none" strike="noStrike" kern="1200" baseline="0" dirty="0">
                <a:solidFill>
                  <a:srgbClr val="000000"/>
                </a:solidFill>
              </a:rPr>
              <a:t>The reduction of inventories calls for increased transport effort. Effective material transport from upstream to downstream locations must be ensured. </a:t>
            </a:r>
            <a:endParaRPr lang="en-US" sz="1400" b="0" i="0" u="none" strike="noStrike" kern="1200" baseline="0" dirty="0">
              <a:solidFill>
                <a:srgbClr val="C00000"/>
              </a:solidFill>
            </a:endParaRPr>
          </a:p>
        </p:txBody>
      </p:sp>
    </p:spTree>
    <p:extLst>
      <p:ext uri="{BB962C8B-B14F-4D97-AF65-F5344CB8AC3E}">
        <p14:creationId xmlns:p14="http://schemas.microsoft.com/office/powerpoint/2010/main" val="277001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3CF35-FF09-4845-90A3-FE51E50591C6}"/>
              </a:ext>
            </a:extLst>
          </p:cNvPr>
          <p:cNvSpPr>
            <a:spLocks noGrp="1"/>
          </p:cNvSpPr>
          <p:nvPr>
            <p:ph type="title"/>
          </p:nvPr>
        </p:nvSpPr>
        <p:spPr/>
        <p:txBody>
          <a:bodyPr/>
          <a:lstStyle/>
          <a:p>
            <a:r>
              <a:rPr lang="en-GB" dirty="0"/>
              <a:t>2.  KANBAN Master Data</a:t>
            </a:r>
            <a:br>
              <a:rPr lang="en-GB" dirty="0"/>
            </a:br>
            <a:r>
              <a:rPr lang="en-GB" dirty="0"/>
              <a:t>     </a:t>
            </a:r>
            <a:r>
              <a:rPr lang="en-GB" sz="2400" dirty="0"/>
              <a:t>Production Supply Area</a:t>
            </a:r>
            <a:endParaRPr lang="en-GB" dirty="0"/>
          </a:p>
        </p:txBody>
      </p:sp>
      <p:sp>
        <p:nvSpPr>
          <p:cNvPr id="4" name="Date Placeholder 3">
            <a:extLst>
              <a:ext uri="{FF2B5EF4-FFF2-40B4-BE49-F238E27FC236}">
                <a16:creationId xmlns:a16="http://schemas.microsoft.com/office/drawing/2014/main" id="{C2634448-5FC8-47E2-8E9D-C0FB3B1E2B6D}"/>
              </a:ext>
            </a:extLst>
          </p:cNvPr>
          <p:cNvSpPr>
            <a:spLocks noGrp="1"/>
          </p:cNvSpPr>
          <p:nvPr>
            <p:ph type="dt" sz="half" idx="11"/>
          </p:nvPr>
        </p:nvSpPr>
        <p:spPr>
          <a:xfrm>
            <a:off x="158631" y="6502357"/>
            <a:ext cx="6866993" cy="107722"/>
          </a:xfrm>
        </p:spPr>
        <p:txBody>
          <a:bodyPr/>
          <a:lstStyle/>
          <a:p>
            <a:r>
              <a:rPr lang="en-US"/>
              <a:t>24.04.2023    How to handle scrap during production order | Becker Werner OG11 | OG11</a:t>
            </a:r>
            <a:endParaRPr lang="en-GB" dirty="0"/>
          </a:p>
        </p:txBody>
      </p:sp>
      <p:sp>
        <p:nvSpPr>
          <p:cNvPr id="5" name="Slide Number Placeholder 4">
            <a:extLst>
              <a:ext uri="{FF2B5EF4-FFF2-40B4-BE49-F238E27FC236}">
                <a16:creationId xmlns:a16="http://schemas.microsoft.com/office/drawing/2014/main" id="{38491248-F34C-45DF-8246-C3334B30005C}"/>
              </a:ext>
            </a:extLst>
          </p:cNvPr>
          <p:cNvSpPr>
            <a:spLocks noGrp="1"/>
          </p:cNvSpPr>
          <p:nvPr>
            <p:ph type="sldNum" sz="quarter" idx="13"/>
          </p:nvPr>
        </p:nvSpPr>
        <p:spPr>
          <a:xfrm>
            <a:off x="11245980" y="6602528"/>
            <a:ext cx="623608" cy="107722"/>
          </a:xfrm>
        </p:spPr>
        <p:txBody>
          <a:bodyPr/>
          <a:lstStyle/>
          <a:p>
            <a:fld id="{173FEA60-B56A-DE49-B4F9-939AB62E9280}" type="slidenum">
              <a:rPr lang="en-GB" smtClean="0"/>
              <a:pPr/>
              <a:t>9</a:t>
            </a:fld>
            <a:endParaRPr lang="en-GB" dirty="0"/>
          </a:p>
        </p:txBody>
      </p:sp>
      <p:sp>
        <p:nvSpPr>
          <p:cNvPr id="12" name="TextBox 11">
            <a:extLst>
              <a:ext uri="{FF2B5EF4-FFF2-40B4-BE49-F238E27FC236}">
                <a16:creationId xmlns:a16="http://schemas.microsoft.com/office/drawing/2014/main" id="{C898A752-E376-2403-708E-B8238D7964E2}"/>
              </a:ext>
            </a:extLst>
          </p:cNvPr>
          <p:cNvSpPr txBox="1"/>
          <p:nvPr/>
        </p:nvSpPr>
        <p:spPr>
          <a:xfrm>
            <a:off x="360758" y="1704008"/>
            <a:ext cx="5044954" cy="4355038"/>
          </a:xfrm>
          <a:prstGeom prst="rect">
            <a:avLst/>
          </a:prstGeom>
          <a:noFill/>
          <a:ln>
            <a:solidFill>
              <a:schemeClr val="tx1"/>
            </a:solidFill>
          </a:ln>
        </p:spPr>
        <p:txBody>
          <a:bodyPr wrap="square" lIns="91440" tIns="91440" rIns="91440" bIns="91440" rtlCol="0">
            <a:spAutoFit/>
          </a:bodyPr>
          <a:lstStyle/>
          <a:p>
            <a:pPr algn="l">
              <a:spcBef>
                <a:spcPts val="0"/>
              </a:spcBef>
            </a:pPr>
            <a:r>
              <a:rPr lang="en-US" sz="1600" b="1" dirty="0"/>
              <a:t>Production Supply Area (PSA)</a:t>
            </a:r>
          </a:p>
          <a:p>
            <a:pPr marL="182880" indent="-182880" algn="l">
              <a:spcAft>
                <a:spcPts val="600"/>
              </a:spcAft>
              <a:buClr>
                <a:schemeClr val="tx1"/>
              </a:buClr>
              <a:buSzPct val="125000"/>
              <a:buFont typeface="Arial" panose="020B0604020202020204" pitchFamily="34" charset="0"/>
              <a:buChar char="•"/>
            </a:pPr>
            <a:r>
              <a:rPr lang="en-US" sz="1400" dirty="0">
                <a:solidFill>
                  <a:srgbClr val="0000CC"/>
                </a:solidFill>
              </a:rPr>
              <a:t>Supply Area</a:t>
            </a:r>
            <a:r>
              <a:rPr lang="en-US" sz="1400" dirty="0"/>
              <a:t>: defines a physical area but is not an inventory object </a:t>
            </a:r>
            <a:r>
              <a:rPr lang="en-US" sz="1400" dirty="0">
                <a:sym typeface="Wingdings" panose="05000000000000000000" pitchFamily="2" charset="2"/>
              </a:rPr>
              <a:t> storage locations are assigned to the PSA for inventory management</a:t>
            </a:r>
          </a:p>
          <a:p>
            <a:pPr marL="182880" indent="-182880" algn="l">
              <a:spcAft>
                <a:spcPts val="600"/>
              </a:spcAft>
              <a:buClr>
                <a:schemeClr val="tx1"/>
              </a:buClr>
              <a:buSzPct val="125000"/>
              <a:buFont typeface="Arial" panose="020B0604020202020204" pitchFamily="34" charset="0"/>
              <a:buChar char="•"/>
            </a:pPr>
            <a:r>
              <a:rPr lang="en-US" sz="1400" dirty="0">
                <a:solidFill>
                  <a:srgbClr val="0000CC"/>
                </a:solidFill>
                <a:sym typeface="Wingdings" panose="05000000000000000000" pitchFamily="2" charset="2"/>
              </a:rPr>
              <a:t>Responsible</a:t>
            </a:r>
            <a:r>
              <a:rPr lang="en-US" sz="1400" dirty="0">
                <a:sym typeface="Wingdings" panose="05000000000000000000" pitchFamily="2" charset="2"/>
              </a:rPr>
              <a:t>: the person responsible is identified by the supply area; The person is responsible to monitor stocks at the supply area</a:t>
            </a:r>
          </a:p>
          <a:p>
            <a:pPr marL="182880" indent="-182880" algn="l">
              <a:spcAft>
                <a:spcPts val="600"/>
              </a:spcAft>
              <a:buClr>
                <a:schemeClr val="tx1"/>
              </a:buClr>
              <a:buSzPct val="125000"/>
              <a:buFont typeface="Arial" panose="020B0604020202020204" pitchFamily="34" charset="0"/>
              <a:buChar char="•"/>
            </a:pPr>
            <a:r>
              <a:rPr lang="en-US" sz="1400" dirty="0">
                <a:solidFill>
                  <a:srgbClr val="0000CC"/>
                </a:solidFill>
                <a:sym typeface="Wingdings" panose="05000000000000000000" pitchFamily="2" charset="2"/>
              </a:rPr>
              <a:t>Unloading Point</a:t>
            </a:r>
            <a:r>
              <a:rPr lang="en-US" sz="1400" dirty="0">
                <a:sym typeface="Wingdings" panose="05000000000000000000" pitchFamily="2" charset="2"/>
              </a:rPr>
              <a:t>: Used normally in external procurement processes since the supplier does not deliver directly the PSA. Irrelevant in our case</a:t>
            </a:r>
          </a:p>
          <a:p>
            <a:pPr marL="182880" indent="-182880" algn="l">
              <a:spcAft>
                <a:spcPts val="600"/>
              </a:spcAft>
              <a:buClr>
                <a:schemeClr val="tx1"/>
              </a:buClr>
              <a:buSzPct val="125000"/>
              <a:buFont typeface="Arial" panose="020B0604020202020204" pitchFamily="34" charset="0"/>
              <a:buChar char="•"/>
            </a:pPr>
            <a:r>
              <a:rPr lang="en-US" sz="1400" dirty="0">
                <a:solidFill>
                  <a:srgbClr val="0000CC"/>
                </a:solidFill>
                <a:sym typeface="Wingdings" panose="05000000000000000000" pitchFamily="2" charset="2"/>
              </a:rPr>
              <a:t>Consumer-specific Factory Calendar, Shift Grouping and Shift Sequence</a:t>
            </a:r>
            <a:r>
              <a:rPr lang="en-US" sz="1400" dirty="0">
                <a:sym typeface="Wingdings" panose="05000000000000000000" pitchFamily="2" charset="2"/>
              </a:rPr>
              <a:t>  Information derived from Customizing </a:t>
            </a:r>
            <a:br>
              <a:rPr lang="en-US" sz="1400" dirty="0">
                <a:sym typeface="Wingdings" panose="05000000000000000000" pitchFamily="2" charset="2"/>
              </a:rPr>
            </a:br>
            <a:r>
              <a:rPr lang="en-US" sz="1400" dirty="0">
                <a:sym typeface="Wingdings" panose="05000000000000000000" pitchFamily="2" charset="2"/>
              </a:rPr>
              <a:t>settings for maintaining work center capacity information  </a:t>
            </a:r>
          </a:p>
          <a:p>
            <a:pPr marL="182880" indent="-182880" algn="l">
              <a:spcAft>
                <a:spcPts val="600"/>
              </a:spcAft>
              <a:buClr>
                <a:schemeClr val="tx1"/>
              </a:buClr>
              <a:buSzPct val="125000"/>
              <a:buFont typeface="Arial" panose="020B0604020202020204" pitchFamily="34" charset="0"/>
              <a:buChar char="•"/>
            </a:pPr>
            <a:r>
              <a:rPr lang="en-US" sz="1400" dirty="0">
                <a:sym typeface="Wingdings" panose="05000000000000000000" pitchFamily="2" charset="2"/>
              </a:rPr>
              <a:t> </a:t>
            </a:r>
            <a:r>
              <a:rPr lang="en-US" sz="1400" dirty="0">
                <a:solidFill>
                  <a:srgbClr val="0000CC"/>
                </a:solidFill>
                <a:sym typeface="Wingdings" panose="05000000000000000000" pitchFamily="2" charset="2"/>
              </a:rPr>
              <a:t>Pull Interval (Days) / (hh:mm)  </a:t>
            </a:r>
            <a:r>
              <a:rPr lang="en-US" sz="1400" dirty="0">
                <a:sym typeface="Wingdings" panose="05000000000000000000" pitchFamily="2" charset="2"/>
              </a:rPr>
              <a:t> Time interval for transfer of requirements from the customer (demand source) to the supply source.</a:t>
            </a:r>
            <a:endParaRPr lang="en-US" sz="1400" dirty="0"/>
          </a:p>
        </p:txBody>
      </p:sp>
      <p:pic>
        <p:nvPicPr>
          <p:cNvPr id="18" name="Picture 17">
            <a:extLst>
              <a:ext uri="{FF2B5EF4-FFF2-40B4-BE49-F238E27FC236}">
                <a16:creationId xmlns:a16="http://schemas.microsoft.com/office/drawing/2014/main" id="{ED26114D-E66D-E4B1-27AF-42565B05AB42}"/>
              </a:ext>
            </a:extLst>
          </p:cNvPr>
          <p:cNvPicPr>
            <a:picLocks noChangeAspect="1"/>
          </p:cNvPicPr>
          <p:nvPr/>
        </p:nvPicPr>
        <p:blipFill>
          <a:blip r:embed="rId2"/>
          <a:stretch>
            <a:fillRect/>
          </a:stretch>
        </p:blipFill>
        <p:spPr>
          <a:xfrm>
            <a:off x="5636136" y="2088532"/>
            <a:ext cx="6381049" cy="3401324"/>
          </a:xfrm>
          <a:prstGeom prst="rect">
            <a:avLst/>
          </a:prstGeom>
        </p:spPr>
      </p:pic>
    </p:spTree>
    <p:extLst>
      <p:ext uri="{BB962C8B-B14F-4D97-AF65-F5344CB8AC3E}">
        <p14:creationId xmlns:p14="http://schemas.microsoft.com/office/powerpoint/2010/main" val="3423667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 val="Standard Red"/>
  <p:tag name="ISFOXDOCUMENTCLASSIFICATIONVERSION" val="1"/>
  <p:tag name="ISFOXLABELINGONTITLEPAGESET" val="True"/>
  <p:tag name="ISFOXPRESENTATIONISLABELED" val="Internal: All rights reserved. Distribution within DRÄXLMAIER Group, customer and partners."/>
  <p:tag name="A71660D270C64F5BBB8F27F5E85BE6370" val="DOMFGDVB\pf26857;d4c75f49-f1ee-485c-aa75-2c54e2ab5223;Internal;2019-06-14T15:19:54;;DRX|"/>
  <p:tag name="A71660D270C64F5BBB8F27F5E85BE630" val="1"/>
  <p:tag name="ISFOXLABELUSERINTERACTION" val="True"/>
  <p:tag name="ISFOXCLASSIFICATIONID" val="d4c75f49-f1ee-485c-aa75-2c54e2ab5223"/>
  <p:tag name="ISFOXCLASSIFICATIONNAME" val="Internal"/>
  <p:tag name="ISFOXPREFIX" val="DRX"/>
  <p:tag name="ISFOXSHOWCLASSIFICATIONREQUESTDIALOG" val="False"/>
  <p:tag name="ISFOXOLDCLASSIFICATIONID" val="d4c75f49-f1ee-485c-aa75-2c54e2ab5223"/>
  <p:tag name="ISFOXCLASSIFICATIONINKEYWORDS" val="Internal"/>
  <p:tag name="ISFOXDOVERSIONINGONSAVE" val="0"/>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Linie;"/>
  <p:tag name="MIO_USER_INPUT_OPTIONAL" val=" "/>
  <p:tag name="MIO_USER_INPUT_FIXED" val="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aexlmaier">
  <a:themeElements>
    <a:clrScheme name="DRX 3">
      <a:dk1>
        <a:srgbClr val="000000"/>
      </a:dk1>
      <a:lt1>
        <a:sysClr val="window" lastClr="FFFFFF"/>
      </a:lt1>
      <a:dk2>
        <a:srgbClr val="000000"/>
      </a:dk2>
      <a:lt2>
        <a:srgbClr val="FFFFFF"/>
      </a:lt2>
      <a:accent1>
        <a:srgbClr val="0097AC"/>
      </a:accent1>
      <a:accent2>
        <a:srgbClr val="888E95"/>
      </a:accent2>
      <a:accent3>
        <a:srgbClr val="F8DA00"/>
      </a:accent3>
      <a:accent4>
        <a:srgbClr val="F28B00"/>
      </a:accent4>
      <a:accent5>
        <a:srgbClr val="E72D34"/>
      </a:accent5>
      <a:accent6>
        <a:srgbClr val="5EB342"/>
      </a:accent6>
      <a:hlink>
        <a:srgbClr val="0097AC"/>
      </a:hlink>
      <a:folHlink>
        <a:srgbClr val="888E95"/>
      </a:folHlink>
    </a:clrScheme>
    <a:fontScheme name="DRX">
      <a:majorFont>
        <a:latin typeface="Arial"/>
        <a:ea typeface=""/>
        <a:cs typeface=""/>
      </a:majorFont>
      <a:minorFont>
        <a:latin typeface="Arial"/>
        <a:ea typeface=""/>
        <a:cs typeface=""/>
      </a:minorFont>
    </a:fontScheme>
    <a:fmtScheme name="DRX">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a:noFill/>
        </a:ln>
      </a:spPr>
      <a:bodyPr lIns="72000" tIns="72000" rIns="72000" bIns="72000" rtlCol="0" anchor="t" anchorCtr="0"/>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0"/>
          </a:spcBef>
          <a:defRPr dirty="0" err="1" smtClean="0"/>
        </a:defPPr>
      </a:lstStyle>
    </a:txDef>
  </a:objectDefaults>
  <a:extraClrSchemeLst/>
  <a:custClrLst>
    <a:custClr>
      <a:srgbClr val="FFFFFF"/>
    </a:custClr>
    <a:custClr name="DRÄXLMAIER Turquoise, darker 25%">
      <a:srgbClr val="006675"/>
    </a:custClr>
    <a:custClr>
      <a:srgbClr val="FFFFFF"/>
    </a:custClr>
    <a:custClr>
      <a:srgbClr val="FFFFFF"/>
    </a:custClr>
    <a:custClr name="Orange darker 25%">
      <a:srgbClr val="925800"/>
    </a:custClr>
    <a:custClr name="Red darker 25%">
      <a:srgbClr val="9F2322"/>
    </a:custClr>
    <a:custClr name="Green darker 25%">
      <a:srgbClr val="437E2F"/>
    </a:custClr>
    <a:custClr>
      <a:srgbClr val="FFFFFF"/>
    </a:custClr>
    <a:custClr>
      <a:srgbClr val="FFFFFF"/>
    </a:custClr>
    <a:custClr>
      <a:srgbClr val="FFFFFF"/>
    </a:custClr>
    <a:custClr name="Black">
      <a:srgbClr val="000000"/>
    </a:custClr>
    <a:custClr name="DRÄXLMAIER Turquoise">
      <a:srgbClr val="0097AC"/>
    </a:custClr>
    <a:custClr name="DRÄXLMAIER Silver">
      <a:srgbClr val="888E95"/>
    </a:custClr>
    <a:custClr name="Yellow">
      <a:srgbClr val="F8DA00"/>
    </a:custClr>
    <a:custClr name="Orange">
      <a:srgbClr val="F28B00"/>
    </a:custClr>
    <a:custClr name="Red">
      <a:srgbClr val="E72D34"/>
    </a:custClr>
    <a:custClr name="Green">
      <a:srgbClr val="5EB342"/>
    </a:custClr>
    <a:custClr>
      <a:srgbClr val="B8860B"/>
    </a:custClr>
    <a:custClr>
      <a:srgbClr val="8B8B00"/>
    </a:custClr>
    <a:custClr>
      <a:srgbClr val="6D4C41"/>
    </a:custClr>
    <a:custClr name="Black 75%">
      <a:srgbClr val="404040"/>
    </a:custClr>
    <a:custClr name="DRÄXLMAIER Turquoise 75%">
      <a:srgbClr val="40B0C2"/>
    </a:custClr>
    <a:custClr name="DRÄXLMAIER Silver 75%">
      <a:srgbClr val="A6AAB0"/>
    </a:custClr>
    <a:custClr name="Yellow 75%">
      <a:srgbClr val="FAE343"/>
    </a:custClr>
    <a:custClr name="Orange 75%">
      <a:srgbClr val="F5A840"/>
    </a:custClr>
    <a:custClr name="Red 75%">
      <a:srgbClr val="EC5A57"/>
    </a:custClr>
    <a:custClr name="Green 75%">
      <a:srgbClr val="86C671"/>
    </a:custClr>
    <a:custClr name="75%">
      <a:srgbClr val="CAA448"/>
    </a:custClr>
    <a:custClr name="75%">
      <a:srgbClr val="A8A840"/>
    </a:custClr>
    <a:custClr name="75%">
      <a:srgbClr val="927971"/>
    </a:custClr>
    <a:custClr name="Black 50%">
      <a:srgbClr val="7F7F7F"/>
    </a:custClr>
    <a:custClr name="DRÄXLMAIER Turquoise 50%">
      <a:srgbClr val="7FCAD6"/>
    </a:custClr>
    <a:custClr name="DRÄXLMAIER Silver 50%">
      <a:srgbClr val="C3C6CA"/>
    </a:custClr>
    <a:custClr name="Yellow 50%">
      <a:srgbClr val="FBEC7F"/>
    </a:custClr>
    <a:custClr name="Orange 50%">
      <a:srgbClr val="F8C57F"/>
    </a:custClr>
    <a:custClr name="Red 50%">
      <a:srgbClr val="F18779"/>
    </a:custClr>
    <a:custClr name="Green 50%">
      <a:srgbClr val="AED9A0"/>
    </a:custClr>
    <a:custClr name="50%">
      <a:srgbClr val="DBC285"/>
    </a:custClr>
    <a:custClr name="50%">
      <a:srgbClr val="C5C57F"/>
    </a:custClr>
    <a:custClr name="50%">
      <a:srgbClr val="B6A5A0"/>
    </a:custClr>
    <a:custClr name="Black 25%">
      <a:srgbClr val="BFBFBF"/>
    </a:custClr>
    <a:custClr name="DRÄXLMAIER Turquoise 25%">
      <a:srgbClr val="BFE4EA"/>
    </a:custClr>
    <a:custClr name="DRÄXLMAIER Silver 25%">
      <a:srgbClr val="E1E3E4"/>
    </a:custClr>
    <a:custClr name="Yellow 25%">
      <a:srgbClr val="FDF6BF"/>
    </a:custClr>
    <a:custClr name="Orange 25%">
      <a:srgbClr val="FCE2BF"/>
    </a:custClr>
    <a:custClr name="Red 25%">
      <a:srgbClr val="F7B59C"/>
    </a:custClr>
    <a:custClr name="Green 25%">
      <a:srgbClr val="D7ECD0"/>
    </a:custClr>
    <a:custClr name="25%">
      <a:srgbClr val="EDE1C2"/>
    </a:custClr>
    <a:custClr name="25%">
      <a:srgbClr val="E2E2BF"/>
    </a:custClr>
    <a:custClr name="25%">
      <a:srgbClr val="DAD2CF"/>
    </a:custClr>
  </a:custClrLst>
  <a:extLst>
    <a:ext uri="{05A4C25C-085E-4340-85A3-A5531E510DB2}">
      <thm15:themeFamily xmlns:thm15="http://schemas.microsoft.com/office/thememl/2012/main" name="Draexlmaier_Template.potx" id="{5CCA2E01-C2F5-44E8-8AD6-781DEF403288}" vid="{175525F6-A82F-477E-BE50-A33542E80A5E}"/>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A41A73D409DE47B222B1CAEB404C03" ma:contentTypeVersion="5" ma:contentTypeDescription="Create a new document." ma:contentTypeScope="" ma:versionID="54d12c2d6a7b6e152c289b4424b208c8">
  <xsd:schema xmlns:xsd="http://www.w3.org/2001/XMLSchema" xmlns:xs="http://www.w3.org/2001/XMLSchema" xmlns:p="http://schemas.microsoft.com/office/2006/metadata/properties" xmlns:ns2="2cd1422b-d1a7-4cce-ae6e-f0912b1dbc06" xmlns:ns3="09b2bcbd-ffb0-4f68-8e87-c0640cab73a4" targetNamespace="http://schemas.microsoft.com/office/2006/metadata/properties" ma:root="true" ma:fieldsID="15c574344d986c1c62c7ddb6ef10794a" ns2:_="" ns3:_="">
    <xsd:import namespace="2cd1422b-d1a7-4cce-ae6e-f0912b1dbc06"/>
    <xsd:import namespace="09b2bcbd-ffb0-4f68-8e87-c0640cab73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1422b-d1a7-4cce-ae6e-f0912b1dbc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2bcbd-ffb0-4f68-8e87-c0640cab73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b2bcbd-ffb0-4f68-8e87-c0640cab73a4">
      <UserInfo>
        <DisplayName>Dallmayer Angelika OG11</DisplayName>
        <AccountId>19</AccountId>
        <AccountType/>
      </UserInfo>
    </SharedWithUsers>
  </documentManagement>
</p:properties>
</file>

<file path=customXml/itemProps1.xml><?xml version="1.0" encoding="utf-8"?>
<ds:datastoreItem xmlns:ds="http://schemas.openxmlformats.org/officeDocument/2006/customXml" ds:itemID="{6EFFA645-6C8A-4BF6-8C63-030A8338A103}">
  <ds:schemaRefs>
    <ds:schemaRef ds:uri="http://schemas.microsoft.com/sharepoint/v3/contenttype/forms"/>
  </ds:schemaRefs>
</ds:datastoreItem>
</file>

<file path=customXml/itemProps2.xml><?xml version="1.0" encoding="utf-8"?>
<ds:datastoreItem xmlns:ds="http://schemas.openxmlformats.org/officeDocument/2006/customXml" ds:itemID="{794E43E1-8428-4223-BC93-216051D54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1422b-d1a7-4cce-ae6e-f0912b1dbc06"/>
    <ds:schemaRef ds:uri="09b2bcbd-ffb0-4f68-8e87-c0640cab7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E241DF-901E-4786-AE89-ECF18DE667E9}">
  <ds:schemaRefs>
    <ds:schemaRef ds:uri="09b2bcbd-ffb0-4f68-8e87-c0640cab73a4"/>
    <ds:schemaRef ds:uri="http://purl.org/dc/elements/1.1/"/>
    <ds:schemaRef ds:uri="http://schemas.microsoft.com/office/2006/metadata/properties"/>
    <ds:schemaRef ds:uri="2cd1422b-d1a7-4cce-ae6e-f0912b1dbc0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oldblank</Template>
  <TotalTime>0</TotalTime>
  <Words>3329</Words>
  <Application>Microsoft Office PowerPoint</Application>
  <PresentationFormat>Benutzerdefiniert</PresentationFormat>
  <Paragraphs>597</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Courier New</vt:lpstr>
      <vt:lpstr>Wingdings 3</vt:lpstr>
      <vt:lpstr>Draexlmaier</vt:lpstr>
      <vt:lpstr>Standard–Demo PULL Prinzip in der Produktionsversorgung</vt:lpstr>
      <vt:lpstr>Agenda</vt:lpstr>
      <vt:lpstr>1.  KANBAN – Introduction       PUSH and PULL Principles</vt:lpstr>
      <vt:lpstr>1.  KANBAN – Introduction      KANBAN Philosophy – Extract I</vt:lpstr>
      <vt:lpstr>1.  KANBAN – Introduction      KANBAN Philosophy – Extract II</vt:lpstr>
      <vt:lpstr>1.  KANBAN – Introduction      Kanban Statuses - EMPTY / FULL </vt:lpstr>
      <vt:lpstr>1.  KANBAN – Introduction      KANBAN Statuses </vt:lpstr>
      <vt:lpstr>1.  KANBAN – Introduction       Major Prerequisites for Implementing Kanban</vt:lpstr>
      <vt:lpstr>2.  KANBAN Master Data      Production Supply Area</vt:lpstr>
      <vt:lpstr>2.  KANBAN Master Data      Control Cycle</vt:lpstr>
      <vt:lpstr>3.  KANBAN Procedures</vt:lpstr>
      <vt:lpstr>4.  KANBAN Replenishment Strategy</vt:lpstr>
      <vt:lpstr>3.  KANBAN Replenishment Strategy       Overview - Production BoM Structure</vt:lpstr>
      <vt:lpstr>3.  KANBAN Replenishment Strategy        Replenishment with MRP – In-House Production</vt:lpstr>
      <vt:lpstr>3.  KANBAN Replenishment Strategy      In-House Production – Replenishment using Production Orders I</vt:lpstr>
      <vt:lpstr>3.  KANBAN Replenishment Strategy      In-House Production – Replenishment using Production Orders II</vt:lpstr>
      <vt:lpstr>3.  KANBAN Replenishment Strategy        In-House Production – Replenishment using Production Orders III </vt:lpstr>
      <vt:lpstr>5 KANBAN Processing </vt:lpstr>
      <vt:lpstr> </vt:lpstr>
      <vt:lpstr>Event-Driven Kanban</vt:lpstr>
      <vt:lpstr>One-Card Kanban</vt:lpstr>
      <vt:lpstr>Calculating Number or Required Kanbans</vt:lpstr>
      <vt:lpstr>Relevant Kanban Transactions</vt:lpstr>
      <vt:lpstr>KANBAN Process w MRP (in-House Production)</vt:lpstr>
      <vt:lpstr>PowerPoint-Präsentation</vt:lpstr>
      <vt:lpstr>Shop Floor Integration for VK/PC Production Orders  – Trolley Reuse</vt:lpstr>
      <vt:lpstr>    Material Planning and Production Scheduling  </vt:lpstr>
      <vt:lpstr>3.2 Material Flow – Schematic Overview </vt:lpstr>
      <vt:lpstr>Organisation: Kanban is a part of Toyota Prod. Sys. (TPS)</vt:lpstr>
      <vt:lpstr>Organisation: Kanban is a part of Toyota Prod. Sys. (TPS)</vt:lpstr>
      <vt:lpstr>Organisation: Kanban is a part of Toyota Prod. Sys. (TPS)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Standard-Demo PULL Prinzip in der Produktionsversorgung</dc:title>
  <dc:creator>Becker Werner OG11</dc:creator>
  <cp:keywords>Internal;</cp:keywords>
  <cp:lastModifiedBy>Becker Werner OG11</cp:lastModifiedBy>
  <cp:revision>186</cp:revision>
  <cp:lastPrinted>2014-06-27T08:45:54Z</cp:lastPrinted>
  <dcterms:created xsi:type="dcterms:W3CDTF">2023-04-20T06:38:59Z</dcterms:created>
  <dcterms:modified xsi:type="dcterms:W3CDTF">2023-05-23T08:23:27Z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71660d270c64f5bbb8f27ffa23">
    <vt:bool>false</vt:bool>
  </property>
  <property fmtid="{D5CDD505-2E9C-101B-9397-08002B2CF9AE}" pid="3" name="topic">
    <vt:lpwstr>How to handle scrap during production order</vt:lpwstr>
  </property>
  <property fmtid="{D5CDD505-2E9C-101B-9397-08002B2CF9AE}" pid="4" name="firstlastname">
    <vt:lpwstr>Becker Werner OG11</vt:lpwstr>
  </property>
  <property fmtid="{D5CDD505-2E9C-101B-9397-08002B2CF9AE}" pid="5" name="orga">
    <vt:lpwstr>OG11</vt:lpwstr>
  </property>
  <property fmtid="{D5CDD505-2E9C-101B-9397-08002B2CF9AE}" pid="6" name="date">
    <vt:lpwstr>24.04.2023</vt:lpwstr>
  </property>
  <property fmtid="{D5CDD505-2E9C-101B-9397-08002B2CF9AE}" pid="7" name="MSIP_Label_3d921970-61b0-4443-b2b0-d966ab82c5d1_Enabled">
    <vt:lpwstr>true</vt:lpwstr>
  </property>
  <property fmtid="{D5CDD505-2E9C-101B-9397-08002B2CF9AE}" pid="8" name="MSIP_Label_3d921970-61b0-4443-b2b0-d966ab82c5d1_SetDate">
    <vt:lpwstr>2023-04-20T06:42:12Z</vt:lpwstr>
  </property>
  <property fmtid="{D5CDD505-2E9C-101B-9397-08002B2CF9AE}" pid="9" name="MSIP_Label_3d921970-61b0-4443-b2b0-d966ab82c5d1_Method">
    <vt:lpwstr>Standard</vt:lpwstr>
  </property>
  <property fmtid="{D5CDD505-2E9C-101B-9397-08002B2CF9AE}" pid="10" name="MSIP_Label_3d921970-61b0-4443-b2b0-d966ab82c5d1_Name">
    <vt:lpwstr>Internal</vt:lpwstr>
  </property>
  <property fmtid="{D5CDD505-2E9C-101B-9397-08002B2CF9AE}" pid="11" name="MSIP_Label_3d921970-61b0-4443-b2b0-d966ab82c5d1_SiteId">
    <vt:lpwstr>492ac175-0fcd-4d6c-8fde-e15c70d1986b</vt:lpwstr>
  </property>
  <property fmtid="{D5CDD505-2E9C-101B-9397-08002B2CF9AE}" pid="12" name="MSIP_Label_3d921970-61b0-4443-b2b0-d966ab82c5d1_ActionId">
    <vt:lpwstr>26fc230f-e747-4f28-8e76-40613637e027</vt:lpwstr>
  </property>
  <property fmtid="{D5CDD505-2E9C-101B-9397-08002B2CF9AE}" pid="13" name="MSIP_Label_3d921970-61b0-4443-b2b0-d966ab82c5d1_ContentBits">
    <vt:lpwstr>2</vt:lpwstr>
  </property>
  <property fmtid="{D5CDD505-2E9C-101B-9397-08002B2CF9AE}" pid="14" name="Classification">
    <vt:lpwstr>Internal</vt:lpwstr>
  </property>
  <property fmtid="{D5CDD505-2E9C-101B-9397-08002B2CF9AE}" pid="15" name="ContentTypeId">
    <vt:lpwstr>0x010100D4A41A73D409DE47B222B1CAEB404C03</vt:lpwstr>
  </property>
</Properties>
</file>